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56"/>
  </p:notesMasterIdLst>
  <p:sldIdLst>
    <p:sldId id="262" r:id="rId2"/>
    <p:sldId id="332" r:id="rId3"/>
    <p:sldId id="329" r:id="rId4"/>
    <p:sldId id="272" r:id="rId5"/>
    <p:sldId id="267" r:id="rId6"/>
    <p:sldId id="265" r:id="rId7"/>
    <p:sldId id="333" r:id="rId8"/>
    <p:sldId id="273" r:id="rId9"/>
    <p:sldId id="301" r:id="rId10"/>
    <p:sldId id="302" r:id="rId11"/>
    <p:sldId id="274" r:id="rId12"/>
    <p:sldId id="303" r:id="rId13"/>
    <p:sldId id="275" r:id="rId14"/>
    <p:sldId id="293" r:id="rId15"/>
    <p:sldId id="304" r:id="rId16"/>
    <p:sldId id="276" r:id="rId17"/>
    <p:sldId id="277" r:id="rId18"/>
    <p:sldId id="294" r:id="rId19"/>
    <p:sldId id="305" r:id="rId20"/>
    <p:sldId id="278" r:id="rId21"/>
    <p:sldId id="295" r:id="rId22"/>
    <p:sldId id="292" r:id="rId23"/>
    <p:sldId id="279" r:id="rId24"/>
    <p:sldId id="306" r:id="rId25"/>
    <p:sldId id="296" r:id="rId26"/>
    <p:sldId id="280" r:id="rId27"/>
    <p:sldId id="307" r:id="rId28"/>
    <p:sldId id="281" r:id="rId29"/>
    <p:sldId id="282" r:id="rId30"/>
    <p:sldId id="283" r:id="rId31"/>
    <p:sldId id="284" r:id="rId32"/>
    <p:sldId id="297" r:id="rId33"/>
    <p:sldId id="285" r:id="rId34"/>
    <p:sldId id="290" r:id="rId35"/>
    <p:sldId id="308" r:id="rId36"/>
    <p:sldId id="286" r:id="rId37"/>
    <p:sldId id="291" r:id="rId38"/>
    <p:sldId id="298" r:id="rId39"/>
    <p:sldId id="287" r:id="rId40"/>
    <p:sldId id="299" r:id="rId41"/>
    <p:sldId id="288" r:id="rId42"/>
    <p:sldId id="300" r:id="rId43"/>
    <p:sldId id="289" r:id="rId44"/>
    <p:sldId id="319" r:id="rId45"/>
    <p:sldId id="309" r:id="rId46"/>
    <p:sldId id="318" r:id="rId47"/>
    <p:sldId id="313" r:id="rId48"/>
    <p:sldId id="317" r:id="rId49"/>
    <p:sldId id="316" r:id="rId50"/>
    <p:sldId id="326" r:id="rId51"/>
    <p:sldId id="327" r:id="rId52"/>
    <p:sldId id="328" r:id="rId53"/>
    <p:sldId id="330" r:id="rId54"/>
    <p:sldId id="331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216" autoAdjust="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6C45D-5A38-4329-ADCB-4CAF162D2C2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96AA1-7CA4-4B86-BDC0-E373462E8B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96AA1-7CA4-4B86-BDC0-E373462E8B9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96AA1-7CA4-4B86-BDC0-E373462E8B90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96AA1-7CA4-4B86-BDC0-E373462E8B90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DE5C-500B-4517-832A-D4F3E07D6C2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DE84-CE6B-47FB-834A-96D1D38DB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DE5C-500B-4517-832A-D4F3E07D6C2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DE84-CE6B-47FB-834A-96D1D38DB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DE5C-500B-4517-832A-D4F3E07D6C2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DE84-CE6B-47FB-834A-96D1D38DB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DE5C-500B-4517-832A-D4F3E07D6C2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DE84-CE6B-47FB-834A-96D1D38DB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DE5C-500B-4517-832A-D4F3E07D6C2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DE84-CE6B-47FB-834A-96D1D38DB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DE5C-500B-4517-832A-D4F3E07D6C2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DE84-CE6B-47FB-834A-96D1D38DB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DE5C-500B-4517-832A-D4F3E07D6C2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DE84-CE6B-47FB-834A-96D1D38DB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DE5C-500B-4517-832A-D4F3E07D6C2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6DE84-CE6B-47FB-834A-96D1D38DBC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DE5C-500B-4517-832A-D4F3E07D6C2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DE84-CE6B-47FB-834A-96D1D38DB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DE5C-500B-4517-832A-D4F3E07D6C2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EF6DE84-CE6B-47FB-834A-96D1D38DB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07CDE5C-500B-4517-832A-D4F3E07D6C2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DE84-CE6B-47FB-834A-96D1D38DB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07CDE5C-500B-4517-832A-D4F3E07D6C2F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EF6DE84-CE6B-47FB-834A-96D1D38DB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408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/>
              <a:t>ГБС(К)ОУ для обучающихся , воспитанников с ограниченными возможностями здоровья "Нижнекамская специальная (коррекционная) общеобразовательная школа № 23 VIII вида»</a:t>
            </a:r>
            <a:br>
              <a:rPr lang="ru-RU" sz="2000" dirty="0" smtClean="0"/>
            </a:br>
            <a:r>
              <a:rPr lang="ru-RU" sz="2000" dirty="0" smtClean="0"/>
              <a:t>г. Нижнекамск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r>
              <a:rPr lang="ru-RU" sz="4000" dirty="0" smtClean="0"/>
              <a:t>Мартемьянова Ольга Александровна</a:t>
            </a:r>
          </a:p>
          <a:p>
            <a:r>
              <a:rPr lang="ru-RU" sz="4000" dirty="0" smtClean="0"/>
              <a:t>Учитель-дефектолог</a:t>
            </a:r>
          </a:p>
          <a:p>
            <a:r>
              <a:rPr lang="ru-RU" sz="4000" dirty="0" smtClean="0"/>
              <a:t>Презентация  «</a:t>
            </a:r>
            <a:r>
              <a:rPr lang="ru-RU" sz="4000" b="1" dirty="0" smtClean="0"/>
              <a:t>Познание себя как родителя»</a:t>
            </a:r>
            <a:endParaRPr lang="ru-RU" sz="4000" dirty="0" smtClean="0"/>
          </a:p>
          <a:p>
            <a:pPr algn="ctr">
              <a:buNone/>
            </a:pP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64807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5000" b="1" dirty="0" smtClean="0"/>
              <a:t>Авторитарный</a:t>
            </a:r>
          </a:p>
          <a:p>
            <a:pPr algn="ctr">
              <a:buNone/>
            </a:pPr>
            <a:endParaRPr lang="ru-RU" sz="5000" dirty="0" smtClean="0"/>
          </a:p>
          <a:p>
            <a:pPr algn="ctr">
              <a:buNone/>
            </a:pPr>
            <a:r>
              <a:rPr lang="ru-RU" sz="5000" i="1" dirty="0" smtClean="0"/>
              <a:t>При авторитарном стиле родителями навязывается свое мнение ребёнку.</a:t>
            </a:r>
          </a:p>
          <a:p>
            <a:pPr algn="ctr">
              <a:buNone/>
            </a:pPr>
            <a:r>
              <a:rPr lang="ru-RU" sz="5000" b="1" i="1" dirty="0" smtClean="0"/>
              <a:t>Стиль «подавления»</a:t>
            </a:r>
            <a:endParaRPr lang="ru-RU" sz="5000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i="1" dirty="0" smtClean="0"/>
          </a:p>
          <a:p>
            <a:pPr algn="ctr">
              <a:buNone/>
            </a:pPr>
            <a:r>
              <a:rPr lang="ru-RU" sz="4000" i="1" dirty="0" smtClean="0"/>
              <a:t>Результат </a:t>
            </a:r>
            <a:r>
              <a:rPr lang="ru-RU" sz="4000" i="1" dirty="0" smtClean="0"/>
              <a:t>воспитания зависит не от твёрдости или мягкости, и не от одной лишь любви, и не от того, балуют детей или не балуют, и не от того, всё им дают или не всё, - он зависит лишь от духовности окружающих людей.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4000" i="1" dirty="0" smtClean="0"/>
          </a:p>
          <a:p>
            <a:pPr algn="ctr">
              <a:buNone/>
            </a:pPr>
            <a:r>
              <a:rPr lang="ru-RU" sz="4000" i="1" dirty="0" smtClean="0"/>
              <a:t>Для </a:t>
            </a:r>
            <a:r>
              <a:rPr lang="ru-RU" sz="4000" i="1" dirty="0" smtClean="0"/>
              <a:t>того, чтобы максимизировать положительное и свести к минимуму отрицательное влияние семьи на воспитание ребёнка необходимо помнить внутрисемейные психологические факторы, имеющие воспитательное значение:</a:t>
            </a:r>
            <a:endParaRPr lang="ru-RU" sz="4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4000" i="1" dirty="0" smtClean="0"/>
              <a:t>Принимать активное участие в жизни семьи;</a:t>
            </a:r>
          </a:p>
          <a:p>
            <a:pPr>
              <a:buFontTx/>
              <a:buChar char="-"/>
            </a:pPr>
            <a:r>
              <a:rPr lang="ru-RU" sz="4000" i="1" dirty="0" smtClean="0"/>
              <a:t>Всегда находить время, чтобы поговорить с ребёнком;</a:t>
            </a:r>
          </a:p>
          <a:p>
            <a:pPr>
              <a:buFontTx/>
              <a:buChar char="-"/>
            </a:pPr>
            <a:r>
              <a:rPr lang="ru-RU" sz="4000" i="1" dirty="0" smtClean="0"/>
              <a:t>Интересоваться проблемами ребёнка, вникать во все возникающие в его жизни сложности и помогать развивать свои умения и таланты;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4000" i="1" dirty="0" smtClean="0"/>
              <a:t>Иметь представление о различных этапах в жизни ребёнка;</a:t>
            </a:r>
          </a:p>
          <a:p>
            <a:pPr>
              <a:buFontTx/>
              <a:buChar char="-"/>
            </a:pPr>
            <a:r>
              <a:rPr lang="ru-RU" sz="4000" i="1" dirty="0" smtClean="0"/>
              <a:t>Уважать право ребёнка на собственное мнение;</a:t>
            </a:r>
          </a:p>
          <a:p>
            <a:pPr>
              <a:buFontTx/>
              <a:buChar char="-"/>
            </a:pPr>
            <a:r>
              <a:rPr lang="ru-RU" sz="4000" i="1" dirty="0" smtClean="0"/>
              <a:t>Уметь сдерживать собственнические инстинкты и относиться к ребёнку как к равноправному партнёру.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i="1" dirty="0" smtClean="0"/>
          </a:p>
          <a:p>
            <a:pPr algn="ctr">
              <a:buNone/>
            </a:pPr>
            <a:r>
              <a:rPr lang="ru-RU" sz="4000" i="1" dirty="0" smtClean="0"/>
              <a:t>Существует </a:t>
            </a:r>
            <a:r>
              <a:rPr lang="ru-RU" sz="4000" i="1" dirty="0" smtClean="0"/>
              <a:t>множество мифов о том, что является наказанием, а что есть поощрение. Родители часто ошибочно используют разнообразные способы наказания или поощрения, которые оказывают равно противоположный эффект.</a:t>
            </a:r>
            <a:endParaRPr lang="ru-RU" sz="4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i="1" dirty="0" smtClean="0"/>
          </a:p>
          <a:p>
            <a:pPr algn="ctr">
              <a:buNone/>
            </a:pPr>
            <a:r>
              <a:rPr lang="ru-RU" sz="4000" i="1" dirty="0" smtClean="0"/>
              <a:t>Родителям </a:t>
            </a:r>
            <a:r>
              <a:rPr lang="ru-RU" sz="4000" i="1" dirty="0" smtClean="0"/>
              <a:t>необходимо помнить: за успех стоит хвалить, а за неудачу не надо ругать и не надо исправлять каждую неудачу. Спокойно относитесь к неудачам вашего ребёнка, их ещё много будет в его жизни.</a:t>
            </a:r>
            <a:endParaRPr lang="ru-RU" sz="4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8640"/>
            <a:ext cx="8352928" cy="62646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800" b="1" dirty="0" smtClean="0"/>
              <a:t>    Бить или </a:t>
            </a:r>
          </a:p>
          <a:p>
            <a:pPr algn="ctr">
              <a:buNone/>
            </a:pPr>
            <a:r>
              <a:rPr lang="ru-RU" sz="8800" b="1" dirty="0" smtClean="0"/>
              <a:t>не бить – вот в чем вопрос…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1206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800" b="1" dirty="0" smtClean="0"/>
              <a:t>Насилие </a:t>
            </a:r>
          </a:p>
          <a:p>
            <a:pPr algn="ctr">
              <a:buNone/>
            </a:pPr>
            <a:r>
              <a:rPr lang="ru-RU" sz="8800" b="1" dirty="0" smtClean="0"/>
              <a:t>порождает </a:t>
            </a:r>
          </a:p>
          <a:p>
            <a:pPr algn="ctr">
              <a:buNone/>
            </a:pPr>
            <a:r>
              <a:rPr lang="ru-RU" sz="8800" b="1" dirty="0" smtClean="0"/>
              <a:t>насилие!</a:t>
            </a:r>
            <a:endParaRPr lang="ru-RU" sz="8800" dirty="0" smtClean="0"/>
          </a:p>
          <a:p>
            <a:endParaRPr lang="ru-RU" sz="88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66936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4000" i="1" dirty="0" smtClean="0"/>
          </a:p>
          <a:p>
            <a:pPr algn="ctr">
              <a:buNone/>
            </a:pPr>
            <a:r>
              <a:rPr lang="ru-RU" sz="5400" i="1" dirty="0" smtClean="0"/>
              <a:t>Ясно одно: даже «лёгкий шлепок» не годится в качестве воспитательного средства.</a:t>
            </a:r>
            <a:endParaRPr lang="ru-RU" sz="54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072494" cy="562612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7200" i="1" dirty="0" smtClean="0"/>
          </a:p>
          <a:p>
            <a:pPr algn="ctr">
              <a:buNone/>
            </a:pPr>
            <a:r>
              <a:rPr lang="ru-RU" sz="7200" b="1" i="1" dirty="0" smtClean="0"/>
              <a:t>Познание себя </a:t>
            </a:r>
          </a:p>
          <a:p>
            <a:pPr algn="ctr">
              <a:buNone/>
            </a:pPr>
            <a:r>
              <a:rPr lang="ru-RU" sz="7200" b="1" i="1" dirty="0" smtClean="0"/>
              <a:t>как родителя</a:t>
            </a:r>
            <a:endParaRPr lang="ru-RU" sz="7200" b="1" i="1" dirty="0"/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8964488" cy="648072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4000" i="1" dirty="0" smtClean="0"/>
          </a:p>
          <a:p>
            <a:pPr algn="ctr">
              <a:buNone/>
            </a:pPr>
            <a:r>
              <a:rPr lang="ru-RU" sz="5400" i="1" dirty="0" smtClean="0"/>
              <a:t>Родители, утверждающие свою власть при помощи жестокости и насилия, воспитывают психически нездоровых взрослых.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8964488" cy="64807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i="1" dirty="0" smtClean="0"/>
              <a:t>Но,  отказ от побоев не означает, что детям все должно сходить с рук. Надо установить определённые границы и следить, чтобы они соблюдались.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8964488" cy="64807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8800" b="1" dirty="0" smtClean="0"/>
          </a:p>
          <a:p>
            <a:pPr algn="ctr">
              <a:buNone/>
            </a:pPr>
            <a:r>
              <a:rPr lang="ru-RU" sz="8800" b="1" dirty="0" smtClean="0"/>
              <a:t>Школа послушания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6336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/>
              <a:t> №1 </a:t>
            </a:r>
          </a:p>
          <a:p>
            <a:pPr algn="ctr">
              <a:buNone/>
            </a:pPr>
            <a:r>
              <a:rPr lang="ru-RU" sz="7200" b="1" dirty="0" smtClean="0"/>
              <a:t>Как можно меньше запретов!</a:t>
            </a:r>
            <a:endParaRPr lang="ru-RU" sz="72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63367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000" i="1" dirty="0" smtClean="0"/>
              <a:t>Иногда создается впечатление, что главными словами родителей, с помощью которых они общаются с ребёнком, являются «надо» и «нельзя».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6336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i="1" dirty="0" smtClean="0"/>
              <a:t>«Нельзя» - одно из самых распространённых слов в родительском лексиконе. В какой-то момент родители понимают, что его запрещающая сила иссякает. Слишком много «нельзя»! Ребёнок уже не реагирует на запрет даже тогда, когда он действительно необходим.</a:t>
            </a:r>
            <a:endParaRPr lang="ru-RU" sz="4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i="1" dirty="0" smtClean="0"/>
              <a:t>Попробуйте </a:t>
            </a:r>
            <a:r>
              <a:rPr lang="ru-RU" sz="4000" i="1" dirty="0" smtClean="0"/>
              <a:t>составить свой список «нельзя», а рядом с ним список слов, которыми можно заменить это традиционное запрещение. И вы с удивлением заметите, что очень мало ситуаций, в которых стоит употреблять это слово.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/>
              <a:t>№ 2 </a:t>
            </a:r>
          </a:p>
          <a:p>
            <a:pPr algn="ctr">
              <a:buNone/>
            </a:pPr>
            <a:r>
              <a:rPr lang="ru-RU" sz="7200" b="1" dirty="0" smtClean="0"/>
              <a:t>Учитывай возраст!</a:t>
            </a:r>
            <a:endParaRPr lang="ru-RU" sz="7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61926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000" b="1" dirty="0" smtClean="0"/>
              <a:t>         </a:t>
            </a:r>
            <a:endParaRPr lang="ru-RU" sz="5000" b="1" dirty="0" smtClean="0"/>
          </a:p>
          <a:p>
            <a:pPr algn="ctr">
              <a:buNone/>
            </a:pPr>
            <a:r>
              <a:rPr lang="ru-RU" sz="5000" b="1" dirty="0" smtClean="0"/>
              <a:t>   </a:t>
            </a:r>
            <a:r>
              <a:rPr lang="ru-RU" sz="5000" i="1" dirty="0" smtClean="0"/>
              <a:t>Требования взрослых должны соответствовать возможностям ребёнка, быть доступными для его понимания.</a:t>
            </a:r>
            <a:endParaRPr lang="ru-RU" sz="5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/>
              <a:t>  № 3 </a:t>
            </a:r>
          </a:p>
          <a:p>
            <a:pPr algn="ctr">
              <a:buNone/>
            </a:pPr>
            <a:r>
              <a:rPr lang="ru-RU" sz="7200" b="1" dirty="0" smtClean="0"/>
              <a:t>Больше позитива!</a:t>
            </a:r>
            <a:endParaRPr lang="ru-RU" sz="7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8640"/>
            <a:ext cx="7467600" cy="603813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5400" b="1" dirty="0" smtClean="0"/>
              <a:t>    </a:t>
            </a:r>
          </a:p>
          <a:p>
            <a:pPr algn="ctr">
              <a:buNone/>
            </a:pPr>
            <a:r>
              <a:rPr lang="ru-RU" sz="5400" b="1" dirty="0" smtClean="0"/>
              <a:t> </a:t>
            </a:r>
            <a:r>
              <a:rPr lang="ru-RU" sz="5800" b="1" i="1" dirty="0" smtClean="0"/>
              <a:t>Лучший способ сделать детей хорошими – это сделать их счастливыми.</a:t>
            </a:r>
          </a:p>
          <a:p>
            <a:pPr algn="r">
              <a:buNone/>
            </a:pPr>
            <a:endParaRPr lang="ru-RU" sz="3200" b="1" dirty="0" smtClean="0"/>
          </a:p>
          <a:p>
            <a:pPr algn="r">
              <a:buNone/>
            </a:pPr>
            <a:endParaRPr lang="ru-RU" sz="3200" b="1" dirty="0" smtClean="0"/>
          </a:p>
          <a:p>
            <a:pPr algn="r">
              <a:buNone/>
            </a:pPr>
            <a:endParaRPr lang="ru-RU" sz="3200" b="1" dirty="0" smtClean="0"/>
          </a:p>
          <a:p>
            <a:pPr algn="r">
              <a:buNone/>
            </a:pPr>
            <a:r>
              <a:rPr lang="ru-RU" sz="3200" b="1" i="1" dirty="0" smtClean="0"/>
              <a:t>Оскар </a:t>
            </a:r>
            <a:r>
              <a:rPr lang="ru-RU" sz="3200" b="1" i="1" dirty="0" err="1" smtClean="0"/>
              <a:t>Уальд</a:t>
            </a:r>
            <a:endParaRPr lang="ru-RU" sz="5400" b="1" i="1" dirty="0" smtClean="0"/>
          </a:p>
          <a:p>
            <a:pPr>
              <a:buNone/>
            </a:pPr>
            <a:endParaRPr lang="ru-RU" sz="5400" dirty="0"/>
          </a:p>
        </p:txBody>
      </p:sp>
    </p:spTree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000" i="1" dirty="0" smtClean="0"/>
              <a:t>Для того, чтобы кроха уважал и принимал требования, чтобы ваши указания стали для него жизненным  путеводителем, он должен понять их смысл.</a:t>
            </a:r>
            <a:endParaRPr lang="ru-RU" sz="5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5000" i="1" dirty="0" smtClean="0"/>
          </a:p>
          <a:p>
            <a:pPr algn="ctr">
              <a:buNone/>
            </a:pPr>
            <a:r>
              <a:rPr lang="ru-RU" sz="5000" i="1" dirty="0" smtClean="0"/>
              <a:t>Исходя </a:t>
            </a:r>
            <a:r>
              <a:rPr lang="ru-RU" sz="5000" i="1" dirty="0" smtClean="0"/>
              <a:t>из этого, стоит давать небольшие простые пояснения. Причем формулировка правила должна быть позитивной – избегайте частицы «не».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/>
              <a:t>№ 4</a:t>
            </a:r>
          </a:p>
          <a:p>
            <a:pPr algn="ctr">
              <a:buNone/>
            </a:pPr>
            <a:r>
              <a:rPr lang="ru-RU" sz="7200" b="1" dirty="0" smtClean="0"/>
              <a:t>Твёрдость в установлении правил</a:t>
            </a:r>
            <a:endParaRPr lang="ru-RU" sz="7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000" i="1" dirty="0" smtClean="0"/>
              <a:t>Дети очень тонко чувствуют сомнения взрослых,  фальш и колебания в их поведении. Поэтому, отказывая, не улыбайтесь и не смотрите на малыша снисходительно.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2646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7200" b="1" dirty="0" smtClean="0"/>
              <a:t>№ 5</a:t>
            </a:r>
          </a:p>
          <a:p>
            <a:pPr algn="ctr">
              <a:buNone/>
            </a:pPr>
            <a:r>
              <a:rPr lang="ru-RU" sz="7200" b="1" dirty="0" smtClean="0"/>
              <a:t>Глаза в глаза!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000" i="1" dirty="0" smtClean="0"/>
              <a:t>Не имеет значения, год ребёнку или три, всякий раз, когда вы ему что-то запрещаете или требуете послушания, присядьте и посмотрите в глаза – это придаст вашим словам большую значимость.</a:t>
            </a:r>
            <a:endParaRPr lang="ru-RU" sz="5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 </a:t>
            </a:r>
            <a:r>
              <a:rPr lang="ru-RU" sz="7200" b="1" dirty="0" smtClean="0"/>
              <a:t>№ 6</a:t>
            </a:r>
          </a:p>
          <a:p>
            <a:pPr algn="ctr">
              <a:buNone/>
            </a:pPr>
            <a:r>
              <a:rPr lang="ru-RU" sz="7200" b="1" dirty="0" smtClean="0"/>
              <a:t>«Один, два, три…»</a:t>
            </a:r>
            <a:endParaRPr lang="ru-RU" sz="36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33670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5900" i="1" dirty="0" smtClean="0"/>
              <a:t>Когда ребёнок разбушевался, скажите ему, что будете считать до пяти или до десяти, чтобы дать ему время. Если вы досчитаете до конца, а он не послушается, вы его накажете. Этот способ эффективен для детей старше 2 лет.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33670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7200" b="1" dirty="0" smtClean="0"/>
          </a:p>
          <a:p>
            <a:pPr algn="ctr">
              <a:buNone/>
            </a:pPr>
            <a:r>
              <a:rPr lang="ru-RU" sz="7200" b="1" dirty="0" smtClean="0"/>
              <a:t>А если</a:t>
            </a:r>
          </a:p>
          <a:p>
            <a:pPr algn="ctr">
              <a:buNone/>
            </a:pPr>
            <a:r>
              <a:rPr lang="ru-RU" sz="7200" b="1" dirty="0" smtClean="0"/>
              <a:t> не помогло…</a:t>
            </a:r>
            <a:endParaRPr lang="ru-RU" sz="7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5973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/>
              <a:t>№ 7 </a:t>
            </a:r>
          </a:p>
          <a:p>
            <a:pPr algn="ctr">
              <a:buNone/>
            </a:pPr>
            <a:r>
              <a:rPr lang="ru-RU" sz="7200" b="1" dirty="0" smtClean="0"/>
              <a:t>Соблюдайте режим дня</a:t>
            </a:r>
            <a:endParaRPr lang="ru-RU" sz="32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5000" i="1" dirty="0" smtClean="0"/>
              <a:t>Главным институтом воспитания является семья. В ней закладываются основы личности ребёнка, и к поступлению в школу он уже более чем наполовину сформировался как личность.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59735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5000" i="1" dirty="0" smtClean="0"/>
              <a:t>Для детей дошкольного возраста принципиально важен ритм. Это даёт им жизненную опору, снимает тревогу и нервозность. В обратном же случае рождается ощущение хаоса. Дневной ритм выражен для ребёнка в режиме.</a:t>
            </a:r>
            <a:endParaRPr lang="ru-RU" sz="5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336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000" i="1" dirty="0" smtClean="0"/>
              <a:t>Когда он заранее знает «программу» дня, понимает, что всякому занятию своё время, он легче принимает необходимость оставить интереснейшую игру и идти спать или обедать.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336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/>
              <a:t>№ 8 </a:t>
            </a:r>
          </a:p>
          <a:p>
            <a:pPr algn="ctr">
              <a:buNone/>
            </a:pPr>
            <a:r>
              <a:rPr lang="ru-RU" sz="7200" b="1" dirty="0" smtClean="0"/>
              <a:t>Правило положительного подкрепления</a:t>
            </a:r>
            <a:endParaRPr lang="ru-RU" sz="7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2646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000" i="1" dirty="0" smtClean="0"/>
              <a:t>Хвалите ребёнка за правильные поступки, даже за попытку вести себя хорошо. Малышу тогда захочется снова и снова видеть вашу радость, а для этого быть послушным.</a:t>
            </a:r>
            <a:endParaRPr lang="ru-RU" sz="5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6693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  </a:t>
            </a:r>
            <a:r>
              <a:rPr lang="ru-RU" sz="7200" b="1" dirty="0" smtClean="0"/>
              <a:t>Как </a:t>
            </a:r>
          </a:p>
          <a:p>
            <a:pPr algn="ctr">
              <a:buNone/>
            </a:pPr>
            <a:r>
              <a:rPr lang="ru-RU" sz="7200" b="1" dirty="0" smtClean="0"/>
              <a:t>воспитать дружных детей</a:t>
            </a:r>
            <a:endParaRPr lang="ru-RU" sz="6000" dirty="0"/>
          </a:p>
        </p:txBody>
      </p:sp>
    </p:spTree>
  </p:cSld>
  <p:clrMapOvr>
    <a:masterClrMapping/>
  </p:clrMapOvr>
  <p:transition>
    <p:dissolv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6632"/>
            <a:ext cx="8568952" cy="655272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5000" i="1" dirty="0" smtClean="0"/>
              <a:t>Большинство родителей, решившись на рождение второго или третьего ребёнка, мечтают, что их дети будут дружить, помогать друг другу, а когда вырастут, не останутся одиноки, будет у них близкая душа и самая кровная родня.</a:t>
            </a:r>
            <a:endParaRPr lang="ru-RU" sz="5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1206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000" i="1" dirty="0" smtClean="0"/>
              <a:t>Однако </a:t>
            </a:r>
            <a:r>
              <a:rPr lang="ru-RU" sz="5000" i="1" dirty="0" smtClean="0"/>
              <a:t>зачастую вместо ожидаемой любви, дружбы и поддержки братья и сёстры живут в атмосфере взаимной неприязни и даже вражды.</a:t>
            </a:r>
            <a:endParaRPr lang="ru-RU" sz="5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147248" cy="61926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i="1" dirty="0" smtClean="0"/>
              <a:t>Позиция родителей является одним из ключевых факторов, способных остужать или катализировать детские конфликты. Как правило, дети лучше ладят между собой, когда они считают, что у родителей нет любимчиков и они справедливо относятся ко всем детям.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147248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000" i="1" dirty="0" smtClean="0"/>
              <a:t>Когда родители постоянно хвалят успехи одного ребёнка и ставят его в пример другому, отношения между детьми разрушаются…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91264" cy="61206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i="1" dirty="0" smtClean="0"/>
              <a:t>Если родители не ладят между собой, они больше не могут эффективно общаться с детьми, и это приводит к усилению раздоров между братьями и сёстрами. В этой ситуации дети склонны занимать чью-то сторону и сражаться со сторонниками из «вражеского лагеря».</a:t>
            </a:r>
            <a:endParaRPr lang="ru-RU" sz="4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        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1206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000" i="1" dirty="0" smtClean="0"/>
              <a:t>Семья – это особого рода коллектив, играющий в воспитании основную, долговременную и важнейшую роль.</a:t>
            </a:r>
            <a:endParaRPr lang="ru-RU" sz="5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7200" b="1" dirty="0" smtClean="0"/>
          </a:p>
          <a:p>
            <a:pPr algn="ctr">
              <a:buNone/>
            </a:pPr>
            <a:r>
              <a:rPr lang="ru-RU" sz="7200" b="1" dirty="0" smtClean="0"/>
              <a:t>Почаще говорите детям</a:t>
            </a:r>
            <a:endParaRPr lang="ru-RU" sz="7200" b="1" dirty="0"/>
          </a:p>
        </p:txBody>
      </p:sp>
    </p:spTree>
  </p:cSld>
  <p:clrMapOvr>
    <a:masterClrMapping/>
  </p:clrMapOvr>
  <p:transition>
    <p:dissolv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4000" b="1" i="1" dirty="0" smtClean="0"/>
              <a:t>Ты самый любимый!</a:t>
            </a:r>
          </a:p>
          <a:p>
            <a:pPr>
              <a:buFont typeface="Wingdings" pitchFamily="2" charset="2"/>
              <a:buChar char="§"/>
            </a:pPr>
            <a:r>
              <a:rPr lang="ru-RU" sz="4000" b="1" i="1" dirty="0" smtClean="0"/>
              <a:t>Ты очень многое можешь!</a:t>
            </a:r>
          </a:p>
          <a:p>
            <a:pPr>
              <a:buFont typeface="Wingdings" pitchFamily="2" charset="2"/>
              <a:buChar char="§"/>
            </a:pPr>
            <a:r>
              <a:rPr lang="ru-RU" sz="4000" b="1" i="1" dirty="0" smtClean="0"/>
              <a:t>Спасибо!</a:t>
            </a:r>
          </a:p>
          <a:p>
            <a:pPr>
              <a:buFont typeface="Wingdings" pitchFamily="2" charset="2"/>
              <a:buChar char="§"/>
            </a:pPr>
            <a:r>
              <a:rPr lang="ru-RU" sz="4000" b="1" i="1" dirty="0" smtClean="0"/>
              <a:t>Что бы мы без тебя делали?!</a:t>
            </a:r>
          </a:p>
          <a:p>
            <a:pPr>
              <a:buFont typeface="Wingdings" pitchFamily="2" charset="2"/>
              <a:buChar char="§"/>
            </a:pPr>
            <a:r>
              <a:rPr lang="ru-RU" sz="4000" b="1" i="1" dirty="0" smtClean="0"/>
              <a:t>Иди ко мне!</a:t>
            </a:r>
          </a:p>
          <a:p>
            <a:pPr>
              <a:buFont typeface="Wingdings" pitchFamily="2" charset="2"/>
              <a:buChar char="§"/>
            </a:pPr>
            <a:r>
              <a:rPr lang="ru-RU" sz="4000" b="1" i="1" dirty="0" smtClean="0"/>
              <a:t>Я помогу тебе…</a:t>
            </a:r>
          </a:p>
          <a:p>
            <a:pPr>
              <a:buFont typeface="Wingdings" pitchFamily="2" charset="2"/>
              <a:buChar char="§"/>
            </a:pPr>
            <a:r>
              <a:rPr lang="ru-RU" sz="4000" b="1" i="1" dirty="0" smtClean="0"/>
              <a:t>Я радуюсь твоим успехам!</a:t>
            </a:r>
          </a:p>
          <a:p>
            <a:pPr>
              <a:buFont typeface="Wingdings" pitchFamily="2" charset="2"/>
              <a:buChar char="§"/>
            </a:pPr>
            <a:r>
              <a:rPr lang="ru-RU" sz="4000" b="1" i="1" dirty="0" smtClean="0"/>
              <a:t>Твой дом – твоя крепость!</a:t>
            </a:r>
          </a:p>
        </p:txBody>
      </p:sp>
    </p:spTree>
  </p:cSld>
  <p:clrMapOvr>
    <a:masterClrMapping/>
  </p:clrMapOvr>
  <p:transition>
    <p:dissolv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i="1" dirty="0" smtClean="0"/>
          </a:p>
          <a:p>
            <a:pPr algn="ctr">
              <a:buNone/>
            </a:pPr>
            <a:r>
              <a:rPr lang="ru-RU" sz="5400" b="1" i="1" dirty="0" smtClean="0"/>
              <a:t>Ребёнок – это великолепное нечто, которое дарит нам второе рождение себя.</a:t>
            </a:r>
            <a:endParaRPr lang="ru-RU" sz="5400" b="1" i="1" dirty="0"/>
          </a:p>
        </p:txBody>
      </p:sp>
    </p:spTree>
  </p:cSld>
  <p:clrMapOvr>
    <a:masterClrMapping/>
  </p:clrMapOvr>
  <p:transition>
    <p:dissolv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429684" cy="576899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4000" i="1" dirty="0" smtClean="0"/>
          </a:p>
          <a:p>
            <a:pPr algn="ctr">
              <a:buNone/>
            </a:pPr>
            <a:r>
              <a:rPr lang="ru-RU" sz="5400" b="1" i="1" dirty="0" smtClean="0"/>
              <a:t>Окунитесь в мир детства так, как по вашим представлениям купается в нем ваш ребёнок.</a:t>
            </a:r>
            <a:endParaRPr lang="ru-RU" sz="5400" b="1" i="1" dirty="0"/>
          </a:p>
        </p:txBody>
      </p:sp>
    </p:spTree>
  </p:cSld>
  <p:clrMapOvr>
    <a:masterClrMapping/>
  </p:clrMapOvr>
  <p:transition>
    <p:dissolv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143932" cy="592935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5400" b="1" i="1" dirty="0" smtClean="0"/>
          </a:p>
          <a:p>
            <a:pPr algn="ctr">
              <a:buNone/>
            </a:pPr>
            <a:r>
              <a:rPr lang="ru-RU" sz="5400" b="1" i="1" dirty="0" smtClean="0"/>
              <a:t>Спешите это сделать, иначе вы рискуете опоздать на целую жизнь…</a:t>
            </a:r>
            <a:endParaRPr lang="ru-RU" sz="5400" b="1" i="1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i="1" dirty="0" smtClean="0"/>
          </a:p>
          <a:p>
            <a:pPr algn="ctr">
              <a:buNone/>
            </a:pPr>
            <a:r>
              <a:rPr lang="ru-RU" sz="5000" i="1" dirty="0" smtClean="0"/>
              <a:t>Главное </a:t>
            </a:r>
            <a:r>
              <a:rPr lang="ru-RU" sz="5000" i="1" dirty="0" smtClean="0"/>
              <a:t>в воспитании маленького человека – достижение душевного единения, нравственной связи родителей с ребёнком.</a:t>
            </a:r>
            <a:endParaRPr lang="ru-RU" sz="5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429684" cy="5911873"/>
          </a:xfrm>
        </p:spPr>
        <p:txBody>
          <a:bodyPr/>
          <a:lstStyle/>
          <a:p>
            <a:pPr algn="ctr">
              <a:buNone/>
            </a:pPr>
            <a:r>
              <a:rPr lang="ru-RU" sz="7200" b="1" i="1" dirty="0" smtClean="0"/>
              <a:t>Существует </a:t>
            </a:r>
          </a:p>
          <a:p>
            <a:pPr algn="ctr">
              <a:buNone/>
            </a:pPr>
            <a:r>
              <a:rPr lang="ru-RU" sz="7200" b="1" i="1" dirty="0" smtClean="0"/>
              <a:t>3 </a:t>
            </a:r>
            <a:r>
              <a:rPr lang="ru-RU" sz="7200" b="1" i="1" dirty="0" smtClean="0"/>
              <a:t>стиля семейного воспитания:</a:t>
            </a:r>
            <a:endParaRPr lang="ru-RU" sz="7200" b="1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64807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5000" b="1" dirty="0" smtClean="0"/>
              <a:t>Демократический</a:t>
            </a:r>
            <a:endParaRPr lang="ru-RU" sz="5000" b="1" dirty="0" smtClean="0"/>
          </a:p>
          <a:p>
            <a:pPr algn="ctr">
              <a:buNone/>
            </a:pPr>
            <a:endParaRPr lang="ru-RU" sz="5000" i="1" dirty="0" smtClean="0"/>
          </a:p>
          <a:p>
            <a:pPr algn="ctr">
              <a:buNone/>
            </a:pPr>
            <a:r>
              <a:rPr lang="ru-RU" sz="5000" i="1" dirty="0" smtClean="0"/>
              <a:t>При </a:t>
            </a:r>
            <a:r>
              <a:rPr lang="ru-RU" sz="5000" i="1" dirty="0" smtClean="0"/>
              <a:t>демократическом стиле прежде всего учитываются интересы ребенка. </a:t>
            </a:r>
          </a:p>
          <a:p>
            <a:pPr algn="ctr">
              <a:buNone/>
            </a:pPr>
            <a:r>
              <a:rPr lang="ru-RU" sz="5000" b="1" i="1" dirty="0" smtClean="0"/>
              <a:t>Стиль «согласия»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64807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5000" b="1" dirty="0" smtClean="0"/>
              <a:t>Попустический </a:t>
            </a:r>
          </a:p>
          <a:p>
            <a:pPr algn="ctr">
              <a:buNone/>
            </a:pPr>
            <a:endParaRPr lang="ru-RU" sz="5000" dirty="0" smtClean="0"/>
          </a:p>
          <a:p>
            <a:pPr algn="ctr">
              <a:buNone/>
            </a:pPr>
            <a:r>
              <a:rPr lang="ru-RU" sz="5000" i="1" dirty="0" smtClean="0"/>
              <a:t>При попустическом стиле ребёнок предоставляется сам себе.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719</TotalTime>
  <Words>1109</Words>
  <Application>Microsoft Office PowerPoint</Application>
  <PresentationFormat>Экран (4:3)</PresentationFormat>
  <Paragraphs>119</Paragraphs>
  <Slides>54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Техническая</vt:lpstr>
      <vt:lpstr>Слайд 1</vt:lpstr>
      <vt:lpstr>Слайд 2</vt:lpstr>
      <vt:lpstr>Слайд 3</vt:lpstr>
      <vt:lpstr>Слайд 4</vt:lpstr>
      <vt:lpstr>                 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Речь </dc:title>
  <dc:creator>Антонина</dc:creator>
  <cp:lastModifiedBy>ACER</cp:lastModifiedBy>
  <cp:revision>95</cp:revision>
  <dcterms:created xsi:type="dcterms:W3CDTF">2013-09-15T08:59:38Z</dcterms:created>
  <dcterms:modified xsi:type="dcterms:W3CDTF">2014-12-07T06:10:56Z</dcterms:modified>
</cp:coreProperties>
</file>