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33" autoAdjust="0"/>
  </p:normalViewPr>
  <p:slideViewPr>
    <p:cSldViewPr>
      <p:cViewPr varScale="1">
        <p:scale>
          <a:sx n="62" d="100"/>
          <a:sy n="62" d="100"/>
        </p:scale>
        <p:origin x="-1740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6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95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76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60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35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22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24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7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89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3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90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460AB-F2DA-487B-A906-3DC14C3ECD8A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78BAF-B120-4A14-B152-9E3B779BA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4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8206680" cy="576064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Психолог-педагогическое сопровождение участников образовательного процесса при организации работы с детьми </a:t>
            </a:r>
            <a:r>
              <a:rPr lang="ru-RU" b="1" dirty="0" err="1"/>
              <a:t>девиантного</a:t>
            </a:r>
            <a:r>
              <a:rPr lang="ru-RU" b="1" dirty="0"/>
              <a:t> поведения в условиях реализации ФГОС нового поколения.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Пользователь\Pictures\iCARIZK7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0"/>
            <a:ext cx="9144000" cy="731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4" y="1396558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Психолог-педагогическое сопровождение участников образовательного процесса при организации работы с детьми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</a:rPr>
              <a:t>девиантного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 поведения в условиях реализации ФГОС нового поколения.</a:t>
            </a:r>
            <a:endParaRPr lang="ru-RU" sz="36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3600" dirty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26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      </a:t>
            </a:r>
            <a:r>
              <a:rPr lang="ru-RU" dirty="0"/>
              <a:t>Важно прежде всего увидеть личность подростка и происходящие с ней в процессе обучения изменения.</a:t>
            </a:r>
            <a:r>
              <a:rPr lang="ru-RU" b="1" dirty="0"/>
              <a:t>                                                  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pic>
        <p:nvPicPr>
          <p:cNvPr id="2051" name="Picture 3" descr="C:\Users\Пользователь\Pictures\62930-psiholog dlya podrost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4594" y="-601922"/>
            <a:ext cx="10064572" cy="745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620689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/>
              <a:t>«Личность характеризуется не только тем, что она делает, но и тем как она это делает».                                                                       </a:t>
            </a:r>
            <a:endParaRPr lang="ru-RU" sz="2800" dirty="0"/>
          </a:p>
          <a:p>
            <a:r>
              <a:rPr lang="ru-RU" sz="2800" b="1" dirty="0"/>
              <a:t>                                                                                                (Ф. Энгельс)   </a:t>
            </a:r>
            <a:endParaRPr lang="ru-RU" sz="2800" b="1" dirty="0" smtClean="0"/>
          </a:p>
          <a:p>
            <a:endParaRPr lang="ru-RU" sz="2800" dirty="0"/>
          </a:p>
          <a:p>
            <a:r>
              <a:rPr lang="ru-RU" sz="2800" dirty="0"/>
              <a:t>       Важно прежде всего увидеть личность подростка и происходящие с ней в процессе обучения изменения.</a:t>
            </a:r>
            <a:r>
              <a:rPr lang="ru-RU" sz="2800" b="1" dirty="0"/>
              <a:t>                                                    </a:t>
            </a:r>
            <a:endParaRPr lang="ru-RU" sz="2800" dirty="0"/>
          </a:p>
          <a:p>
            <a:r>
              <a:rPr lang="ru-RU" sz="2800" dirty="0"/>
              <a:t> </a:t>
            </a:r>
          </a:p>
        </p:txBody>
      </p:sp>
      <p:pic>
        <p:nvPicPr>
          <p:cNvPr id="2052" name="Picture 4" descr="C:\Users\Пользователь\Pictures\i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480006"/>
            <a:ext cx="9937104" cy="868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584" y="188640"/>
            <a:ext cx="77048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/>
              <a:t>«Личность характеризуется не только тем, что она делает, но и тем как она это делает».                                                                       </a:t>
            </a:r>
            <a:endParaRPr lang="ru-RU" sz="4400" dirty="0"/>
          </a:p>
          <a:p>
            <a:pPr algn="r"/>
            <a:r>
              <a:rPr lang="ru-RU" sz="4400" b="1" dirty="0"/>
              <a:t>                                                                                                (Ф. Энгельс)   </a:t>
            </a:r>
            <a:endParaRPr lang="ru-RU" sz="4400" dirty="0"/>
          </a:p>
          <a:p>
            <a:r>
              <a:rPr lang="ru-RU" sz="4400" dirty="0"/>
              <a:t>       Важно прежде всего увидеть личность подростка и происходящие с ней в процессе обучения 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6244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Пользователь\Pictures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239" y="-26392"/>
            <a:ext cx="957706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75656" y="1124744"/>
            <a:ext cx="66967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Причины детей не склонны к самостоятельному добыванию знаний:</a:t>
            </a:r>
            <a:endParaRPr lang="ru-RU" sz="2800" dirty="0"/>
          </a:p>
          <a:p>
            <a:pPr lvl="0" algn="ctr"/>
            <a:r>
              <a:rPr lang="ru-RU" sz="2800" dirty="0"/>
              <a:t>Не </a:t>
            </a:r>
            <a:r>
              <a:rPr lang="ru-RU" sz="2800" dirty="0" err="1"/>
              <a:t>сформированность</a:t>
            </a:r>
            <a:r>
              <a:rPr lang="ru-RU" sz="2800" dirty="0"/>
              <a:t> эмоционально-волевой сферы.</a:t>
            </a:r>
          </a:p>
          <a:p>
            <a:pPr lvl="0" algn="ctr"/>
            <a:r>
              <a:rPr lang="ru-RU" sz="2800" dirty="0"/>
              <a:t>Не способность добиться намеченной цели.</a:t>
            </a:r>
          </a:p>
          <a:p>
            <a:pPr lvl="0" algn="ctr"/>
            <a:r>
              <a:rPr lang="ru-RU" sz="2800" dirty="0"/>
              <a:t>Стремление к асоциальным поступкам.</a:t>
            </a:r>
          </a:p>
          <a:p>
            <a:pPr lvl="0" algn="ctr"/>
            <a:r>
              <a:rPr lang="ru-RU" sz="2800" dirty="0"/>
              <a:t>Недостаточная концентрация внимания</a:t>
            </a:r>
          </a:p>
          <a:p>
            <a:pPr lvl="0" algn="ctr"/>
            <a:r>
              <a:rPr lang="ru-RU" sz="2800" dirty="0"/>
              <a:t>Повышенная отвлекаемость</a:t>
            </a:r>
          </a:p>
          <a:p>
            <a:pPr lvl="0" algn="ctr"/>
            <a:r>
              <a:rPr lang="ru-RU" sz="2800" dirty="0"/>
              <a:t>Слабость самоуправления.</a:t>
            </a:r>
          </a:p>
          <a:p>
            <a:pPr lvl="0" algn="ctr"/>
            <a:r>
              <a:rPr lang="ru-RU" sz="2800" dirty="0"/>
              <a:t>Лень.</a:t>
            </a:r>
          </a:p>
          <a:p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136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</a:t>
            </a:r>
            <a:r>
              <a:rPr lang="ru-RU" b="1" dirty="0"/>
              <a:t>Способы мотивации ученика: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C:\Users\Пользователь\Pictures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5"/>
            <a:ext cx="8712968" cy="580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1484784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/>
              <a:t>Создание проблемной ситуации.</a:t>
            </a:r>
          </a:p>
          <a:p>
            <a:pPr lvl="0"/>
            <a:r>
              <a:rPr lang="ru-RU" sz="3200" dirty="0"/>
              <a:t>Привлечение обучающихся к оценочной деятельности ( оцени себя, оцени товарища).</a:t>
            </a:r>
          </a:p>
          <a:p>
            <a:pPr lvl="0"/>
            <a:r>
              <a:rPr lang="ru-RU" sz="3200" dirty="0"/>
              <a:t>Урок семинар, урок путешествие, ролевая игра ( на собственном опыте), защита проектов, урок дискуссия, творческие работы.</a:t>
            </a:r>
          </a:p>
          <a:p>
            <a:pPr lvl="0"/>
            <a:r>
              <a:rPr lang="ru-RU" sz="3200" dirty="0"/>
              <a:t>Нарисуй как понял.</a:t>
            </a:r>
          </a:p>
          <a:p>
            <a:pPr lvl="0"/>
            <a:r>
              <a:rPr lang="ru-RU" sz="3200" dirty="0"/>
              <a:t>Обращение к личному опыту ученика.</a:t>
            </a:r>
          </a:p>
          <a:p>
            <a:r>
              <a:rPr lang="ru-RU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99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Рекомендации педагогам при взаимодействии с детьми </a:t>
            </a:r>
            <a:r>
              <a:rPr lang="ru-RU" sz="2800" b="1" dirty="0" err="1"/>
              <a:t>девиантного</a:t>
            </a:r>
            <a:r>
              <a:rPr lang="ru-RU" sz="2800" b="1" dirty="0"/>
              <a:t> поведения: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- Использовать на уроке как можно больше наглядности, игровых моментов.</a:t>
            </a:r>
          </a:p>
          <a:p>
            <a:r>
              <a:rPr lang="ru-RU" dirty="0"/>
              <a:t>- Нельзя использовать агрессивные методы воздействия воспитания и наказания, так как агрессивность- это следствие враждебности, а урок –не поле битвы.</a:t>
            </a:r>
          </a:p>
          <a:p>
            <a:r>
              <a:rPr lang="ru-RU" dirty="0"/>
              <a:t>- Главное в работе с детьми </a:t>
            </a:r>
            <a:r>
              <a:rPr lang="ru-RU" dirty="0" err="1"/>
              <a:t>девиантного</a:t>
            </a:r>
            <a:r>
              <a:rPr lang="ru-RU" dirty="0"/>
              <a:t> поведения – это толерантное отношение к особенностям их личности.</a:t>
            </a:r>
          </a:p>
          <a:p>
            <a:r>
              <a:rPr lang="ru-RU" dirty="0"/>
              <a:t>- Учитывать в учебном процессе индивидуальные особенности детей: скорость восприятия, усвоения, характер мышления и запоминания.</a:t>
            </a:r>
          </a:p>
          <a:p>
            <a:r>
              <a:rPr lang="ru-RU" dirty="0"/>
              <a:t>- Применять не индивидуальные, а групповые работы это обеспечит включенность в ситуацию обучения, снизит эмоциональное напряжение в группе, сформирует атмосферу доверия.</a:t>
            </a:r>
          </a:p>
          <a:p>
            <a:endParaRPr lang="ru-RU" dirty="0"/>
          </a:p>
        </p:txBody>
      </p:sp>
      <p:pic>
        <p:nvPicPr>
          <p:cNvPr id="4098" name="Picture 2" descr="C:\Users\Пользователь\Pictures\201010181543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052736"/>
            <a:ext cx="9324528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05273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- Использовать на уроке как можно больше наглядности, игровых моментов.</a:t>
            </a:r>
          </a:p>
          <a:p>
            <a:r>
              <a:rPr lang="ru-RU" sz="2400" dirty="0">
                <a:solidFill>
                  <a:srgbClr val="FFFF00"/>
                </a:solidFill>
              </a:rPr>
              <a:t>- Нельзя использовать агрессивные методы воздействия воспитания и наказания, так как агрессивность- это следствие враждебности, а урок –не поле битвы.</a:t>
            </a:r>
          </a:p>
          <a:p>
            <a:r>
              <a:rPr lang="ru-RU" sz="2400" dirty="0">
                <a:solidFill>
                  <a:srgbClr val="FFFF00"/>
                </a:solidFill>
              </a:rPr>
              <a:t>- Главное в работе с детьми </a:t>
            </a:r>
            <a:r>
              <a:rPr lang="ru-RU" sz="2400" dirty="0" err="1">
                <a:solidFill>
                  <a:srgbClr val="FFFF00"/>
                </a:solidFill>
              </a:rPr>
              <a:t>девиантного</a:t>
            </a:r>
            <a:r>
              <a:rPr lang="ru-RU" sz="2400" dirty="0">
                <a:solidFill>
                  <a:srgbClr val="FFFF00"/>
                </a:solidFill>
              </a:rPr>
              <a:t> поведения – это толерантное отношение к особенностям их личности.</a:t>
            </a:r>
          </a:p>
          <a:p>
            <a:r>
              <a:rPr lang="ru-RU" sz="2400" dirty="0">
                <a:solidFill>
                  <a:srgbClr val="FFFF00"/>
                </a:solidFill>
              </a:rPr>
              <a:t>- Учитывать в учебном процессе индивидуальные особенности детей: скорость восприятия, усвоения, характер мышления и запоминания.</a:t>
            </a:r>
          </a:p>
          <a:p>
            <a:r>
              <a:rPr lang="ru-RU" sz="2400" dirty="0">
                <a:solidFill>
                  <a:srgbClr val="FFFF00"/>
                </a:solidFill>
              </a:rPr>
              <a:t>- Применять не индивидуальные, а групповые работы это обеспечит включенность в ситуацию обучения, снизит эмоциональное напряжение в группе, сформирует атмосферу доверия.</a:t>
            </a:r>
          </a:p>
        </p:txBody>
      </p:sp>
    </p:spTree>
    <p:extLst>
      <p:ext uri="{BB962C8B-B14F-4D97-AF65-F5344CB8AC3E}">
        <p14:creationId xmlns:p14="http://schemas.microsoft.com/office/powerpoint/2010/main" val="19866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Пользователь\Pictures\0015-015-Spasibo-za-vnima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45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410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Психолог-педагогическое сопровождение участников образовательного процесса при организации работы с детьми девиантного поведения в условиях реализации ФГОС нового поколения.   </vt:lpstr>
      <vt:lpstr>                  Важно прежде всего увидеть личность подростка и происходящие с ней в процессе обучения изменения.                                                       </vt:lpstr>
      <vt:lpstr>Презентация PowerPoint</vt:lpstr>
      <vt:lpstr>    Способы мотивации ученика: </vt:lpstr>
      <vt:lpstr>Рекомендации педагогам при взаимодействии с детьми девиантного поведения: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Психолог-педагогическое сопровождение участников образовательного процесса при организации работы с детьми девиантного поведения в условиях реализации ФГОС нового поколения.</dc:title>
  <dc:creator>Пользователь</dc:creator>
  <cp:lastModifiedBy>Пользователь</cp:lastModifiedBy>
  <cp:revision>4</cp:revision>
  <dcterms:created xsi:type="dcterms:W3CDTF">2015-12-04T10:32:56Z</dcterms:created>
  <dcterms:modified xsi:type="dcterms:W3CDTF">2015-12-04T11:08:38Z</dcterms:modified>
</cp:coreProperties>
</file>