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71" r:id="rId7"/>
    <p:sldId id="263" r:id="rId8"/>
    <p:sldId id="273" r:id="rId9"/>
    <p:sldId id="259" r:id="rId10"/>
    <p:sldId id="272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90343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2800" b="1" i="1" dirty="0" smtClean="0"/>
              <a:t>Цели: </a:t>
            </a:r>
          </a:p>
          <a:p>
            <a:pPr marL="18288" indent="0">
              <a:buNone/>
            </a:pPr>
            <a:r>
              <a:rPr lang="ru-RU" sz="2800" dirty="0" smtClean="0"/>
              <a:t>закрепить знания о правописании гласных в суффиксах существительных </a:t>
            </a:r>
            <a:r>
              <a:rPr lang="ru-RU" sz="2800" b="1" i="1" dirty="0" smtClean="0"/>
              <a:t>-</a:t>
            </a:r>
            <a:r>
              <a:rPr lang="ru-RU" sz="2800" b="1" i="1" dirty="0" err="1" smtClean="0"/>
              <a:t>ек</a:t>
            </a:r>
            <a:r>
              <a:rPr lang="ru-RU" sz="2800" b="1" i="1" dirty="0" smtClean="0"/>
              <a:t> </a:t>
            </a:r>
            <a:r>
              <a:rPr lang="ru-RU" sz="2800" dirty="0" smtClean="0"/>
              <a:t>и </a:t>
            </a:r>
            <a:r>
              <a:rPr lang="ru-RU" sz="2800" b="1" i="1" dirty="0" smtClean="0"/>
              <a:t>-</a:t>
            </a:r>
            <a:r>
              <a:rPr lang="ru-RU" sz="2800" b="1" i="1" dirty="0" err="1" smtClean="0"/>
              <a:t>ик</a:t>
            </a:r>
            <a:r>
              <a:rPr lang="ru-RU" sz="2800" dirty="0" smtClean="0"/>
              <a:t>; повторить правописание </a:t>
            </a:r>
            <a:r>
              <a:rPr lang="ru-RU" sz="2800" b="1" i="1" dirty="0" smtClean="0"/>
              <a:t>ч</a:t>
            </a:r>
            <a:r>
              <a:rPr lang="ru-RU" sz="2800" dirty="0" smtClean="0"/>
              <a:t> и </a:t>
            </a:r>
            <a:r>
              <a:rPr lang="ru-RU" sz="2800" b="1" i="1" dirty="0" smtClean="0"/>
              <a:t>щ</a:t>
            </a:r>
            <a:r>
              <a:rPr lang="ru-RU" sz="2800" dirty="0" smtClean="0"/>
              <a:t> в суффиксе </a:t>
            </a:r>
            <a:r>
              <a:rPr lang="ru-RU" sz="2800" b="1" i="1" dirty="0" smtClean="0"/>
              <a:t>-чик </a:t>
            </a:r>
            <a:r>
              <a:rPr lang="ru-RU" sz="2800" dirty="0" smtClean="0"/>
              <a:t>(</a:t>
            </a:r>
            <a:r>
              <a:rPr lang="ru-RU" sz="2800" b="1" i="1" dirty="0" smtClean="0"/>
              <a:t>-</a:t>
            </a:r>
            <a:r>
              <a:rPr lang="ru-RU" sz="2800" b="1" i="1" dirty="0" err="1" smtClean="0"/>
              <a:t>щик</a:t>
            </a:r>
            <a:r>
              <a:rPr lang="ru-RU" sz="2800" dirty="0" smtClean="0"/>
              <a:t>); развивать орфографическую зоркость.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2088232"/>
          </a:xfrm>
        </p:spPr>
        <p:txBody>
          <a:bodyPr/>
          <a:lstStyle/>
          <a:p>
            <a:pPr algn="ctr"/>
            <a:r>
              <a:rPr lang="ru-RU" dirty="0">
                <a:effectLst/>
              </a:rPr>
              <a:t>Гласные в суффиксах существительных   </a:t>
            </a:r>
            <a:r>
              <a:rPr lang="ru-RU" b="1" i="1" dirty="0">
                <a:effectLst/>
              </a:rPr>
              <a:t>-</a:t>
            </a:r>
            <a:r>
              <a:rPr lang="ru-RU" b="1" i="1" dirty="0" err="1">
                <a:effectLst/>
              </a:rPr>
              <a:t>ек</a:t>
            </a:r>
            <a:r>
              <a:rPr lang="ru-RU" b="1" i="1" dirty="0">
                <a:effectLst/>
              </a:rPr>
              <a:t>,</a:t>
            </a:r>
            <a:r>
              <a:rPr lang="ru-RU" i="1" dirty="0">
                <a:effectLst/>
              </a:rPr>
              <a:t> </a:t>
            </a:r>
            <a:r>
              <a:rPr lang="ru-RU" b="1" i="1" dirty="0">
                <a:effectLst/>
              </a:rPr>
              <a:t>-</a:t>
            </a:r>
            <a:r>
              <a:rPr lang="ru-RU" b="1" i="1" dirty="0" err="1" smtClean="0">
                <a:effectLst/>
              </a:rPr>
              <a:t>ик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40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47664" y="2348880"/>
            <a:ext cx="6096000" cy="3657599"/>
          </a:xfrm>
        </p:spPr>
        <p:txBody>
          <a:bodyPr numCol="1"/>
          <a:lstStyle/>
          <a:p>
            <a:pPr marL="475488" indent="-457200" algn="ctr">
              <a:buAutoNum type="arabicPeriod"/>
            </a:pPr>
            <a:r>
              <a:rPr lang="ru-RU" dirty="0" smtClean="0"/>
              <a:t>3)</a:t>
            </a:r>
          </a:p>
          <a:p>
            <a:pPr marL="475488" indent="-457200" algn="ctr">
              <a:buAutoNum type="arabicPeriod"/>
            </a:pPr>
            <a:r>
              <a:rPr lang="ru-RU" dirty="0" smtClean="0"/>
              <a:t>2)</a:t>
            </a:r>
          </a:p>
          <a:p>
            <a:pPr marL="475488" indent="-457200" algn="ctr">
              <a:buAutoNum type="arabicPeriod"/>
            </a:pPr>
            <a:r>
              <a:rPr lang="ru-RU" dirty="0" smtClean="0"/>
              <a:t>4)</a:t>
            </a:r>
          </a:p>
          <a:p>
            <a:pPr marL="475488" indent="-457200" algn="ctr">
              <a:buAutoNum type="arabicPeriod"/>
            </a:pPr>
            <a:r>
              <a:rPr lang="ru-RU" dirty="0" smtClean="0"/>
              <a:t> 2)</a:t>
            </a:r>
          </a:p>
          <a:p>
            <a:pPr marL="475488" indent="-457200" algn="ctr">
              <a:buAutoNum type="arabicPeriod"/>
            </a:pPr>
            <a:r>
              <a:rPr lang="ru-RU" dirty="0" smtClean="0"/>
              <a:t>2)</a:t>
            </a:r>
          </a:p>
          <a:p>
            <a:pPr marL="475488" indent="-457200" algn="ctr">
              <a:buAutoNum type="arabicPeriod"/>
            </a:pPr>
            <a:r>
              <a:rPr lang="ru-RU" dirty="0" smtClean="0"/>
              <a:t>4)</a:t>
            </a:r>
          </a:p>
          <a:p>
            <a:pPr marL="475488" indent="-457200" algn="ctr">
              <a:buAutoNum type="arabicPeriod"/>
            </a:pPr>
            <a:r>
              <a:rPr lang="ru-RU" dirty="0" smtClean="0"/>
              <a:t>4)</a:t>
            </a:r>
          </a:p>
          <a:p>
            <a:pPr marL="475488" indent="-457200" algn="ctr">
              <a:buAutoNum type="arabicPeriod"/>
            </a:pPr>
            <a:r>
              <a:rPr lang="ru-RU" dirty="0" smtClean="0"/>
              <a:t>1)</a:t>
            </a:r>
          </a:p>
          <a:p>
            <a:pPr marL="18288" indent="0">
              <a:buNone/>
            </a:pPr>
            <a:endParaRPr lang="ru-RU" dirty="0" smtClean="0"/>
          </a:p>
          <a:p>
            <a:pPr marL="475488" indent="-457200">
              <a:buAutoNum type="arabicPeriod"/>
            </a:pPr>
            <a:endParaRPr lang="ru-RU" dirty="0" smtClean="0"/>
          </a:p>
          <a:p>
            <a:pPr marL="475488" indent="-457200">
              <a:buAutoNum type="arabicPeriod"/>
            </a:pPr>
            <a:endParaRPr lang="ru-RU" dirty="0" smtClean="0"/>
          </a:p>
          <a:p>
            <a:pPr marL="475488" indent="-45720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43800" cy="914400"/>
          </a:xfrm>
        </p:spPr>
        <p:txBody>
          <a:bodyPr/>
          <a:lstStyle/>
          <a:p>
            <a:pPr algn="ctr"/>
            <a:r>
              <a:rPr lang="ru-RU" dirty="0" smtClean="0"/>
              <a:t>Проверь себя!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13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6" y="1988840"/>
            <a:ext cx="6096000" cy="3657599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3600" dirty="0" smtClean="0"/>
              <a:t>§ 45, упражнение на карточке.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43800" cy="914400"/>
          </a:xfrm>
        </p:spPr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41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F:\0022-022-Spasibo-za-vnima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5139"/>
            <a:ext cx="9361040" cy="693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98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628800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/>
              <a:t>Урок окончен!</a:t>
            </a:r>
            <a:br>
              <a:rPr lang="ru-RU" sz="6000" b="1" dirty="0"/>
            </a:br>
            <a:r>
              <a:rPr lang="ru-RU" sz="6000" b="1" dirty="0"/>
              <a:t>До свидания! </a:t>
            </a:r>
            <a:br>
              <a:rPr lang="ru-RU" sz="6000" b="1" dirty="0"/>
            </a:br>
            <a:r>
              <a:rPr lang="ru-RU" sz="6000" b="1" dirty="0"/>
              <a:t>До новых встреч!</a:t>
            </a:r>
          </a:p>
        </p:txBody>
      </p:sp>
    </p:spTree>
    <p:extLst>
      <p:ext uri="{BB962C8B-B14F-4D97-AF65-F5344CB8AC3E}">
        <p14:creationId xmlns:p14="http://schemas.microsoft.com/office/powerpoint/2010/main" val="264091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352928" cy="5904656"/>
          </a:xfrm>
        </p:spPr>
        <p:txBody>
          <a:bodyPr>
            <a:normAutofit/>
          </a:bodyPr>
          <a:lstStyle/>
          <a:p>
            <a:pPr marL="342900" indent="-342900">
              <a:buFont typeface="Palatino Linotype" pitchFamily="18" charset="0"/>
              <a:buChar char="−"/>
            </a:pPr>
            <a:r>
              <a:rPr lang="ru-RU" sz="3600" dirty="0" smtClean="0">
                <a:effectLst/>
              </a:rPr>
              <a:t>Что такое имя существительное?</a:t>
            </a:r>
          </a:p>
          <a:p>
            <a:pPr marL="342900" indent="-342900">
              <a:buFont typeface="Palatino Linotype" pitchFamily="18" charset="0"/>
              <a:buChar char="−"/>
            </a:pPr>
            <a:r>
              <a:rPr lang="ru-RU" sz="3600" dirty="0" smtClean="0">
                <a:effectLst/>
              </a:rPr>
              <a:t>Что вы знаете о роде имён существительных?</a:t>
            </a:r>
          </a:p>
          <a:p>
            <a:pPr marL="342900" indent="-342900">
              <a:buFont typeface="Palatino Linotype" pitchFamily="18" charset="0"/>
              <a:buChar char="−"/>
            </a:pPr>
            <a:r>
              <a:rPr lang="ru-RU" sz="3600" dirty="0">
                <a:effectLst/>
              </a:rPr>
              <a:t>К какому роду </a:t>
            </a:r>
            <a:r>
              <a:rPr lang="ru-RU" sz="3600" dirty="0" smtClean="0">
                <a:effectLst/>
              </a:rPr>
              <a:t>отнесёте </a:t>
            </a:r>
            <a:r>
              <a:rPr lang="ru-RU" sz="3600" dirty="0">
                <a:effectLst/>
              </a:rPr>
              <a:t>следующие существительные: </a:t>
            </a:r>
            <a:r>
              <a:rPr lang="ru-RU" sz="3600" i="1" dirty="0">
                <a:effectLst/>
              </a:rPr>
              <a:t>сирота, задира, забияка, обжора</a:t>
            </a:r>
            <a:r>
              <a:rPr lang="ru-RU" sz="3600" dirty="0">
                <a:effectLst/>
              </a:rPr>
              <a:t>?</a:t>
            </a:r>
            <a:endParaRPr lang="ru-RU" sz="3600" dirty="0" smtClean="0">
              <a:effectLst/>
            </a:endParaRPr>
          </a:p>
          <a:p>
            <a:pPr marL="342900" indent="-342900">
              <a:buFont typeface="Palatino Linotype" pitchFamily="18" charset="0"/>
              <a:buChar char="−"/>
            </a:pPr>
            <a:r>
              <a:rPr lang="ru-RU" sz="3600" dirty="0" smtClean="0">
                <a:effectLst/>
              </a:rPr>
              <a:t>Какие существительные называют собственными, какие – нарицательными?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064896" cy="144016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b="1" dirty="0" smtClean="0">
                <a:effectLst/>
              </a:rPr>
              <a:t>Ответьте на вопросы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34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04664"/>
            <a:ext cx="8640960" cy="5983559"/>
          </a:xfrm>
        </p:spPr>
        <p:txBody>
          <a:bodyPr>
            <a:noAutofit/>
          </a:bodyPr>
          <a:lstStyle/>
          <a:p>
            <a:pPr marL="342900" indent="-342900">
              <a:buFont typeface="Palatino Linotype" pitchFamily="18" charset="0"/>
              <a:buChar char="−"/>
            </a:pPr>
            <a:r>
              <a:rPr lang="ru-RU" sz="3200" dirty="0">
                <a:effectLst/>
              </a:rPr>
              <a:t>Какие существительные одушевлённые, какие – неодушевлённые?</a:t>
            </a:r>
          </a:p>
          <a:p>
            <a:pPr marL="342900" indent="-342900">
              <a:buFont typeface="Palatino Linotype" pitchFamily="18" charset="0"/>
              <a:buChar char="−"/>
            </a:pPr>
            <a:r>
              <a:rPr lang="ru-RU" sz="3200" dirty="0">
                <a:effectLst/>
              </a:rPr>
              <a:t>Как изменяются имена существительные?</a:t>
            </a:r>
          </a:p>
          <a:p>
            <a:pPr marL="342900" indent="-342900">
              <a:buFont typeface="Palatino Linotype" pitchFamily="18" charset="0"/>
              <a:buChar char="−"/>
            </a:pPr>
            <a:r>
              <a:rPr lang="ru-RU" sz="3200" dirty="0">
                <a:effectLst/>
              </a:rPr>
              <a:t>Какие склонения существительных вам известны?</a:t>
            </a:r>
          </a:p>
          <a:p>
            <a:pPr marL="342900" indent="-342900">
              <a:buFont typeface="Palatino Linotype" pitchFamily="18" charset="0"/>
              <a:buChar char="−"/>
            </a:pPr>
            <a:r>
              <a:rPr lang="ru-RU" sz="3200" dirty="0">
                <a:effectLst/>
              </a:rPr>
              <a:t>Что такое разносклоняемые существительные?</a:t>
            </a:r>
          </a:p>
          <a:p>
            <a:pPr marL="342900" indent="-342900">
              <a:buFont typeface="Palatino Linotype" pitchFamily="18" charset="0"/>
              <a:buChar char="−"/>
            </a:pPr>
            <a:r>
              <a:rPr lang="ru-RU" sz="3200" dirty="0">
                <a:effectLst/>
              </a:rPr>
              <a:t>Приведите примеры несклоняемых </a:t>
            </a:r>
            <a:r>
              <a:rPr lang="ru-RU" sz="3200" dirty="0" smtClean="0">
                <a:effectLst/>
              </a:rPr>
              <a:t>имён </a:t>
            </a:r>
            <a:r>
              <a:rPr lang="ru-RU" sz="3200" dirty="0">
                <a:effectLst/>
              </a:rPr>
              <a:t>существительных.</a:t>
            </a:r>
          </a:p>
          <a:p>
            <a:pPr marL="342900" indent="-342900">
              <a:buFont typeface="Palatino Linotype" pitchFamily="18" charset="0"/>
              <a:buChar char="−"/>
            </a:pPr>
            <a:r>
              <a:rPr lang="ru-RU" sz="3200" dirty="0">
                <a:effectLst/>
              </a:rPr>
              <a:t>Вспомните, когда в существительных пишется суффикс -чик-, когда -</a:t>
            </a:r>
            <a:r>
              <a:rPr lang="ru-RU" sz="3200" dirty="0" err="1">
                <a:effectLst/>
              </a:rPr>
              <a:t>щик</a:t>
            </a:r>
            <a:r>
              <a:rPr lang="ru-RU" sz="3200" dirty="0">
                <a:effectLst/>
              </a:rPr>
              <a:t>-?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7381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85791"/>
          </a:xfrm>
        </p:spPr>
        <p:txBody>
          <a:bodyPr/>
          <a:lstStyle/>
          <a:p>
            <a:pPr marL="582930" lvl="0" indent="-514350">
              <a:buNone/>
            </a:pPr>
            <a:r>
              <a:rPr lang="ru-RU" dirty="0" smtClean="0"/>
              <a:t>	</a:t>
            </a:r>
            <a:r>
              <a:rPr lang="ru-RU" sz="3200" dirty="0" smtClean="0"/>
              <a:t>Буфет…</a:t>
            </a:r>
            <a:r>
              <a:rPr lang="ru-RU" sz="3200" dirty="0" err="1" smtClean="0"/>
              <a:t>ица</a:t>
            </a:r>
            <a:r>
              <a:rPr lang="ru-RU" sz="3200" dirty="0" smtClean="0"/>
              <a:t>, груз…</a:t>
            </a:r>
            <a:r>
              <a:rPr lang="ru-RU" sz="3200" dirty="0" err="1" smtClean="0"/>
              <a:t>ик</a:t>
            </a:r>
            <a:r>
              <a:rPr lang="ru-RU" sz="3200" dirty="0" smtClean="0"/>
              <a:t>, прессов…</a:t>
            </a:r>
            <a:r>
              <a:rPr lang="ru-RU" sz="3200" dirty="0" err="1" smtClean="0"/>
              <a:t>ик</a:t>
            </a:r>
            <a:r>
              <a:rPr lang="ru-RU" sz="3200" dirty="0" smtClean="0"/>
              <a:t>, объезд…</a:t>
            </a:r>
            <a:r>
              <a:rPr lang="ru-RU" sz="3200" dirty="0" err="1" smtClean="0"/>
              <a:t>ик</a:t>
            </a:r>
            <a:r>
              <a:rPr lang="ru-RU" sz="3200" dirty="0"/>
              <a:t>, </a:t>
            </a:r>
            <a:r>
              <a:rPr lang="ru-RU" sz="3200" dirty="0" err="1" smtClean="0"/>
              <a:t>переговор</a:t>
            </a:r>
            <a:r>
              <a:rPr lang="ru-RU" sz="3200" dirty="0" smtClean="0"/>
              <a:t>…</a:t>
            </a:r>
            <a:r>
              <a:rPr lang="ru-RU" sz="3200" dirty="0" err="1" smtClean="0"/>
              <a:t>ик</a:t>
            </a:r>
            <a:r>
              <a:rPr lang="ru-RU" sz="3200" dirty="0" smtClean="0"/>
              <a:t> </a:t>
            </a:r>
            <a:r>
              <a:rPr lang="ru-RU" sz="3200" dirty="0" err="1" smtClean="0"/>
              <a:t>развед</a:t>
            </a:r>
            <a:r>
              <a:rPr lang="ru-RU" sz="3200" dirty="0" smtClean="0"/>
              <a:t>…</a:t>
            </a:r>
            <a:r>
              <a:rPr lang="ru-RU" sz="3200" dirty="0" err="1" smtClean="0"/>
              <a:t>ик</a:t>
            </a:r>
            <a:r>
              <a:rPr lang="ru-RU" sz="3200" dirty="0" smtClean="0"/>
              <a:t>, камен…</a:t>
            </a:r>
            <a:r>
              <a:rPr lang="ru-RU" sz="3200" dirty="0" err="1" smtClean="0"/>
              <a:t>ик</a:t>
            </a:r>
            <a:r>
              <a:rPr lang="ru-RU" sz="3200" dirty="0" smtClean="0"/>
              <a:t>, спор…</a:t>
            </a:r>
            <a:r>
              <a:rPr lang="ru-RU" sz="3200" dirty="0" err="1" smtClean="0"/>
              <a:t>ик</a:t>
            </a:r>
            <a:r>
              <a:rPr lang="ru-RU" sz="3200" dirty="0"/>
              <a:t>, </a:t>
            </a:r>
            <a:r>
              <a:rPr lang="ru-RU" sz="3200" dirty="0" err="1" smtClean="0"/>
              <a:t>подпис</a:t>
            </a:r>
            <a:r>
              <a:rPr lang="ru-RU" sz="3200" dirty="0" smtClean="0"/>
              <a:t>…</a:t>
            </a:r>
            <a:r>
              <a:rPr lang="ru-RU" sz="3200" dirty="0" err="1" smtClean="0"/>
              <a:t>ик</a:t>
            </a:r>
            <a:r>
              <a:rPr lang="ru-RU" sz="3200" dirty="0"/>
              <a:t>, </a:t>
            </a:r>
            <a:r>
              <a:rPr lang="ru-RU" sz="3200" dirty="0" smtClean="0"/>
              <a:t>обид…</a:t>
            </a:r>
            <a:r>
              <a:rPr lang="ru-RU" sz="3200" dirty="0" err="1" smtClean="0"/>
              <a:t>ик</a:t>
            </a:r>
            <a:r>
              <a:rPr lang="ru-RU" sz="3200" dirty="0"/>
              <a:t>, </a:t>
            </a:r>
            <a:r>
              <a:rPr lang="ru-RU" sz="3200" dirty="0" smtClean="0"/>
              <a:t>баллон…</a:t>
            </a:r>
            <a:r>
              <a:rPr lang="ru-RU" sz="3200" dirty="0" err="1" smtClean="0"/>
              <a:t>ик</a:t>
            </a:r>
            <a:r>
              <a:rPr lang="ru-RU" sz="3200" dirty="0"/>
              <a:t>,    </a:t>
            </a:r>
            <a:r>
              <a:rPr lang="ru-RU" sz="3200" dirty="0" smtClean="0"/>
              <a:t>медальон…</a:t>
            </a:r>
            <a:r>
              <a:rPr lang="ru-RU" sz="3200" dirty="0" err="1" smtClean="0"/>
              <a:t>ик</a:t>
            </a:r>
            <a:r>
              <a:rPr lang="ru-RU" sz="3200" dirty="0" smtClean="0"/>
              <a:t>, смен…</a:t>
            </a:r>
            <a:r>
              <a:rPr lang="ru-RU" sz="3200" dirty="0" err="1" smtClean="0"/>
              <a:t>ик</a:t>
            </a:r>
            <a:r>
              <a:rPr lang="ru-RU" sz="3200" dirty="0" smtClean="0"/>
              <a:t>, захват…</a:t>
            </a:r>
            <a:r>
              <a:rPr lang="ru-RU" sz="3200" dirty="0" err="1" smtClean="0"/>
              <a:t>ик</a:t>
            </a:r>
            <a:r>
              <a:rPr lang="ru-RU" sz="3200" dirty="0" smtClean="0"/>
              <a:t>, магазин…</a:t>
            </a:r>
            <a:r>
              <a:rPr lang="ru-RU" sz="3200" dirty="0" err="1" smtClean="0"/>
              <a:t>ик</a:t>
            </a:r>
            <a:r>
              <a:rPr lang="ru-RU" sz="3200" dirty="0" smtClean="0"/>
              <a:t>, арматур...</a:t>
            </a:r>
            <a:r>
              <a:rPr lang="ru-RU" sz="3200" dirty="0" err="1" smtClean="0"/>
              <a:t>ик</a:t>
            </a:r>
            <a:r>
              <a:rPr lang="ru-RU" sz="3200" dirty="0" smtClean="0"/>
              <a:t>.</a:t>
            </a:r>
            <a:endParaRPr lang="ru-RU" sz="3200" dirty="0"/>
          </a:p>
          <a:p>
            <a:pPr marL="582930" lvl="0" indent="-514350">
              <a:buNone/>
            </a:pPr>
            <a:endParaRPr lang="ru-RU" dirty="0"/>
          </a:p>
          <a:p>
            <a:pPr marL="582930" lvl="0" indent="-514350">
              <a:buNone/>
            </a:pPr>
            <a:endParaRPr lang="ru-RU" dirty="0"/>
          </a:p>
          <a:p>
            <a:pPr marL="1828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43800" cy="914400"/>
          </a:xfrm>
        </p:spPr>
        <p:txBody>
          <a:bodyPr/>
          <a:lstStyle/>
          <a:p>
            <a:pPr algn="ctr"/>
            <a:r>
              <a:rPr lang="ru-RU" dirty="0" smtClean="0"/>
              <a:t>Словарный диктант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31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85791"/>
          </a:xfrm>
        </p:spPr>
        <p:txBody>
          <a:bodyPr/>
          <a:lstStyle/>
          <a:p>
            <a:pPr marL="582930" lvl="0" indent="-514350">
              <a:buNone/>
            </a:pPr>
            <a:r>
              <a:rPr lang="ru-RU" dirty="0" smtClean="0"/>
              <a:t>	</a:t>
            </a:r>
            <a:r>
              <a:rPr lang="ru-RU" sz="3200" dirty="0" smtClean="0"/>
              <a:t>Буфет</a:t>
            </a:r>
            <a:r>
              <a:rPr lang="ru-RU" sz="4000" b="1" dirty="0" smtClean="0">
                <a:solidFill>
                  <a:srgbClr val="FF0000"/>
                </a:solidFill>
              </a:rPr>
              <a:t>ч</a:t>
            </a:r>
            <a:r>
              <a:rPr lang="ru-RU" sz="3200" dirty="0" smtClean="0"/>
              <a:t>ица, груз</a:t>
            </a:r>
            <a:r>
              <a:rPr lang="ru-RU" sz="4000" b="1" dirty="0">
                <a:solidFill>
                  <a:srgbClr val="FF0000"/>
                </a:solidFill>
              </a:rPr>
              <a:t>ч</a:t>
            </a:r>
            <a:r>
              <a:rPr lang="ru-RU" sz="3200" dirty="0" smtClean="0"/>
              <a:t>ик, прессов</a:t>
            </a:r>
            <a:r>
              <a:rPr lang="ru-RU" sz="4000" b="1" dirty="0" smtClean="0">
                <a:solidFill>
                  <a:srgbClr val="FF0000"/>
                </a:solidFill>
              </a:rPr>
              <a:t>щ</a:t>
            </a:r>
            <a:r>
              <a:rPr lang="ru-RU" sz="3200" dirty="0" smtClean="0"/>
              <a:t>ик, объезд</a:t>
            </a:r>
            <a:r>
              <a:rPr lang="ru-RU" sz="4000" b="1" dirty="0">
                <a:solidFill>
                  <a:srgbClr val="FF0000"/>
                </a:solidFill>
              </a:rPr>
              <a:t>ч</a:t>
            </a:r>
            <a:r>
              <a:rPr lang="ru-RU" sz="3200" dirty="0" smtClean="0"/>
              <a:t>ик</a:t>
            </a:r>
            <a:r>
              <a:rPr lang="ru-RU" sz="3200" dirty="0"/>
              <a:t>, </a:t>
            </a:r>
            <a:r>
              <a:rPr lang="ru-RU" sz="3200" dirty="0" smtClean="0"/>
              <a:t>переговор</a:t>
            </a:r>
            <a:r>
              <a:rPr lang="ru-RU" sz="4000" b="1" dirty="0">
                <a:solidFill>
                  <a:srgbClr val="FF0000"/>
                </a:solidFill>
              </a:rPr>
              <a:t>щ</a:t>
            </a:r>
            <a:r>
              <a:rPr lang="ru-RU" sz="3200" dirty="0" smtClean="0"/>
              <a:t>ик, развед</a:t>
            </a:r>
            <a:r>
              <a:rPr lang="ru-RU" sz="4000" b="1" dirty="0" smtClean="0">
                <a:solidFill>
                  <a:srgbClr val="FF0000"/>
                </a:solidFill>
              </a:rPr>
              <a:t>ч</a:t>
            </a:r>
            <a:r>
              <a:rPr lang="ru-RU" sz="3200" dirty="0" smtClean="0"/>
              <a:t>ик, камен</a:t>
            </a:r>
            <a:r>
              <a:rPr lang="ru-RU" sz="4000" b="1" dirty="0">
                <a:solidFill>
                  <a:srgbClr val="FF0000"/>
                </a:solidFill>
              </a:rPr>
              <a:t>щ</a:t>
            </a:r>
            <a:r>
              <a:rPr lang="ru-RU" sz="3200" dirty="0" smtClean="0"/>
              <a:t>ик, спор</a:t>
            </a:r>
            <a:r>
              <a:rPr lang="ru-RU" sz="4000" b="1" dirty="0">
                <a:solidFill>
                  <a:srgbClr val="FF0000"/>
                </a:solidFill>
              </a:rPr>
              <a:t>щ</a:t>
            </a:r>
            <a:r>
              <a:rPr lang="ru-RU" sz="3200" dirty="0" smtClean="0"/>
              <a:t>ик</a:t>
            </a:r>
            <a:r>
              <a:rPr lang="ru-RU" sz="3200" dirty="0"/>
              <a:t>, </a:t>
            </a:r>
            <a:r>
              <a:rPr lang="ru-RU" sz="3200" dirty="0" smtClean="0"/>
              <a:t>подпис</a:t>
            </a:r>
            <a:r>
              <a:rPr lang="ru-RU" sz="4000" b="1" dirty="0">
                <a:solidFill>
                  <a:srgbClr val="FF0000"/>
                </a:solidFill>
              </a:rPr>
              <a:t>ч</a:t>
            </a:r>
            <a:r>
              <a:rPr lang="ru-RU" sz="3200" dirty="0" smtClean="0"/>
              <a:t>ик</a:t>
            </a:r>
            <a:r>
              <a:rPr lang="ru-RU" sz="3200" dirty="0"/>
              <a:t>, </a:t>
            </a:r>
            <a:r>
              <a:rPr lang="ru-RU" sz="3200" dirty="0" smtClean="0"/>
              <a:t>обид</a:t>
            </a:r>
            <a:r>
              <a:rPr lang="ru-RU" sz="4000" b="1" dirty="0">
                <a:solidFill>
                  <a:srgbClr val="FF0000"/>
                </a:solidFill>
              </a:rPr>
              <a:t>ч</a:t>
            </a:r>
            <a:r>
              <a:rPr lang="ru-RU" sz="3200" dirty="0" smtClean="0"/>
              <a:t>ик</a:t>
            </a:r>
            <a:r>
              <a:rPr lang="ru-RU" sz="3200" dirty="0"/>
              <a:t>, </a:t>
            </a:r>
            <a:r>
              <a:rPr lang="ru-RU" sz="3200" dirty="0" smtClean="0"/>
              <a:t>баллон</a:t>
            </a:r>
            <a:r>
              <a:rPr lang="ru-RU" sz="4000" b="1" dirty="0">
                <a:solidFill>
                  <a:srgbClr val="FF0000"/>
                </a:solidFill>
              </a:rPr>
              <a:t>ч</a:t>
            </a:r>
            <a:r>
              <a:rPr lang="ru-RU" sz="3200" dirty="0" smtClean="0"/>
              <a:t>ик</a:t>
            </a:r>
            <a:r>
              <a:rPr lang="ru-RU" sz="3200" dirty="0"/>
              <a:t>,    </a:t>
            </a:r>
            <a:r>
              <a:rPr lang="ru-RU" sz="3200" dirty="0" smtClean="0"/>
              <a:t>медальон</a:t>
            </a:r>
            <a:r>
              <a:rPr lang="ru-RU" sz="4000" b="1" dirty="0">
                <a:solidFill>
                  <a:srgbClr val="FF0000"/>
                </a:solidFill>
              </a:rPr>
              <a:t>ч</a:t>
            </a:r>
            <a:r>
              <a:rPr lang="ru-RU" sz="3200" dirty="0" smtClean="0"/>
              <a:t>ик, смен</a:t>
            </a:r>
            <a:r>
              <a:rPr lang="ru-RU" sz="4000" b="1" dirty="0">
                <a:solidFill>
                  <a:srgbClr val="FF0000"/>
                </a:solidFill>
              </a:rPr>
              <a:t>щ</a:t>
            </a:r>
            <a:r>
              <a:rPr lang="ru-RU" sz="3200" dirty="0" smtClean="0"/>
              <a:t>ик, захват</a:t>
            </a:r>
            <a:r>
              <a:rPr lang="ru-RU" sz="4000" b="1" dirty="0">
                <a:solidFill>
                  <a:srgbClr val="FF0000"/>
                </a:solidFill>
              </a:rPr>
              <a:t>ч</a:t>
            </a:r>
            <a:r>
              <a:rPr lang="ru-RU" sz="3200" dirty="0" smtClean="0"/>
              <a:t>ик, магазин</a:t>
            </a:r>
            <a:r>
              <a:rPr lang="ru-RU" sz="4000" b="1" dirty="0">
                <a:solidFill>
                  <a:srgbClr val="FF0000"/>
                </a:solidFill>
              </a:rPr>
              <a:t>ч</a:t>
            </a:r>
            <a:r>
              <a:rPr lang="ru-RU" sz="3200" dirty="0" smtClean="0"/>
              <a:t>ик, арматур</a:t>
            </a:r>
            <a:r>
              <a:rPr lang="ru-RU" sz="4000" b="1" dirty="0">
                <a:solidFill>
                  <a:srgbClr val="FF0000"/>
                </a:solidFill>
              </a:rPr>
              <a:t>щ</a:t>
            </a:r>
            <a:r>
              <a:rPr lang="ru-RU" sz="3200" dirty="0" smtClean="0"/>
              <a:t>ик.</a:t>
            </a:r>
            <a:endParaRPr lang="ru-RU" sz="3200" dirty="0"/>
          </a:p>
          <a:p>
            <a:pPr marL="582930" lvl="0" indent="-514350">
              <a:buNone/>
            </a:pPr>
            <a:endParaRPr lang="ru-RU" dirty="0"/>
          </a:p>
          <a:p>
            <a:pPr marL="582930" lvl="0" indent="-514350">
              <a:buNone/>
            </a:pPr>
            <a:endParaRPr lang="ru-RU" dirty="0"/>
          </a:p>
          <a:p>
            <a:pPr marL="1828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43800" cy="914400"/>
          </a:xfrm>
        </p:spPr>
        <p:txBody>
          <a:bodyPr/>
          <a:lstStyle/>
          <a:p>
            <a:pPr algn="ctr"/>
            <a:r>
              <a:rPr lang="ru-RU" dirty="0" smtClean="0"/>
              <a:t>Проверь себя!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99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00100" y="836712"/>
            <a:ext cx="7543800" cy="914400"/>
          </a:xfrm>
        </p:spPr>
        <p:txBody>
          <a:bodyPr/>
          <a:lstStyle/>
          <a:p>
            <a:pPr algn="ctr"/>
            <a:r>
              <a:rPr lang="ru-RU" sz="5400" b="1" dirty="0"/>
              <a:t>Работа </a:t>
            </a:r>
            <a:r>
              <a:rPr lang="ru-RU" sz="5400" b="1" dirty="0" smtClean="0"/>
              <a:t>по карточкам</a:t>
            </a:r>
            <a:endParaRPr lang="ru-RU" sz="5400" b="1" dirty="0"/>
          </a:p>
        </p:txBody>
      </p:sp>
      <p:pic>
        <p:nvPicPr>
          <p:cNvPr id="1026" name="Picture 2" descr="C:\Users\Ирина\Desktop\РАБОЧИЕ ДОКУМЕНТЫ 2013\РАЗНОЕ\Картинки\Книги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60848"/>
            <a:ext cx="5353586" cy="431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25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556792"/>
            <a:ext cx="758152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dirty="0" smtClean="0"/>
              <a:t>1. В </a:t>
            </a:r>
            <a:r>
              <a:rPr lang="ru-RU" sz="2800" dirty="0"/>
              <a:t>каком слове пропущена буква И? </a:t>
            </a:r>
          </a:p>
          <a:p>
            <a:pPr marL="0" indent="0">
              <a:buNone/>
            </a:pPr>
            <a:r>
              <a:rPr lang="ru-RU" sz="2800" dirty="0" smtClean="0"/>
              <a:t>	1</a:t>
            </a:r>
            <a:r>
              <a:rPr lang="ru-RU" sz="2800" dirty="0"/>
              <a:t>) </a:t>
            </a:r>
            <a:r>
              <a:rPr lang="ru-RU" sz="2800" dirty="0" err="1" smtClean="0"/>
              <a:t>звоноч</a:t>
            </a:r>
            <a:r>
              <a:rPr lang="ru-RU" sz="2800" dirty="0" smtClean="0"/>
              <a:t>…к,	      3</a:t>
            </a:r>
            <a:r>
              <a:rPr lang="ru-RU" sz="2800" dirty="0"/>
              <a:t>) калач…к,</a:t>
            </a:r>
            <a:r>
              <a:rPr lang="ru-RU" sz="2800" dirty="0" smtClean="0"/>
              <a:t>           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	2</a:t>
            </a:r>
            <a:r>
              <a:rPr lang="ru-RU" sz="2800" dirty="0"/>
              <a:t>) </a:t>
            </a:r>
            <a:r>
              <a:rPr lang="ru-RU" sz="2800" dirty="0" err="1" smtClean="0"/>
              <a:t>денёч</a:t>
            </a:r>
            <a:r>
              <a:rPr lang="ru-RU" sz="2800" dirty="0" smtClean="0"/>
              <a:t>…к,	      4</a:t>
            </a:r>
            <a:r>
              <a:rPr lang="ru-RU" sz="2800" dirty="0"/>
              <a:t>) </a:t>
            </a:r>
            <a:r>
              <a:rPr lang="ru-RU" sz="2800" dirty="0" err="1"/>
              <a:t>ножич</a:t>
            </a:r>
            <a:r>
              <a:rPr lang="ru-RU" sz="2800" dirty="0"/>
              <a:t>…к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800" dirty="0" smtClean="0"/>
              <a:t>2</a:t>
            </a:r>
            <a:r>
              <a:rPr lang="ru-RU" sz="2800" dirty="0"/>
              <a:t>. В каком слове пропущена буква </a:t>
            </a:r>
            <a:r>
              <a:rPr lang="ru-RU" sz="2800" dirty="0" smtClean="0"/>
              <a:t>Е?</a:t>
            </a:r>
          </a:p>
          <a:p>
            <a:pPr marL="0" indent="0">
              <a:buNone/>
            </a:pPr>
            <a:r>
              <a:rPr lang="ru-RU" sz="2800" dirty="0" smtClean="0"/>
              <a:t>	1</a:t>
            </a:r>
            <a:r>
              <a:rPr lang="ru-RU" sz="2800" dirty="0"/>
              <a:t>) </a:t>
            </a:r>
            <a:r>
              <a:rPr lang="ru-RU" sz="2800" dirty="0" err="1"/>
              <a:t>молоточ</a:t>
            </a:r>
            <a:r>
              <a:rPr lang="ru-RU" sz="2800" dirty="0"/>
              <a:t>...</a:t>
            </a:r>
            <a:r>
              <a:rPr lang="ru-RU" sz="2800" dirty="0" smtClean="0"/>
              <a:t>к,	      3</a:t>
            </a:r>
            <a:r>
              <a:rPr lang="ru-RU" sz="2800" dirty="0"/>
              <a:t>) карандаш…к,</a:t>
            </a:r>
            <a:r>
              <a:rPr lang="ru-RU" sz="2800" dirty="0" smtClean="0"/>
              <a:t>           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	2</a:t>
            </a:r>
            <a:r>
              <a:rPr lang="ru-RU" sz="2800" dirty="0"/>
              <a:t>) </a:t>
            </a:r>
            <a:r>
              <a:rPr lang="ru-RU" sz="2800" dirty="0" err="1"/>
              <a:t>бубенч</a:t>
            </a:r>
            <a:r>
              <a:rPr lang="ru-RU" sz="2800" dirty="0"/>
              <a:t>…к</a:t>
            </a:r>
            <a:r>
              <a:rPr lang="ru-RU" sz="2800" dirty="0" smtClean="0"/>
              <a:t>,	      4</a:t>
            </a:r>
            <a:r>
              <a:rPr lang="ru-RU" sz="2800" dirty="0"/>
              <a:t>) чертёж…к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20022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Тест по теме «Гласные Е и </a:t>
            </a:r>
            <a:r>
              <a:rPr lang="ru-RU" sz="4000" b="1" dirty="0" err="1"/>
              <a:t>И</a:t>
            </a:r>
            <a:r>
              <a:rPr lang="ru-RU" sz="4000" b="1" dirty="0"/>
              <a:t> в суффиксах существительных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-ЕК- </a:t>
            </a:r>
            <a:r>
              <a:rPr lang="ru-RU" sz="4000" b="1" dirty="0"/>
              <a:t>и </a:t>
            </a:r>
            <a:r>
              <a:rPr lang="ru-RU" sz="4000" b="1" dirty="0" smtClean="0"/>
              <a:t>-ИК-</a:t>
            </a:r>
            <a:r>
              <a:rPr lang="ru-RU" sz="4000" b="1" dirty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07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899592" y="260648"/>
            <a:ext cx="7787208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3. В каком слове пропущена буква Е? </a:t>
            </a:r>
          </a:p>
          <a:p>
            <a:pPr marL="0" indent="0">
              <a:buNone/>
            </a:pPr>
            <a:r>
              <a:rPr lang="ru-RU" sz="2800" dirty="0"/>
              <a:t>	1) велосипед…к,	       3) бегемот…к, </a:t>
            </a:r>
          </a:p>
          <a:p>
            <a:pPr marL="0" indent="0">
              <a:buNone/>
            </a:pPr>
            <a:r>
              <a:rPr lang="ru-RU" sz="2800" dirty="0"/>
              <a:t>	2) халат…к,	 </a:t>
            </a:r>
            <a:r>
              <a:rPr lang="ru-RU" sz="2800" dirty="0" smtClean="0"/>
              <a:t>      4</a:t>
            </a:r>
            <a:r>
              <a:rPr lang="ru-RU" sz="2800" dirty="0"/>
              <a:t>) </a:t>
            </a:r>
            <a:r>
              <a:rPr lang="ru-RU" sz="2800" dirty="0" err="1"/>
              <a:t>бережоч</a:t>
            </a:r>
            <a:r>
              <a:rPr lang="ru-RU" sz="2800" dirty="0"/>
              <a:t>…к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800" dirty="0" smtClean="0"/>
              <a:t>4</a:t>
            </a:r>
            <a:r>
              <a:rPr lang="ru-RU" sz="2800" dirty="0"/>
              <a:t>. В каком слове пропущена не такая буква, как в трёх остальных?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	1</a:t>
            </a:r>
            <a:r>
              <a:rPr lang="ru-RU" sz="2800" dirty="0"/>
              <a:t>) </a:t>
            </a:r>
            <a:r>
              <a:rPr lang="ru-RU" sz="2800" dirty="0" err="1" smtClean="0"/>
              <a:t>рисуноч</a:t>
            </a:r>
            <a:r>
              <a:rPr lang="ru-RU" sz="2800" dirty="0" smtClean="0"/>
              <a:t>…к,	       3</a:t>
            </a:r>
            <a:r>
              <a:rPr lang="ru-RU" sz="2800" dirty="0"/>
              <a:t>) </a:t>
            </a:r>
            <a:r>
              <a:rPr lang="ru-RU" sz="2800" dirty="0" err="1"/>
              <a:t>песоч</a:t>
            </a:r>
            <a:r>
              <a:rPr lang="ru-RU" sz="2800" dirty="0"/>
              <a:t>…к,</a:t>
            </a:r>
            <a:r>
              <a:rPr lang="ru-RU" sz="2800" dirty="0" smtClean="0"/>
              <a:t>   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	2</a:t>
            </a:r>
            <a:r>
              <a:rPr lang="ru-RU" sz="2800" dirty="0"/>
              <a:t>) манеж…к, </a:t>
            </a:r>
            <a:r>
              <a:rPr lang="ru-RU" sz="2800" dirty="0" smtClean="0"/>
              <a:t>	       4</a:t>
            </a:r>
            <a:r>
              <a:rPr lang="ru-RU" sz="2800" dirty="0"/>
              <a:t>) </a:t>
            </a:r>
            <a:r>
              <a:rPr lang="ru-RU" sz="2800" dirty="0" err="1"/>
              <a:t>полушубоч</a:t>
            </a:r>
            <a:r>
              <a:rPr lang="ru-RU" sz="2800" dirty="0"/>
              <a:t>…к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800" dirty="0" smtClean="0"/>
              <a:t>5</a:t>
            </a:r>
            <a:r>
              <a:rPr lang="ru-RU" sz="2800" dirty="0"/>
              <a:t>. В каком слове пишется не такая гласная, как в трёх остальных?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	1) салат</a:t>
            </a:r>
            <a:r>
              <a:rPr lang="ru-RU" sz="2800" dirty="0"/>
              <a:t>...к </a:t>
            </a:r>
            <a:r>
              <a:rPr lang="ru-RU" sz="2800" dirty="0" smtClean="0"/>
              <a:t>;</a:t>
            </a:r>
            <a:r>
              <a:rPr lang="ru-RU" sz="2800" dirty="0"/>
              <a:t> </a:t>
            </a:r>
            <a:r>
              <a:rPr lang="ru-RU" sz="2800" dirty="0" smtClean="0"/>
              <a:t>	       3</a:t>
            </a:r>
            <a:r>
              <a:rPr lang="ru-RU" sz="2800" dirty="0"/>
              <a:t>) карниз…к,</a:t>
            </a:r>
            <a:r>
              <a:rPr lang="ru-RU" sz="2800" dirty="0" smtClean="0"/>
              <a:t>       </a:t>
            </a:r>
          </a:p>
          <a:p>
            <a:pPr marL="0" indent="0">
              <a:buNone/>
            </a:pPr>
            <a:r>
              <a:rPr lang="ru-RU" sz="2800" dirty="0" smtClean="0"/>
              <a:t>	2</a:t>
            </a:r>
            <a:r>
              <a:rPr lang="ru-RU" sz="2800" dirty="0"/>
              <a:t>) </a:t>
            </a:r>
            <a:r>
              <a:rPr lang="ru-RU" sz="2800" dirty="0" err="1" smtClean="0"/>
              <a:t>клубоч</a:t>
            </a:r>
            <a:r>
              <a:rPr lang="ru-RU" sz="2800" dirty="0" smtClean="0"/>
              <a:t>…к</a:t>
            </a:r>
            <a:r>
              <a:rPr lang="ru-RU" sz="2800" dirty="0"/>
              <a:t>, </a:t>
            </a:r>
            <a:r>
              <a:rPr lang="ru-RU" sz="2800" dirty="0" smtClean="0"/>
              <a:t>	       4</a:t>
            </a:r>
            <a:r>
              <a:rPr lang="ru-RU" sz="2800" dirty="0"/>
              <a:t>) </a:t>
            </a:r>
            <a:r>
              <a:rPr lang="ru-RU" sz="2800" dirty="0" smtClean="0"/>
              <a:t>паркет…к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8238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7643192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6. В каком слове нет суффикса </a:t>
            </a:r>
            <a:r>
              <a:rPr lang="ru-RU" sz="2800" dirty="0" smtClean="0"/>
              <a:t>-ЕК</a:t>
            </a:r>
            <a:r>
              <a:rPr lang="ru-RU" sz="2800" dirty="0"/>
              <a:t>? </a:t>
            </a:r>
          </a:p>
          <a:p>
            <a:pPr marL="0" indent="0">
              <a:buNone/>
            </a:pPr>
            <a:r>
              <a:rPr lang="ru-RU" sz="2800" dirty="0" smtClean="0"/>
              <a:t>	1</a:t>
            </a:r>
            <a:r>
              <a:rPr lang="ru-RU" sz="2800" dirty="0"/>
              <a:t>) </a:t>
            </a:r>
            <a:r>
              <a:rPr lang="ru-RU" sz="2800" dirty="0" err="1"/>
              <a:t>козлёноч</a:t>
            </a:r>
            <a:r>
              <a:rPr lang="ru-RU" sz="2800" dirty="0"/>
              <a:t>…к, </a:t>
            </a:r>
            <a:r>
              <a:rPr lang="ru-RU" sz="2800" dirty="0" smtClean="0"/>
              <a:t>		3</a:t>
            </a:r>
            <a:r>
              <a:rPr lang="ru-RU" sz="2800" dirty="0"/>
              <a:t>) </a:t>
            </a:r>
            <a:r>
              <a:rPr lang="ru-RU" sz="2800" dirty="0" err="1" smtClean="0"/>
              <a:t>ребёноч</a:t>
            </a:r>
            <a:r>
              <a:rPr lang="ru-RU" sz="2800" dirty="0" smtClean="0"/>
              <a:t>…к,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	2</a:t>
            </a:r>
            <a:r>
              <a:rPr lang="ru-RU" sz="2800" dirty="0"/>
              <a:t>) </a:t>
            </a:r>
            <a:r>
              <a:rPr lang="ru-RU" sz="2800" dirty="0" err="1" smtClean="0"/>
              <a:t>телёноч</a:t>
            </a:r>
            <a:r>
              <a:rPr lang="ru-RU" sz="2800" dirty="0" smtClean="0"/>
              <a:t>…к,		4) кирпич…к</a:t>
            </a:r>
            <a:endParaRPr lang="ru-RU" sz="28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800" dirty="0" smtClean="0"/>
              <a:t>7</a:t>
            </a:r>
            <a:r>
              <a:rPr lang="ru-RU" sz="2800" dirty="0"/>
              <a:t>. В каком слове </a:t>
            </a:r>
            <a:r>
              <a:rPr lang="ru-RU" sz="2800" dirty="0" smtClean="0"/>
              <a:t>есть суффикс -ИК?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	1</a:t>
            </a:r>
            <a:r>
              <a:rPr lang="ru-RU" sz="2800" dirty="0">
                <a:latin typeface="+mj-lt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+mj-lt"/>
                <a:cs typeface="Times New Roman" pitchFamily="18" charset="0"/>
              </a:rPr>
              <a:t>чайнич</a:t>
            </a:r>
            <a:r>
              <a:rPr lang="ru-RU" sz="2800" dirty="0" smtClean="0">
                <a:latin typeface="+mj-lt"/>
                <a:cs typeface="Times New Roman" pitchFamily="18" charset="0"/>
              </a:rPr>
              <a:t>…к</a:t>
            </a:r>
            <a:r>
              <a:rPr lang="ru-RU" sz="2800" dirty="0">
                <a:latin typeface="+mj-lt"/>
                <a:cs typeface="Times New Roman" pitchFamily="18" charset="0"/>
              </a:rPr>
              <a:t>, </a:t>
            </a:r>
            <a:r>
              <a:rPr lang="ru-RU" sz="2800" dirty="0" smtClean="0">
                <a:latin typeface="+mj-lt"/>
                <a:cs typeface="Times New Roman" pitchFamily="18" charset="0"/>
              </a:rPr>
              <a:t>		3</a:t>
            </a:r>
            <a:r>
              <a:rPr lang="ru-RU" sz="2800" dirty="0">
                <a:latin typeface="+mj-lt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+mj-lt"/>
                <a:cs typeface="Times New Roman" pitchFamily="18" charset="0"/>
              </a:rPr>
              <a:t>огонеч</a:t>
            </a:r>
            <a:r>
              <a:rPr lang="ru-RU" sz="2800" dirty="0" smtClean="0">
                <a:latin typeface="+mj-lt"/>
                <a:cs typeface="Times New Roman" pitchFamily="18" charset="0"/>
              </a:rPr>
              <a:t>…к</a:t>
            </a:r>
            <a:r>
              <a:rPr lang="ru-RU" sz="2800" dirty="0">
                <a:latin typeface="+mj-lt"/>
                <a:cs typeface="Times New Roman" pitchFamily="18" charset="0"/>
              </a:rPr>
              <a:t>, </a:t>
            </a:r>
            <a:endParaRPr lang="ru-RU" sz="2800" dirty="0" smtClean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	2</a:t>
            </a:r>
            <a:r>
              <a:rPr lang="ru-RU" sz="2800" dirty="0">
                <a:latin typeface="+mj-lt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+mj-lt"/>
                <a:cs typeface="Times New Roman" pitchFamily="18" charset="0"/>
              </a:rPr>
              <a:t>подароч</a:t>
            </a:r>
            <a:r>
              <a:rPr lang="ru-RU" sz="2800" dirty="0" smtClean="0">
                <a:latin typeface="+mj-lt"/>
                <a:cs typeface="Times New Roman" pitchFamily="18" charset="0"/>
              </a:rPr>
              <a:t>…к</a:t>
            </a:r>
            <a:r>
              <a:rPr lang="ru-RU" sz="2800" dirty="0">
                <a:latin typeface="+mj-lt"/>
                <a:cs typeface="Times New Roman" pitchFamily="18" charset="0"/>
              </a:rPr>
              <a:t>, </a:t>
            </a:r>
            <a:r>
              <a:rPr lang="ru-RU" sz="2800" dirty="0" smtClean="0">
                <a:latin typeface="+mj-lt"/>
                <a:cs typeface="Times New Roman" pitchFamily="18" charset="0"/>
              </a:rPr>
              <a:t>		4</a:t>
            </a:r>
            <a:r>
              <a:rPr lang="ru-RU" sz="2800" dirty="0">
                <a:latin typeface="+mj-lt"/>
                <a:cs typeface="Times New Roman" pitchFamily="18" charset="0"/>
              </a:rPr>
              <a:t>) </a:t>
            </a:r>
            <a:r>
              <a:rPr lang="ru-RU" sz="2800" dirty="0" smtClean="0">
                <a:latin typeface="+mj-lt"/>
                <a:cs typeface="Times New Roman" pitchFamily="18" charset="0"/>
              </a:rPr>
              <a:t>ключ…к</a:t>
            </a:r>
            <a:endParaRPr lang="ru-RU" sz="2800" dirty="0" smtClean="0">
              <a:latin typeface="+mj-lt"/>
            </a:endParaRP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800" dirty="0" smtClean="0"/>
              <a:t>8</a:t>
            </a:r>
            <a:r>
              <a:rPr lang="ru-RU" sz="2800" dirty="0"/>
              <a:t>. В каком слове нет суффикса </a:t>
            </a:r>
            <a:r>
              <a:rPr lang="ru-RU" sz="2800" dirty="0" smtClean="0"/>
              <a:t>-ИК</a:t>
            </a:r>
            <a:r>
              <a:rPr lang="ru-RU" sz="2800" dirty="0"/>
              <a:t>? </a:t>
            </a:r>
          </a:p>
          <a:p>
            <a:pPr marL="0" indent="0">
              <a:buNone/>
            </a:pPr>
            <a:r>
              <a:rPr lang="ru-RU" sz="2800" dirty="0" smtClean="0"/>
              <a:t>	1) ящик</a:t>
            </a:r>
            <a:r>
              <a:rPr lang="ru-RU" sz="2800" dirty="0"/>
              <a:t>, </a:t>
            </a:r>
            <a:r>
              <a:rPr lang="ru-RU" sz="2800" dirty="0" smtClean="0"/>
              <a:t>			3</a:t>
            </a:r>
            <a:r>
              <a:rPr lang="ru-RU" sz="2800" dirty="0"/>
              <a:t>) </a:t>
            </a:r>
            <a:r>
              <a:rPr lang="ru-RU" sz="2800" dirty="0" err="1"/>
              <a:t>клещик</a:t>
            </a:r>
            <a:r>
              <a:rPr lang="ru-RU" sz="2800" dirty="0"/>
              <a:t>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	2</a:t>
            </a:r>
            <a:r>
              <a:rPr lang="ru-RU" sz="2800" dirty="0"/>
              <a:t>) прыщик, </a:t>
            </a:r>
            <a:r>
              <a:rPr lang="ru-RU" sz="2800" dirty="0" smtClean="0"/>
              <a:t>		4</a:t>
            </a:r>
            <a:r>
              <a:rPr lang="ru-RU" sz="2800" dirty="0"/>
              <a:t>) </a:t>
            </a:r>
            <a:r>
              <a:rPr lang="ru-RU" sz="2800" dirty="0" err="1"/>
              <a:t>борщик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94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188</TotalTime>
  <Words>191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Базовая</vt:lpstr>
      <vt:lpstr>Гласные в суффиксах существительных   -ек, -ик </vt:lpstr>
      <vt:lpstr> Ответьте на вопросы </vt:lpstr>
      <vt:lpstr>Презентация PowerPoint</vt:lpstr>
      <vt:lpstr>Словарный диктант</vt:lpstr>
      <vt:lpstr>Проверь себя!</vt:lpstr>
      <vt:lpstr>Работа по карточкам</vt:lpstr>
      <vt:lpstr>Тест по теме «Гласные Е и И в суффиксах существительных  -ЕК- и -ИК-» </vt:lpstr>
      <vt:lpstr>Презентация PowerPoint</vt:lpstr>
      <vt:lpstr>Презентация PowerPoint</vt:lpstr>
      <vt:lpstr>Проверь себя!</vt:lpstr>
      <vt:lpstr>Домашнее задание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007</dc:creator>
  <cp:lastModifiedBy>Ирина</cp:lastModifiedBy>
  <cp:revision>11</cp:revision>
  <dcterms:created xsi:type="dcterms:W3CDTF">2013-12-08T11:09:28Z</dcterms:created>
  <dcterms:modified xsi:type="dcterms:W3CDTF">2013-12-08T16:05:21Z</dcterms:modified>
</cp:coreProperties>
</file>