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2" y="1772816"/>
            <a:ext cx="7772400" cy="1470025"/>
          </a:xfrm>
        </p:spPr>
        <p:txBody>
          <a:bodyPr/>
          <a:lstStyle/>
          <a:p>
            <a:r>
              <a:rPr lang="ru-RU" b="1" dirty="0"/>
              <a:t>Гласные </a:t>
            </a:r>
            <a:r>
              <a:rPr lang="ru-RU" b="1" i="1" dirty="0">
                <a:solidFill>
                  <a:srgbClr val="FFFF00"/>
                </a:solidFill>
              </a:rPr>
              <a:t>О</a:t>
            </a:r>
            <a:r>
              <a:rPr lang="ru-RU" b="1" dirty="0"/>
              <a:t> и </a:t>
            </a:r>
            <a:r>
              <a:rPr lang="ru-RU" b="1" i="1" dirty="0">
                <a:solidFill>
                  <a:srgbClr val="FFFF00"/>
                </a:solidFill>
              </a:rPr>
              <a:t>Е</a:t>
            </a:r>
            <a:r>
              <a:rPr lang="ru-RU" b="1" dirty="0"/>
              <a:t> после шипящих в суффиксах существительных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005064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Цель:</a:t>
            </a:r>
            <a:r>
              <a:rPr lang="ru-RU" sz="2800" i="1" dirty="0"/>
              <a:t> </a:t>
            </a:r>
            <a:r>
              <a:rPr lang="ru-RU" sz="2800" dirty="0"/>
              <a:t>формировать умение </a:t>
            </a:r>
            <a:r>
              <a:rPr lang="ru-RU" sz="2800" dirty="0" smtClean="0"/>
              <a:t>правильно писать гласную в суффиксах существительных после шипящих; определять </a:t>
            </a:r>
            <a:r>
              <a:rPr lang="ru-RU" sz="2800" dirty="0"/>
              <a:t>значение суффиксов имен существительных (увеличительное, пренебрежительное, уменьшительно-ласкательное). </a:t>
            </a:r>
          </a:p>
        </p:txBody>
      </p:sp>
    </p:spTree>
    <p:extLst>
      <p:ext uri="{BB962C8B-B14F-4D97-AF65-F5344CB8AC3E}">
        <p14:creationId xmlns:p14="http://schemas.microsoft.com/office/powerpoint/2010/main" val="228407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52" y="1944475"/>
            <a:ext cx="7559695" cy="342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50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7924800" cy="1143000"/>
          </a:xfrm>
        </p:spPr>
        <p:txBody>
          <a:bodyPr/>
          <a:lstStyle/>
          <a:p>
            <a:pPr algn="ctr"/>
            <a:r>
              <a:rPr lang="ru-RU" b="1" dirty="0"/>
              <a:t>Повторение теоретического материала по теме «Имя существительное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924944"/>
            <a:ext cx="8784976" cy="3816424"/>
          </a:xfrm>
        </p:spPr>
        <p:txBody>
          <a:bodyPr>
            <a:normAutofit/>
          </a:bodyPr>
          <a:lstStyle/>
          <a:p>
            <a:r>
              <a:rPr lang="ru-RU" sz="2400" dirty="0"/>
              <a:t>−	Что такое имя существительное?</a:t>
            </a:r>
          </a:p>
          <a:p>
            <a:r>
              <a:rPr lang="ru-RU" sz="2400" dirty="0"/>
              <a:t>−	Что вы знаете о роде имён существительных?</a:t>
            </a:r>
          </a:p>
          <a:p>
            <a:r>
              <a:rPr lang="ru-RU" sz="2400" dirty="0"/>
              <a:t>−	К какому роду отнесёте следующие существительные: </a:t>
            </a:r>
            <a:r>
              <a:rPr lang="ru-RU" sz="2400" b="1" i="1" dirty="0"/>
              <a:t>сирота, задира, забияка, обжора</a:t>
            </a:r>
            <a:r>
              <a:rPr lang="ru-RU" sz="2400" dirty="0"/>
              <a:t>?</a:t>
            </a:r>
          </a:p>
          <a:p>
            <a:r>
              <a:rPr lang="ru-RU" sz="2400" dirty="0"/>
              <a:t>−	Какие существительные называют собственными, какие – нарицательными?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12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/>
              <a:t>−	Какие существительные одушевлённые, какие – неодушевлённые?</a:t>
            </a:r>
          </a:p>
          <a:p>
            <a:r>
              <a:rPr lang="ru-RU" sz="2800" dirty="0"/>
              <a:t>−	Как изменяются имена существительные?</a:t>
            </a:r>
          </a:p>
          <a:p>
            <a:r>
              <a:rPr lang="ru-RU" sz="2800" dirty="0"/>
              <a:t>−	Какие склонения существительных вам известны?</a:t>
            </a:r>
          </a:p>
          <a:p>
            <a:r>
              <a:rPr lang="ru-RU" sz="2800" dirty="0"/>
              <a:t>−	Что такое разносклоняемые существительные?</a:t>
            </a:r>
          </a:p>
          <a:p>
            <a:r>
              <a:rPr lang="ru-RU" sz="2800" dirty="0"/>
              <a:t>−	Приведите примеры несклоняемых имён существительных.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26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924800" cy="1143000"/>
          </a:xfrm>
        </p:spPr>
        <p:txBody>
          <a:bodyPr/>
          <a:lstStyle/>
          <a:p>
            <a:pPr algn="ctr"/>
            <a:r>
              <a:rPr lang="ru-RU" b="1" dirty="0" smtClean="0"/>
              <a:t>Работа с учебником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212976"/>
            <a:ext cx="7924800" cy="3294112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Чтение правила на с. 101 учебника. </a:t>
            </a:r>
            <a:endParaRPr lang="ru-RU" sz="3200" dirty="0" smtClean="0"/>
          </a:p>
          <a:p>
            <a:pPr algn="ctr"/>
            <a:r>
              <a:rPr lang="ru-RU" sz="3200" dirty="0" smtClean="0"/>
              <a:t>Запись </a:t>
            </a:r>
            <a:r>
              <a:rPr lang="ru-RU" sz="3200" dirty="0"/>
              <a:t>этого правила в </a:t>
            </a:r>
            <a:r>
              <a:rPr lang="ru-RU" sz="3200" dirty="0" smtClean="0"/>
              <a:t>грамматические тетради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56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7924800" cy="1143000"/>
          </a:xfrm>
        </p:spPr>
        <p:txBody>
          <a:bodyPr/>
          <a:lstStyle/>
          <a:p>
            <a:pPr algn="ctr"/>
            <a:r>
              <a:rPr lang="ru-RU" b="1" dirty="0" smtClean="0"/>
              <a:t>Работа с таблицей</a:t>
            </a:r>
            <a:br>
              <a:rPr lang="ru-RU" b="1" dirty="0" smtClean="0"/>
            </a:br>
            <a:r>
              <a:rPr lang="ru-RU" b="1" dirty="0" smtClean="0"/>
              <a:t>Распределительный диктант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4893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7924800" cy="1143000"/>
          </a:xfrm>
        </p:spPr>
        <p:txBody>
          <a:bodyPr/>
          <a:lstStyle/>
          <a:p>
            <a:pPr algn="ctr"/>
            <a:r>
              <a:rPr lang="ru-RU" b="1" dirty="0" smtClean="0"/>
              <a:t>Проверка</a:t>
            </a:r>
            <a:endParaRPr lang="ru-RU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3217186"/>
              </p:ext>
            </p:extLst>
          </p:nvPr>
        </p:nvGraphicFramePr>
        <p:xfrm>
          <a:off x="611560" y="2564904"/>
          <a:ext cx="7924800" cy="3479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2400"/>
                <a:gridCol w="396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 в суффиксе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r>
                        <a:rPr lang="ru-RU" baseline="0" dirty="0" smtClean="0"/>
                        <a:t> в суффиксе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медвежонок,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галчонок</a:t>
                      </a:r>
                    </a:p>
                    <a:p>
                      <a:r>
                        <a:rPr lang="ru-RU" dirty="0" smtClean="0"/>
                        <a:t>душонка, червячок</a:t>
                      </a:r>
                    </a:p>
                    <a:p>
                      <a:r>
                        <a:rPr lang="ru-RU" dirty="0" smtClean="0"/>
                        <a:t>сучок, сверчок</a:t>
                      </a:r>
                    </a:p>
                    <a:p>
                      <a:r>
                        <a:rPr lang="ru-RU" dirty="0" smtClean="0"/>
                        <a:t>клочок, замочек</a:t>
                      </a:r>
                    </a:p>
                    <a:p>
                      <a:r>
                        <a:rPr lang="ru-RU" dirty="0" smtClean="0"/>
                        <a:t>крольчонок, волчонок</a:t>
                      </a:r>
                    </a:p>
                    <a:p>
                      <a:r>
                        <a:rPr lang="ru-RU" dirty="0" smtClean="0"/>
                        <a:t>собачонка, петушок</a:t>
                      </a:r>
                    </a:p>
                    <a:p>
                      <a:r>
                        <a:rPr lang="ru-RU" dirty="0" smtClean="0"/>
                        <a:t>колпачок, бельчонок</a:t>
                      </a:r>
                    </a:p>
                    <a:p>
                      <a:r>
                        <a:rPr lang="ru-RU" dirty="0" smtClean="0"/>
                        <a:t>бочонок, мешок</a:t>
                      </a:r>
                    </a:p>
                    <a:p>
                      <a:r>
                        <a:rPr lang="ru-RU" dirty="0" smtClean="0"/>
                        <a:t>пирожок, бычок</a:t>
                      </a:r>
                    </a:p>
                    <a:p>
                      <a:r>
                        <a:rPr lang="ru-RU" dirty="0" smtClean="0"/>
                        <a:t>ручонка, одежонка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сыночек</a:t>
                      </a:r>
                    </a:p>
                    <a:p>
                      <a:r>
                        <a:rPr lang="ru-RU" dirty="0" smtClean="0"/>
                        <a:t>доченька</a:t>
                      </a:r>
                    </a:p>
                    <a:p>
                      <a:r>
                        <a:rPr lang="ru-RU" dirty="0" smtClean="0"/>
                        <a:t>кусочек</a:t>
                      </a:r>
                    </a:p>
                    <a:p>
                      <a:r>
                        <a:rPr lang="ru-RU" dirty="0" smtClean="0"/>
                        <a:t>орешек</a:t>
                      </a:r>
                    </a:p>
                    <a:p>
                      <a:r>
                        <a:rPr lang="ru-RU" dirty="0" smtClean="0"/>
                        <a:t>замочек</a:t>
                      </a:r>
                    </a:p>
                    <a:p>
                      <a:r>
                        <a:rPr lang="ru-RU" dirty="0" smtClean="0"/>
                        <a:t>человечек</a:t>
                      </a:r>
                    </a:p>
                    <a:p>
                      <a:r>
                        <a:rPr lang="ru-RU" dirty="0" smtClean="0"/>
                        <a:t>ложечка</a:t>
                      </a:r>
                    </a:p>
                    <a:p>
                      <a:r>
                        <a:rPr lang="ru-RU" dirty="0" smtClean="0"/>
                        <a:t>бумажечка</a:t>
                      </a:r>
                    </a:p>
                    <a:p>
                      <a:r>
                        <a:rPr lang="ru-RU" dirty="0" smtClean="0"/>
                        <a:t>подарочек</a:t>
                      </a:r>
                    </a:p>
                    <a:p>
                      <a:r>
                        <a:rPr lang="ru-RU" dirty="0" smtClean="0"/>
                        <a:t>рученька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67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204864"/>
            <a:ext cx="7924800" cy="4114800"/>
          </a:xfrm>
        </p:spPr>
        <p:txBody>
          <a:bodyPr>
            <a:normAutofit/>
          </a:bodyPr>
          <a:lstStyle/>
          <a:p>
            <a:r>
              <a:rPr lang="ru-RU" sz="2800" dirty="0"/>
              <a:t>Сегодня на уроке вы ознакомились с правилом </a:t>
            </a:r>
            <a:r>
              <a:rPr lang="ru-RU" sz="2800" dirty="0" smtClean="0"/>
              <a:t>правописания </a:t>
            </a:r>
            <a:r>
              <a:rPr lang="ru-RU" sz="2800" dirty="0"/>
              <a:t>гласных О и Е после шипящих в суффиксах имен </a:t>
            </a:r>
            <a:r>
              <a:rPr lang="ru-RU" sz="2800" dirty="0" smtClean="0"/>
              <a:t>существительных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Расскажите </a:t>
            </a:r>
            <a:r>
              <a:rPr lang="ru-RU" sz="2800" dirty="0"/>
              <a:t>это правило. </a:t>
            </a:r>
          </a:p>
        </p:txBody>
      </p:sp>
    </p:spTree>
    <p:extLst>
      <p:ext uri="{BB962C8B-B14F-4D97-AF65-F5344CB8AC3E}">
        <p14:creationId xmlns:p14="http://schemas.microsoft.com/office/powerpoint/2010/main" val="38176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7924800" cy="1143000"/>
          </a:xfrm>
        </p:spPr>
        <p:txBody>
          <a:bodyPr/>
          <a:lstStyle/>
          <a:p>
            <a:pPr algn="ctr"/>
            <a:r>
              <a:rPr lang="ru-RU" sz="4000" b="1" dirty="0"/>
              <a:t>Домашнее задание: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3284984"/>
            <a:ext cx="7924800" cy="243001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§ </a:t>
            </a:r>
            <a:r>
              <a:rPr lang="ru-RU" sz="4000" dirty="0"/>
              <a:t>46, </a:t>
            </a:r>
            <a:endParaRPr lang="ru-RU" sz="4000" dirty="0" smtClean="0"/>
          </a:p>
          <a:p>
            <a:pPr algn="ctr"/>
            <a:r>
              <a:rPr lang="ru-RU" sz="4000" dirty="0" smtClean="0"/>
              <a:t>упражнение </a:t>
            </a:r>
            <a:r>
              <a:rPr lang="ru-RU" sz="4000" dirty="0"/>
              <a:t>256.</a:t>
            </a:r>
          </a:p>
        </p:txBody>
      </p:sp>
    </p:spTree>
    <p:extLst>
      <p:ext uri="{BB962C8B-B14F-4D97-AF65-F5344CB8AC3E}">
        <p14:creationId xmlns:p14="http://schemas.microsoft.com/office/powerpoint/2010/main" val="284308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39688"/>
            <a:ext cx="9364663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86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19</TotalTime>
  <Words>145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Горизонт</vt:lpstr>
      <vt:lpstr>Гласные О и Е после шипящих в суффиксах существительных</vt:lpstr>
      <vt:lpstr>Повторение теоретического материала по теме «Имя существительное»</vt:lpstr>
      <vt:lpstr>Презентация PowerPoint</vt:lpstr>
      <vt:lpstr>Работа с учебником</vt:lpstr>
      <vt:lpstr>Работа с таблицей Распределительный диктант</vt:lpstr>
      <vt:lpstr>Проверка</vt:lpstr>
      <vt:lpstr>Презентация PowerPoint</vt:lpstr>
      <vt:lpstr>Домашнее задание: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Гласные О и Е после шипящих в суффиксах существительных</dc:title>
  <dc:creator>Ирина</dc:creator>
  <cp:lastModifiedBy>Ирина</cp:lastModifiedBy>
  <cp:revision>7</cp:revision>
  <dcterms:created xsi:type="dcterms:W3CDTF">2013-12-10T08:08:38Z</dcterms:created>
  <dcterms:modified xsi:type="dcterms:W3CDTF">2013-12-10T08:42:17Z</dcterms:modified>
</cp:coreProperties>
</file>