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4"/>
  </p:notesMasterIdLst>
  <p:sldIdLst>
    <p:sldId id="256" r:id="rId2"/>
    <p:sldId id="266" r:id="rId3"/>
    <p:sldId id="267" r:id="rId4"/>
    <p:sldId id="269" r:id="rId5"/>
    <p:sldId id="259" r:id="rId6"/>
    <p:sldId id="273" r:id="rId7"/>
    <p:sldId id="260" r:id="rId8"/>
    <p:sldId id="270" r:id="rId9"/>
    <p:sldId id="272" r:id="rId10"/>
    <p:sldId id="271" r:id="rId11"/>
    <p:sldId id="274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0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39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58E93E-8BB0-40C0-958A-C3D6CCEE17AC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056D3E-4C18-4C0E-863F-9E0D5F59EA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56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56D3E-4C18-4C0E-863F-9E0D5F59EAB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004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8EE1F-9FAA-4B3D-BCF4-5771797E0D2F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6C4E85-8618-4BE0-8DC9-B6C88B1A3C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8EE1F-9FAA-4B3D-BCF4-5771797E0D2F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4E85-8618-4BE0-8DC9-B6C88B1A3C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8EE1F-9FAA-4B3D-BCF4-5771797E0D2F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4E85-8618-4BE0-8DC9-B6C88B1A3C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8EE1F-9FAA-4B3D-BCF4-5771797E0D2F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6C4E85-8618-4BE0-8DC9-B6C88B1A3C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8EE1F-9FAA-4B3D-BCF4-5771797E0D2F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6C4E85-8618-4BE0-8DC9-B6C88B1A3C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8EE1F-9FAA-4B3D-BCF4-5771797E0D2F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6C4E85-8618-4BE0-8DC9-B6C88B1A3C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8EE1F-9FAA-4B3D-BCF4-5771797E0D2F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6C4E85-8618-4BE0-8DC9-B6C88B1A3C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8EE1F-9FAA-4B3D-BCF4-5771797E0D2F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6C4E85-8618-4BE0-8DC9-B6C88B1A3C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8EE1F-9FAA-4B3D-BCF4-5771797E0D2F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6C4E85-8618-4BE0-8DC9-B6C88B1A3C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8EE1F-9FAA-4B3D-BCF4-5771797E0D2F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6C4E85-8618-4BE0-8DC9-B6C88B1A3C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8EE1F-9FAA-4B3D-BCF4-5771797E0D2F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6C4E85-8618-4BE0-8DC9-B6C88B1A3C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A248EE1F-9FAA-4B3D-BCF4-5771797E0D2F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6C4E85-8618-4BE0-8DC9-B6C88B1A3C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glosum.ru/%D0%97%D0%BD%D0%B0%D1%87%D0%B5%D0%BD%D0%B8%D0%B5-%D1%81%D0%BB%D0%BE%D0%B2%D0%B0-%D0%97%D0%B0%D0%B2%D0%B5%D1%82-%D0%B2-%D1%81%D0%BB%D0%BE%D0%B2%D0%B0%D1%80%D0%B5-%D0%9E%D0%B6%D0%B5%D0%B3%D0%BE%D0%B2%D0%B0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1412776"/>
            <a:ext cx="799288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smtClean="0"/>
              <a:t>                       Тема </a:t>
            </a:r>
            <a:r>
              <a:rPr lang="ru-RU" sz="4000" b="1" i="1" dirty="0"/>
              <a:t>урока</a:t>
            </a:r>
            <a:r>
              <a:rPr lang="ru-RU" sz="4000" b="1" i="1" dirty="0" smtClean="0"/>
              <a:t>:</a:t>
            </a:r>
          </a:p>
          <a:p>
            <a:pPr algn="ctr"/>
            <a:r>
              <a:rPr lang="ru-RU" sz="4000" b="1" i="1" dirty="0"/>
              <a:t/>
            </a:r>
            <a:br>
              <a:rPr lang="ru-RU" sz="4000" b="1" i="1" dirty="0"/>
            </a:br>
            <a:r>
              <a:rPr lang="ru-RU" sz="4000" b="1" i="1" dirty="0" smtClean="0"/>
              <a:t>   Обобщение </a:t>
            </a:r>
            <a:r>
              <a:rPr lang="ru-RU" sz="4000" b="1" i="1" dirty="0"/>
              <a:t>и систематизация </a:t>
            </a:r>
            <a:r>
              <a:rPr lang="ru-RU" sz="4000" b="1" i="1" dirty="0" smtClean="0"/>
              <a:t>     знаний </a:t>
            </a:r>
            <a:r>
              <a:rPr lang="ru-RU" sz="4000" b="1" i="1" dirty="0"/>
              <a:t>по теме «Глагол»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89544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685801"/>
            <a:ext cx="8424936" cy="5767535"/>
          </a:xfrm>
        </p:spPr>
        <p:txBody>
          <a:bodyPr/>
          <a:lstStyle/>
          <a:p>
            <a:pPr marL="18288" indent="0">
              <a:buNone/>
            </a:pPr>
            <a:r>
              <a:rPr lang="ru-RU" dirty="0" smtClean="0">
                <a:effectLst/>
              </a:rPr>
              <a:t> </a:t>
            </a:r>
            <a:r>
              <a:rPr lang="ru-RU" sz="6000" dirty="0">
                <a:effectLst/>
              </a:rPr>
              <a:t>Завет - </a:t>
            </a:r>
            <a:r>
              <a:rPr lang="ru-RU" sz="6000" dirty="0" smtClean="0">
                <a:effectLst/>
              </a:rPr>
              <a:t>наставление,</a:t>
            </a:r>
            <a:r>
              <a:rPr lang="ru-RU" sz="6000" dirty="0">
                <a:effectLst/>
              </a:rPr>
              <a:t> </a:t>
            </a:r>
            <a:r>
              <a:rPr lang="ru-RU" sz="6000" dirty="0" smtClean="0">
                <a:effectLst/>
              </a:rPr>
              <a:t>совет</a:t>
            </a:r>
            <a:r>
              <a:rPr lang="ru-RU" sz="6000" dirty="0">
                <a:effectLst/>
              </a:rPr>
              <a:t> последователям, потомкам</a:t>
            </a:r>
            <a:r>
              <a:rPr lang="ru-RU" dirty="0">
                <a:effectLst/>
              </a:rPr>
              <a:t>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260648"/>
            <a:ext cx="7543800" cy="1008112"/>
          </a:xfrm>
        </p:spPr>
        <p:txBody>
          <a:bodyPr/>
          <a:lstStyle/>
          <a:p>
            <a:r>
              <a:rPr lang="ru-RU" sz="3600" b="1" u="sng" dirty="0" smtClean="0">
                <a:effectLst/>
                <a:hlinkClick r:id="rId2"/>
              </a:rPr>
              <a:t/>
            </a:r>
            <a:br>
              <a:rPr lang="ru-RU" sz="3600" b="1" u="sng" dirty="0" smtClean="0">
                <a:effectLst/>
                <a:hlinkClick r:id="rId2"/>
              </a:rPr>
            </a:br>
            <a:r>
              <a:rPr lang="ru-RU" sz="3600" b="1" u="sng" dirty="0">
                <a:effectLst/>
                <a:hlinkClick r:id="rId2"/>
              </a:rPr>
              <a:t/>
            </a:r>
            <a:br>
              <a:rPr lang="ru-RU" sz="3600" b="1" u="sng" dirty="0">
                <a:effectLst/>
                <a:hlinkClick r:id="rId2"/>
              </a:rPr>
            </a:br>
            <a:r>
              <a:rPr lang="ru-RU" sz="3600" b="1" u="sng" dirty="0" smtClean="0">
                <a:effectLst/>
                <a:hlinkClick r:id="rId2"/>
              </a:rPr>
              <a:t/>
            </a:r>
            <a:br>
              <a:rPr lang="ru-RU" sz="3600" b="1" u="sng" dirty="0" smtClean="0">
                <a:effectLst/>
                <a:hlinkClick r:id="rId2"/>
              </a:rPr>
            </a:br>
            <a:r>
              <a:rPr lang="ru-RU" sz="3600" b="1" u="sng" dirty="0">
                <a:effectLst/>
                <a:hlinkClick r:id="rId2"/>
              </a:rPr>
              <a:t/>
            </a:r>
            <a:br>
              <a:rPr lang="ru-RU" sz="3600" b="1" u="sng" dirty="0">
                <a:effectLst/>
                <a:hlinkClick r:id="rId2"/>
              </a:rPr>
            </a:br>
            <a:r>
              <a:rPr lang="ru-RU" sz="3600" b="1" u="sng" dirty="0" smtClean="0">
                <a:effectLst/>
                <a:hlinkClick r:id="rId2"/>
              </a:rPr>
              <a:t/>
            </a:r>
            <a:br>
              <a:rPr lang="ru-RU" sz="3600" b="1" u="sng" dirty="0" smtClean="0">
                <a:effectLst/>
                <a:hlinkClick r:id="rId2"/>
              </a:rPr>
            </a:br>
            <a:r>
              <a:rPr lang="ru-RU" sz="3600" b="1" u="sng" dirty="0">
                <a:effectLst/>
                <a:hlinkClick r:id="rId2"/>
              </a:rPr>
              <a:t/>
            </a:r>
            <a:br>
              <a:rPr lang="ru-RU" sz="3600" b="1" u="sng" dirty="0">
                <a:effectLst/>
                <a:hlinkClick r:id="rId2"/>
              </a:rPr>
            </a:br>
            <a:r>
              <a:rPr lang="ru-RU" sz="3600" b="1" u="sng" dirty="0" smtClean="0">
                <a:effectLst/>
                <a:hlinkClick r:id="rId2"/>
              </a:rPr>
              <a:t/>
            </a:r>
            <a:br>
              <a:rPr lang="ru-RU" sz="3600" b="1" u="sng" dirty="0" smtClean="0">
                <a:effectLst/>
                <a:hlinkClick r:id="rId2"/>
              </a:rPr>
            </a:br>
            <a:r>
              <a:rPr lang="ru-RU" sz="3600" b="1" u="sng" dirty="0">
                <a:effectLst/>
                <a:hlinkClick r:id="rId2"/>
              </a:rPr>
              <a:t/>
            </a:r>
            <a:br>
              <a:rPr lang="ru-RU" sz="3600" b="1" u="sng" dirty="0">
                <a:effectLst/>
                <a:hlinkClick r:id="rId2"/>
              </a:rPr>
            </a:br>
            <a:r>
              <a:rPr lang="ru-RU" sz="3600" b="1" u="sng" dirty="0" smtClean="0">
                <a:effectLst/>
                <a:hlinkClick r:id="rId2"/>
              </a:rPr>
              <a:t>    </a:t>
            </a:r>
            <a:br>
              <a:rPr lang="ru-RU" sz="3600" b="1" u="sng" dirty="0" smtClean="0">
                <a:effectLst/>
                <a:hlinkClick r:id="rId2"/>
              </a:rPr>
            </a:br>
            <a:r>
              <a:rPr lang="ru-RU" sz="3600" b="1" u="sng" dirty="0">
                <a:effectLst/>
                <a:hlinkClick r:id="rId2"/>
              </a:rPr>
              <a:t/>
            </a:r>
            <a:br>
              <a:rPr lang="ru-RU" sz="3600" b="1" u="sng" dirty="0">
                <a:effectLst/>
                <a:hlinkClick r:id="rId2"/>
              </a:rPr>
            </a:br>
            <a:r>
              <a:rPr lang="ru-RU" sz="3600" b="1" u="sng" dirty="0" smtClean="0">
                <a:effectLst/>
                <a:hlinkClick r:id="rId2"/>
              </a:rPr>
              <a:t/>
            </a:r>
            <a:br>
              <a:rPr lang="ru-RU" sz="3600" b="1" u="sng" dirty="0" smtClean="0">
                <a:effectLst/>
                <a:hlinkClick r:id="rId2"/>
              </a:rPr>
            </a:br>
            <a:r>
              <a:rPr lang="ru-RU" sz="3600" b="1" u="sng" dirty="0" smtClean="0">
                <a:solidFill>
                  <a:srgbClr val="FFC000"/>
                </a:solidFill>
                <a:effectLst/>
              </a:rPr>
              <a:t>Слово Завет в словаре Ожегова</a:t>
            </a:r>
            <a:endParaRPr lang="ru-RU" sz="3600" u="sng" dirty="0"/>
          </a:p>
        </p:txBody>
      </p:sp>
    </p:spTree>
    <p:extLst>
      <p:ext uri="{BB962C8B-B14F-4D97-AF65-F5344CB8AC3E}">
        <p14:creationId xmlns:p14="http://schemas.microsoft.com/office/powerpoint/2010/main" val="256858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0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535898" y="-750104"/>
            <a:ext cx="6072206" cy="9144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00100" y="0"/>
            <a:ext cx="6000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FFFF00"/>
                </a:solidFill>
              </a:rPr>
              <a:t>Завещание</a:t>
            </a:r>
            <a:endParaRPr lang="ru-RU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268760"/>
            <a:ext cx="7690048" cy="4032448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ru-RU" sz="3200" dirty="0" smtClean="0"/>
              <a:t>1. Упр.</a:t>
            </a:r>
            <a:r>
              <a:rPr lang="ru-RU" sz="3200" dirty="0">
                <a:effectLst/>
              </a:rPr>
              <a:t> 568, стр.213 (Сделать </a:t>
            </a:r>
          </a:p>
          <a:p>
            <a:pPr marL="18288" indent="0">
              <a:buNone/>
            </a:pPr>
            <a:r>
              <a:rPr lang="ru-RU" sz="3200" dirty="0">
                <a:effectLst/>
              </a:rPr>
              <a:t>морфологический разбор глаголов первого абзаца)</a:t>
            </a:r>
            <a:endParaRPr lang="ru-RU" sz="3200" dirty="0" smtClean="0"/>
          </a:p>
          <a:p>
            <a:pPr marL="137160" indent="0">
              <a:buNone/>
            </a:pPr>
            <a:r>
              <a:rPr lang="ru-RU" sz="3200" dirty="0" smtClean="0"/>
              <a:t>2. Подготовиться к контрольной работе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908720"/>
            <a:ext cx="7543800" cy="64807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effectLst/>
              </a:rPr>
              <a:t> 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dirty="0">
                <a:effectLst/>
              </a:rPr>
              <a:t> </a:t>
            </a:r>
            <a:br>
              <a:rPr lang="ru-RU" dirty="0">
                <a:effectLst/>
              </a:rPr>
            </a:br>
            <a:r>
              <a:rPr lang="ru-RU" dirty="0" smtClean="0">
                <a:solidFill>
                  <a:srgbClr val="FF0000"/>
                </a:solidFill>
                <a:effectLst/>
              </a:rPr>
              <a:t>      </a:t>
            </a:r>
            <a:r>
              <a:rPr lang="ru-RU" dirty="0" smtClean="0">
                <a:solidFill>
                  <a:srgbClr val="FFFF00"/>
                </a:solidFill>
                <a:effectLst/>
              </a:rPr>
              <a:t>Домашняя </a:t>
            </a:r>
            <a:r>
              <a:rPr lang="ru-RU" dirty="0">
                <a:solidFill>
                  <a:srgbClr val="FFFF00"/>
                </a:solidFill>
                <a:effectLst/>
              </a:rPr>
              <a:t>работа 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69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i="1" dirty="0">
                <a:solidFill>
                  <a:srgbClr val="C00000"/>
                </a:solidFill>
              </a:rPr>
              <a:t>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687192"/>
            <a:ext cx="7992888" cy="8125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Под  </a:t>
            </a:r>
            <a:r>
              <a:rPr lang="ru-RU" sz="4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эту </a:t>
            </a:r>
            <a:r>
              <a:rPr lang="ru-RU" sz="4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 музыку   можно</a:t>
            </a:r>
          </a:p>
          <a:p>
            <a:r>
              <a:rPr lang="ru-RU" sz="6600" i="1" dirty="0">
                <a:solidFill>
                  <a:srgbClr val="FFC000"/>
                </a:solidFill>
              </a:rPr>
              <a:t>т</a:t>
            </a:r>
            <a:r>
              <a:rPr lang="ru-RU" sz="6600" i="1" dirty="0" smtClean="0">
                <a:solidFill>
                  <a:srgbClr val="FFC000"/>
                </a:solidFill>
              </a:rPr>
              <a:t>анцевать</a:t>
            </a:r>
          </a:p>
          <a:p>
            <a:r>
              <a:rPr lang="ru-RU" sz="6600" i="1" dirty="0" smtClean="0">
                <a:solidFill>
                  <a:srgbClr val="FFC000"/>
                </a:solidFill>
              </a:rPr>
              <a:t>петь </a:t>
            </a:r>
          </a:p>
          <a:p>
            <a:r>
              <a:rPr lang="ru-RU" sz="6600" i="1" dirty="0">
                <a:solidFill>
                  <a:srgbClr val="FFC000"/>
                </a:solidFill>
              </a:rPr>
              <a:t>п</a:t>
            </a:r>
            <a:r>
              <a:rPr lang="ru-RU" sz="6600" i="1" dirty="0" smtClean="0">
                <a:solidFill>
                  <a:srgbClr val="FFC000"/>
                </a:solidFill>
              </a:rPr>
              <a:t>лясать</a:t>
            </a:r>
            <a:endParaRPr lang="ru-RU" sz="6600" i="1" dirty="0">
              <a:solidFill>
                <a:srgbClr val="FFC000"/>
              </a:solidFill>
            </a:endParaRPr>
          </a:p>
          <a:p>
            <a:r>
              <a:rPr lang="ru-RU" sz="6600" i="1" dirty="0" smtClean="0">
                <a:solidFill>
                  <a:srgbClr val="FFC000"/>
                </a:solidFill>
              </a:rPr>
              <a:t>веселиться двигаться</a:t>
            </a:r>
            <a:r>
              <a:rPr lang="ru-RU" sz="6600" dirty="0" smtClean="0">
                <a:solidFill>
                  <a:srgbClr val="FFC000"/>
                </a:solidFill>
              </a:rPr>
              <a:t> </a:t>
            </a:r>
            <a:endParaRPr lang="ru-RU" sz="6600" dirty="0">
              <a:solidFill>
                <a:srgbClr val="FFC000"/>
              </a:solidFill>
            </a:endParaRPr>
          </a:p>
          <a:p>
            <a:endParaRPr lang="ru-RU" sz="4800" dirty="0">
              <a:solidFill>
                <a:srgbClr val="C00000"/>
              </a:solidFill>
            </a:endParaRPr>
          </a:p>
          <a:p>
            <a:endParaRPr lang="ru-RU" sz="48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endParaRPr lang="ru-RU" sz="4800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312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908720"/>
            <a:ext cx="7831832" cy="3795610"/>
          </a:xfrm>
        </p:spPr>
        <p:txBody>
          <a:bodyPr/>
          <a:lstStyle/>
          <a:p>
            <a:r>
              <a:rPr lang="ru-RU" sz="3600" b="1" i="1" dirty="0" smtClean="0">
                <a:effectLst/>
              </a:rPr>
              <a:t>                                                        </a:t>
            </a:r>
            <a:r>
              <a:rPr lang="ru-RU" sz="3600" b="1" i="1" dirty="0" smtClean="0">
                <a:solidFill>
                  <a:srgbClr val="FFC000"/>
                </a:solidFill>
                <a:effectLst/>
              </a:rPr>
              <a:t>Эпиграф</a:t>
            </a:r>
            <a:r>
              <a:rPr lang="ru-RU" sz="3600" b="1" i="1" dirty="0">
                <a:solidFill>
                  <a:srgbClr val="FFC000"/>
                </a:solidFill>
                <a:effectLst/>
              </a:rPr>
              <a:t>:</a:t>
            </a:r>
            <a:r>
              <a:rPr lang="ru-RU" sz="3600" dirty="0">
                <a:effectLst/>
              </a:rPr>
              <a:t/>
            </a:r>
            <a:br>
              <a:rPr lang="ru-RU" sz="3600" dirty="0">
                <a:effectLst/>
              </a:rPr>
            </a:br>
            <a:r>
              <a:rPr lang="ru-RU" sz="3600" i="1" dirty="0">
                <a:effectLst/>
              </a:rPr>
              <a:t>                                                                     </a:t>
            </a:r>
            <a:r>
              <a:rPr lang="ru-RU" sz="3600" i="1" dirty="0" smtClean="0">
                <a:effectLst/>
              </a:rPr>
              <a:t>                            </a:t>
            </a:r>
            <a:br>
              <a:rPr lang="ru-RU" sz="3600" i="1" dirty="0" smtClean="0">
                <a:effectLst/>
              </a:rPr>
            </a:br>
            <a:r>
              <a:rPr lang="ru-RU" sz="3600" i="1" dirty="0">
                <a:effectLst/>
              </a:rPr>
              <a:t> </a:t>
            </a:r>
            <a:r>
              <a:rPr lang="ru-RU" sz="3600" i="1" dirty="0" smtClean="0">
                <a:effectLst/>
              </a:rPr>
              <a:t>         «</a:t>
            </a:r>
            <a:r>
              <a:rPr lang="ru-RU" sz="3600" dirty="0">
                <a:effectLst/>
              </a:rPr>
              <a:t>Глагол придаёт речи жизнь,-</a:t>
            </a:r>
            <a:br>
              <a:rPr lang="ru-RU" sz="3600" dirty="0">
                <a:effectLst/>
              </a:rPr>
            </a:br>
            <a:r>
              <a:rPr lang="ru-RU" sz="3600" dirty="0" smtClean="0">
                <a:effectLst/>
              </a:rPr>
              <a:t>         присутствием </a:t>
            </a:r>
            <a:r>
              <a:rPr lang="ru-RU" sz="3600" dirty="0">
                <a:effectLst/>
              </a:rPr>
              <a:t>своим </a:t>
            </a:r>
            <a:r>
              <a:rPr lang="ru-RU" sz="3600" dirty="0" smtClean="0">
                <a:effectLst/>
              </a:rPr>
              <a:t>   </a:t>
            </a:r>
            <a:br>
              <a:rPr lang="ru-RU" sz="3600" dirty="0" smtClean="0">
                <a:effectLst/>
              </a:rPr>
            </a:br>
            <a:r>
              <a:rPr lang="ru-RU" sz="3600" dirty="0">
                <a:effectLst/>
              </a:rPr>
              <a:t> </a:t>
            </a:r>
            <a:r>
              <a:rPr lang="ru-RU" sz="3600" dirty="0" smtClean="0">
                <a:effectLst/>
              </a:rPr>
              <a:t>       животворит  отдельные </a:t>
            </a:r>
            <a:r>
              <a:rPr lang="ru-RU" sz="3600" dirty="0">
                <a:effectLst/>
              </a:rPr>
              <a:t>слова</a:t>
            </a:r>
            <a:r>
              <a:rPr lang="ru-RU" sz="3600" dirty="0" smtClean="0">
                <a:effectLst/>
              </a:rPr>
              <a:t>».</a:t>
            </a:r>
            <a:r>
              <a:rPr lang="ru-RU" sz="3600" dirty="0">
                <a:effectLst/>
              </a:rPr>
              <a:t/>
            </a:r>
            <a:br>
              <a:rPr lang="ru-RU" sz="3600" dirty="0">
                <a:effectLst/>
              </a:rPr>
            </a:br>
            <a:r>
              <a:rPr lang="ru-RU" sz="3600" b="1" dirty="0">
                <a:effectLst/>
              </a:rPr>
              <a:t> </a:t>
            </a:r>
            <a:r>
              <a:rPr lang="ru-RU" sz="3600" b="1" dirty="0" smtClean="0">
                <a:effectLst/>
              </a:rPr>
              <a:t>                                                 </a:t>
            </a:r>
            <a:r>
              <a:rPr lang="ru-RU" sz="3600" b="1" dirty="0" err="1" smtClean="0">
                <a:effectLst/>
              </a:rPr>
              <a:t>Н.Греч</a:t>
            </a:r>
            <a:r>
              <a:rPr lang="ru-RU" sz="3600" b="1" dirty="0">
                <a:effectLst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1247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3568" y="188640"/>
            <a:ext cx="7327776" cy="21602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467544" y="685800"/>
            <a:ext cx="8424936" cy="4687416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ru-RU" sz="2000" b="1" dirty="0" smtClean="0"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2800" b="1" u="sng" dirty="0" smtClean="0"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Прош</a:t>
            </a:r>
            <a:r>
              <a:rPr lang="ru-RU" sz="2800" b="1" u="sng" dirty="0"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u="sng" dirty="0" err="1"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вр</a:t>
            </a:r>
            <a:r>
              <a:rPr lang="ru-RU" sz="2800" dirty="0"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.     </a:t>
            </a:r>
            <a:r>
              <a:rPr lang="ru-RU" sz="2800" dirty="0" smtClean="0"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smtClean="0"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Наст</a:t>
            </a:r>
            <a:r>
              <a:rPr lang="ru-RU" sz="2800" b="1" u="sng" dirty="0"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u="sng" dirty="0" err="1"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вр</a:t>
            </a:r>
            <a:r>
              <a:rPr lang="ru-RU" sz="2800" b="1" dirty="0"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.              </a:t>
            </a:r>
            <a:r>
              <a:rPr lang="ru-RU" sz="2800" b="1" u="sng" dirty="0" err="1"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Будущ</a:t>
            </a:r>
            <a:r>
              <a:rPr lang="ru-RU" sz="2800" b="1" u="sng" dirty="0"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u="sng" dirty="0" err="1" smtClean="0"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вр</a:t>
            </a:r>
            <a:r>
              <a:rPr lang="ru-RU" sz="2800" b="1" u="sng" dirty="0" smtClean="0"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8288" indent="0">
              <a:buNone/>
            </a:pP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спешить        спешил                   спешу                               буду  спешить</a:t>
            </a:r>
          </a:p>
          <a:p>
            <a:pPr marL="18288" indent="0">
              <a:buNone/>
            </a:pP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нести             нес                            несу                                 буду  нести</a:t>
            </a:r>
            <a:endParaRPr lang="ru-RU" sz="2000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marL="18288" indent="0">
              <a:buNone/>
            </a:pP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прийти          пришел                     -------                                     приду </a:t>
            </a:r>
            <a:endParaRPr lang="ru-RU" sz="2000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marL="18288" indent="0">
              <a:buNone/>
            </a:pPr>
            <a:r>
              <a:rPr lang="ru-RU" sz="2000" dirty="0">
                <a:effectLst/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ететь            летел                         лечу                                буду  лететь</a:t>
            </a:r>
            <a:endParaRPr lang="ru-RU" sz="2000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marL="18288" indent="0">
              <a:buNone/>
            </a:pPr>
            <a:endParaRPr lang="ru-RU" sz="2000" dirty="0">
              <a:effectLst/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39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60480"/>
          </a:xfrm>
        </p:spPr>
        <p:txBody>
          <a:bodyPr>
            <a:normAutofit/>
          </a:bodyPr>
          <a:lstStyle/>
          <a:p>
            <a:pPr marL="18288" lvl="0" indent="0" fontAlgn="base">
              <a:buNone/>
            </a:pPr>
            <a:r>
              <a:rPr lang="ru-RU" sz="2800" b="1" i="1" dirty="0" smtClean="0"/>
              <a:t>1. Делать</a:t>
            </a:r>
            <a:r>
              <a:rPr lang="ru-RU" sz="2800" i="1" dirty="0"/>
              <a:t> дело еще не значит </a:t>
            </a:r>
            <a:r>
              <a:rPr lang="ru-RU" sz="2800" b="1" i="1" dirty="0"/>
              <a:t>сделать</a:t>
            </a:r>
            <a:r>
              <a:rPr lang="ru-RU" sz="2800" i="1" dirty="0"/>
              <a:t> его. </a:t>
            </a:r>
            <a:endParaRPr lang="ru-RU" sz="2800" i="1" dirty="0" smtClean="0"/>
          </a:p>
          <a:p>
            <a:pPr marL="18288" lvl="0" indent="0" fontAlgn="base">
              <a:buNone/>
            </a:pPr>
            <a:r>
              <a:rPr lang="ru-RU" sz="2800" i="1" dirty="0" smtClean="0"/>
              <a:t>2</a:t>
            </a:r>
            <a:r>
              <a:rPr lang="ru-RU" sz="2800" i="1" dirty="0"/>
              <a:t>. Ты так долго </a:t>
            </a:r>
            <a:r>
              <a:rPr lang="ru-RU" sz="2800" b="1" i="1" dirty="0"/>
              <a:t>списываешь</a:t>
            </a:r>
            <a:r>
              <a:rPr lang="ru-RU" sz="2800" i="1" dirty="0"/>
              <a:t> задание, что я и не </a:t>
            </a:r>
            <a:r>
              <a:rPr lang="ru-RU" sz="2800" i="1" dirty="0" smtClean="0"/>
              <a:t> знаю, </a:t>
            </a:r>
            <a:r>
              <a:rPr lang="ru-RU" sz="2800" b="1" i="1" dirty="0" smtClean="0"/>
              <a:t>спишешь</a:t>
            </a:r>
            <a:r>
              <a:rPr lang="ru-RU" sz="2800" i="1" dirty="0"/>
              <a:t> ли ты его когда-нибудь. </a:t>
            </a:r>
            <a:endParaRPr lang="ru-RU" sz="2800" i="1" dirty="0" smtClean="0"/>
          </a:p>
          <a:p>
            <a:pPr marL="18288" lvl="0" indent="0" fontAlgn="base">
              <a:buNone/>
            </a:pPr>
            <a:r>
              <a:rPr lang="ru-RU" sz="2800" i="1" dirty="0" smtClean="0"/>
              <a:t>3</a:t>
            </a:r>
            <a:r>
              <a:rPr lang="ru-RU" sz="2800" i="1" dirty="0"/>
              <a:t>. Ну вот, </a:t>
            </a:r>
            <a:r>
              <a:rPr lang="ru-RU" sz="2800" b="1" i="1" dirty="0"/>
              <a:t>строил</a:t>
            </a:r>
            <a:r>
              <a:rPr lang="ru-RU" sz="2800" i="1" dirty="0"/>
              <a:t> – строил и </a:t>
            </a:r>
            <a:r>
              <a:rPr lang="ru-RU" sz="2800" b="1" i="1" dirty="0"/>
              <a:t>построил</a:t>
            </a:r>
            <a:r>
              <a:rPr lang="ru-RU" sz="2800" i="1" dirty="0"/>
              <a:t>! </a:t>
            </a:r>
            <a:endParaRPr lang="ru-RU" sz="2800" i="1" dirty="0" smtClean="0"/>
          </a:p>
          <a:p>
            <a:pPr marL="18288" lvl="0" indent="0" fontAlgn="base">
              <a:buNone/>
            </a:pPr>
            <a:r>
              <a:rPr lang="ru-RU" sz="2800" i="1" dirty="0" smtClean="0"/>
              <a:t>4  </a:t>
            </a:r>
            <a:r>
              <a:rPr lang="ru-RU" sz="2800" i="1" dirty="0"/>
              <a:t>Ты так долго </a:t>
            </a:r>
            <a:r>
              <a:rPr lang="ru-RU" sz="2800" b="1" i="1" dirty="0"/>
              <a:t>писал</a:t>
            </a:r>
            <a:r>
              <a:rPr lang="ru-RU" sz="2800" i="1" dirty="0"/>
              <a:t> это сочинение, что, наверно, и не поверил, что все-таки </a:t>
            </a:r>
            <a:r>
              <a:rPr lang="ru-RU" sz="2800" b="1" i="1" dirty="0"/>
              <a:t>написал</a:t>
            </a:r>
            <a:r>
              <a:rPr lang="ru-RU" sz="2800" i="1" dirty="0"/>
              <a:t> его.  </a:t>
            </a:r>
            <a:endParaRPr lang="ru-RU" sz="2800" dirty="0"/>
          </a:p>
          <a:p>
            <a:pPr marL="18288" indent="0" fontAlgn="base">
              <a:buNone/>
            </a:pPr>
            <a:r>
              <a:rPr lang="ru-RU" sz="2800" dirty="0"/>
              <a:t> </a:t>
            </a:r>
          </a:p>
          <a:p>
            <a:pPr marL="18288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14523"/>
            <a:ext cx="8229600" cy="2290266"/>
          </a:xfrm>
        </p:spPr>
        <p:txBody>
          <a:bodyPr>
            <a:noAutofit/>
          </a:bodyPr>
          <a:lstStyle/>
          <a:p>
            <a:r>
              <a:rPr lang="ru-RU" sz="3200" i="1" dirty="0">
                <a:solidFill>
                  <a:srgbClr val="FFFF00"/>
                </a:solidFill>
              </a:rPr>
              <a:t>Найдите в каждом предложении глаголы, объединенные </a:t>
            </a:r>
            <a:r>
              <a:rPr lang="ru-RU" sz="3200" i="1" dirty="0" smtClean="0">
                <a:solidFill>
                  <a:srgbClr val="FFFF00"/>
                </a:solidFill>
              </a:rPr>
              <a:t> в  пары</a:t>
            </a:r>
            <a:r>
              <a:rPr lang="ru-RU" sz="3200" i="1" dirty="0">
                <a:solidFill>
                  <a:srgbClr val="FFFF00"/>
                </a:solidFill>
              </a:rPr>
              <a:t>,   укажите вид глаголов.</a:t>
            </a:r>
            <a:r>
              <a:rPr lang="ru-RU" sz="3200" dirty="0">
                <a:solidFill>
                  <a:srgbClr val="FFFF00"/>
                </a:solidFill>
              </a:rPr>
              <a:t/>
            </a:r>
            <a:br>
              <a:rPr lang="ru-RU" sz="3200" dirty="0">
                <a:solidFill>
                  <a:srgbClr val="FFFF00"/>
                </a:solidFill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49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685801"/>
            <a:ext cx="7978080" cy="5119463"/>
          </a:xfrm>
        </p:spPr>
        <p:txBody>
          <a:bodyPr>
            <a:normAutofit/>
          </a:bodyPr>
          <a:lstStyle/>
          <a:p>
            <a:pPr marL="18288" indent="0" algn="ctr">
              <a:buNone/>
            </a:pPr>
            <a:r>
              <a:rPr lang="ru-RU" sz="4800" dirty="0" smtClean="0">
                <a:solidFill>
                  <a:srgbClr val="FFFF00"/>
                </a:solidFill>
              </a:rPr>
              <a:t>Делать- </a:t>
            </a:r>
            <a:r>
              <a:rPr lang="ru-RU" sz="4800" dirty="0" smtClean="0">
                <a:solidFill>
                  <a:srgbClr val="FFFF00"/>
                </a:solidFill>
              </a:rPr>
              <a:t>сделать</a:t>
            </a:r>
          </a:p>
          <a:p>
            <a:pPr marL="18288" indent="0" algn="ctr">
              <a:buNone/>
            </a:pPr>
            <a:r>
              <a:rPr lang="ru-RU" sz="4800" dirty="0" smtClean="0">
                <a:solidFill>
                  <a:srgbClr val="FFFF00"/>
                </a:solidFill>
              </a:rPr>
              <a:t>Списываешь – спишешь</a:t>
            </a:r>
          </a:p>
          <a:p>
            <a:pPr marL="18288" indent="0" algn="ctr">
              <a:buNone/>
            </a:pPr>
            <a:r>
              <a:rPr lang="ru-RU" sz="4800" dirty="0" smtClean="0">
                <a:solidFill>
                  <a:srgbClr val="FFFF00"/>
                </a:solidFill>
              </a:rPr>
              <a:t>Строил – построил</a:t>
            </a:r>
          </a:p>
          <a:p>
            <a:pPr marL="18288" indent="0" algn="ctr">
              <a:buNone/>
            </a:pPr>
            <a:r>
              <a:rPr lang="ru-RU" sz="4800" dirty="0" smtClean="0">
                <a:solidFill>
                  <a:srgbClr val="FFFF00"/>
                </a:solidFill>
              </a:rPr>
              <a:t>Писал - написал</a:t>
            </a:r>
            <a:endParaRPr lang="ru-RU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974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7704" y="2060848"/>
            <a:ext cx="6096000" cy="3657599"/>
          </a:xfrm>
        </p:spPr>
        <p:txBody>
          <a:bodyPr/>
          <a:lstStyle/>
          <a:p>
            <a:pPr marL="137160" indent="0">
              <a:buNone/>
            </a:pPr>
            <a:r>
              <a:rPr lang="ru-RU" sz="8000" dirty="0"/>
              <a:t> </a:t>
            </a:r>
            <a:r>
              <a:rPr lang="ru-RU" sz="8000" dirty="0" smtClean="0"/>
              <a:t>00 11 00 01</a:t>
            </a:r>
            <a:endParaRPr lang="ru-RU" sz="8000" dirty="0"/>
          </a:p>
          <a:p>
            <a:pPr marL="18288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908720"/>
            <a:ext cx="7543800" cy="914400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rgbClr val="FFC000"/>
                </a:solidFill>
              </a:rPr>
              <a:t>           Код</a:t>
            </a:r>
            <a:endParaRPr lang="ru-RU" sz="7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37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132856"/>
            <a:ext cx="8352928" cy="4248472"/>
          </a:xfrm>
        </p:spPr>
        <p:txBody>
          <a:bodyPr>
            <a:normAutofit fontScale="92500" lnSpcReduction="20000"/>
          </a:bodyPr>
          <a:lstStyle/>
          <a:p>
            <a:pPr marL="18288" indent="0" fontAlgn="base">
              <a:buNone/>
            </a:pPr>
            <a:endParaRPr lang="ru-RU" sz="2800" dirty="0" smtClean="0">
              <a:effectLst/>
            </a:endParaRPr>
          </a:p>
          <a:p>
            <a:pPr marL="18288" indent="0" fontAlgn="base">
              <a:buNone/>
            </a:pPr>
            <a:endParaRPr lang="ru-RU" sz="2800" dirty="0">
              <a:effectLst/>
            </a:endParaRPr>
          </a:p>
          <a:p>
            <a:pPr marL="18288" indent="0" fontAlgn="base">
              <a:buNone/>
            </a:pPr>
            <a:r>
              <a:rPr lang="ru-RU" sz="3200" dirty="0" smtClean="0">
                <a:effectLst/>
              </a:rPr>
              <a:t>(</a:t>
            </a:r>
            <a:r>
              <a:rPr lang="ru-RU" sz="3200" b="1" dirty="0" smtClean="0">
                <a:effectLst/>
              </a:rPr>
              <a:t>Не)</a:t>
            </a:r>
            <a:r>
              <a:rPr lang="ru-RU" sz="3200" b="1" dirty="0" err="1" smtClean="0">
                <a:effectLst/>
              </a:rPr>
              <a:t>ошибает</a:t>
            </a:r>
            <a:r>
              <a:rPr lang="ru-RU" sz="3200" b="1" dirty="0">
                <a:effectLst/>
              </a:rPr>
              <a:t>(?)</a:t>
            </a:r>
            <a:r>
              <a:rPr lang="ru-RU" sz="3200" b="1" dirty="0" err="1">
                <a:effectLst/>
              </a:rPr>
              <a:t>ся</a:t>
            </a:r>
            <a:r>
              <a:rPr lang="ru-RU" sz="3200" dirty="0">
                <a:effectLst/>
              </a:rPr>
              <a:t> тот, кто ничего (</a:t>
            </a:r>
            <a:r>
              <a:rPr lang="ru-RU" sz="3200" dirty="0" smtClean="0">
                <a:effectLst/>
              </a:rPr>
              <a:t>не)делает</a:t>
            </a:r>
            <a:r>
              <a:rPr lang="ru-RU" sz="3200" dirty="0">
                <a:effectLst/>
              </a:rPr>
              <a:t>. </a:t>
            </a:r>
          </a:p>
          <a:p>
            <a:pPr marL="18288" indent="0" fontAlgn="base">
              <a:buNone/>
            </a:pPr>
            <a:r>
              <a:rPr lang="ru-RU" sz="3200" dirty="0">
                <a:effectLst/>
              </a:rPr>
              <a:t>Кто любит трудит(?)</a:t>
            </a:r>
            <a:r>
              <a:rPr lang="ru-RU" sz="3200" dirty="0" err="1">
                <a:effectLst/>
              </a:rPr>
              <a:t>ся</a:t>
            </a:r>
            <a:r>
              <a:rPr lang="ru-RU" sz="3200" dirty="0">
                <a:effectLst/>
              </a:rPr>
              <a:t>, тому без дела (не) сидит(?)</a:t>
            </a:r>
            <a:r>
              <a:rPr lang="ru-RU" sz="3200" dirty="0" err="1">
                <a:effectLst/>
              </a:rPr>
              <a:t>ся</a:t>
            </a:r>
            <a:r>
              <a:rPr lang="ru-RU" sz="3200" dirty="0">
                <a:effectLst/>
              </a:rPr>
              <a:t>.</a:t>
            </a:r>
          </a:p>
          <a:p>
            <a:pPr marL="18288" indent="0" fontAlgn="base">
              <a:buNone/>
            </a:pPr>
            <a:r>
              <a:rPr lang="ru-RU" sz="3200" dirty="0" err="1">
                <a:effectLst/>
              </a:rPr>
              <a:t>Совреш</a:t>
            </a:r>
            <a:r>
              <a:rPr lang="ru-RU" sz="3200" dirty="0">
                <a:effectLst/>
              </a:rPr>
              <a:t>(?) </a:t>
            </a:r>
            <a:r>
              <a:rPr lang="ru-RU" sz="3200" dirty="0" smtClean="0">
                <a:effectLst/>
              </a:rPr>
              <a:t>–(не)</a:t>
            </a:r>
            <a:r>
              <a:rPr lang="ru-RU" sz="3200" dirty="0" err="1" smtClean="0">
                <a:effectLst/>
              </a:rPr>
              <a:t>помреш</a:t>
            </a:r>
            <a:r>
              <a:rPr lang="ru-RU" sz="3200" dirty="0">
                <a:effectLst/>
              </a:rPr>
              <a:t>(?), а вперед </a:t>
            </a:r>
            <a:r>
              <a:rPr lang="ru-RU" sz="3200" dirty="0" smtClean="0">
                <a:effectLst/>
              </a:rPr>
              <a:t>(не) </a:t>
            </a:r>
            <a:r>
              <a:rPr lang="ru-RU" sz="3200" dirty="0" err="1">
                <a:effectLst/>
              </a:rPr>
              <a:t>повер</a:t>
            </a:r>
            <a:r>
              <a:rPr lang="ru-RU" sz="3200" dirty="0">
                <a:effectLst/>
              </a:rPr>
              <a:t>…т. </a:t>
            </a:r>
          </a:p>
          <a:p>
            <a:pPr marL="18288" indent="0" fontAlgn="base">
              <a:buNone/>
            </a:pPr>
            <a:r>
              <a:rPr lang="ru-RU" sz="3200" dirty="0" smtClean="0">
                <a:effectLst/>
              </a:rPr>
              <a:t>Дружба</a:t>
            </a:r>
            <a:r>
              <a:rPr lang="ru-RU" sz="3200" dirty="0">
                <a:effectLst/>
              </a:rPr>
              <a:t>, что стекло: </a:t>
            </a:r>
            <a:r>
              <a:rPr lang="ru-RU" sz="3200" dirty="0" err="1" smtClean="0">
                <a:effectLst/>
              </a:rPr>
              <a:t>сломаеш</a:t>
            </a:r>
            <a:r>
              <a:rPr lang="ru-RU" sz="3200" dirty="0" smtClean="0">
                <a:effectLst/>
              </a:rPr>
              <a:t>(?) </a:t>
            </a:r>
            <a:r>
              <a:rPr lang="ru-RU" sz="3200" dirty="0">
                <a:effectLst/>
              </a:rPr>
              <a:t>– </a:t>
            </a:r>
            <a:r>
              <a:rPr lang="ru-RU" sz="3200" dirty="0" smtClean="0">
                <a:effectLst/>
              </a:rPr>
              <a:t>(не) почин…ш(?).</a:t>
            </a:r>
            <a:endParaRPr lang="ru-RU" sz="3200" dirty="0">
              <a:effectLst/>
            </a:endParaRPr>
          </a:p>
          <a:p>
            <a:pPr marL="18288" indent="0" fontAlgn="base">
              <a:buNone/>
            </a:pPr>
            <a:r>
              <a:rPr lang="ru-RU" sz="2800" dirty="0">
                <a:effectLst/>
              </a:rPr>
              <a:t> </a:t>
            </a:r>
          </a:p>
          <a:p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764704"/>
            <a:ext cx="8280920" cy="1440160"/>
          </a:xfrm>
        </p:spPr>
        <p:txBody>
          <a:bodyPr/>
          <a:lstStyle/>
          <a:p>
            <a:pPr fontAlgn="base"/>
            <a:r>
              <a:rPr lang="ru-RU" sz="2400" b="1" dirty="0">
                <a:solidFill>
                  <a:srgbClr val="FF0000"/>
                </a:solidFill>
                <a:effectLst/>
              </a:rPr>
              <a:t> </a:t>
            </a:r>
            <a:r>
              <a:rPr lang="ru-RU" sz="3200" b="1" dirty="0">
                <a:solidFill>
                  <a:srgbClr val="FFC000"/>
                </a:solidFill>
                <a:effectLst/>
              </a:rPr>
              <a:t>Спишите, раскрывая скобки и вставляя пропущенные буквы. Подчеркните глаголы. Определите спряжение</a:t>
            </a:r>
            <a:r>
              <a:rPr lang="ru-RU" sz="2400" b="1" dirty="0">
                <a:solidFill>
                  <a:srgbClr val="FFC000"/>
                </a:solidFill>
                <a:effectLst/>
              </a:rPr>
              <a:t>. </a:t>
            </a:r>
            <a:r>
              <a:rPr lang="ru-RU" sz="2400" b="1" dirty="0" smtClean="0">
                <a:solidFill>
                  <a:srgbClr val="FFC000"/>
                </a:solidFill>
                <a:effectLst/>
              </a:rPr>
              <a:t> </a:t>
            </a:r>
            <a:endParaRPr lang="ru-RU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38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132856"/>
            <a:ext cx="8352928" cy="4248472"/>
          </a:xfrm>
        </p:spPr>
        <p:txBody>
          <a:bodyPr>
            <a:normAutofit fontScale="92500" lnSpcReduction="10000"/>
          </a:bodyPr>
          <a:lstStyle/>
          <a:p>
            <a:pPr marL="18288" indent="0" fontAlgn="base">
              <a:buNone/>
            </a:pPr>
            <a:endParaRPr lang="ru-RU" sz="2800" dirty="0" smtClean="0">
              <a:effectLst/>
            </a:endParaRPr>
          </a:p>
          <a:p>
            <a:pPr marL="18288" indent="0" fontAlgn="base">
              <a:buNone/>
            </a:pPr>
            <a:endParaRPr lang="ru-RU" sz="2800" dirty="0">
              <a:effectLst/>
            </a:endParaRPr>
          </a:p>
          <a:p>
            <a:pPr marL="18288" indent="0" fontAlgn="base">
              <a:buNone/>
            </a:pPr>
            <a:r>
              <a:rPr lang="ru-RU" sz="3200" b="1" dirty="0" smtClean="0">
                <a:solidFill>
                  <a:srgbClr val="FFFF00"/>
                </a:solidFill>
                <a:effectLst/>
              </a:rPr>
              <a:t>Не</a:t>
            </a:r>
            <a:r>
              <a:rPr lang="ru-RU" sz="3200" b="1" dirty="0" smtClean="0">
                <a:effectLst/>
              </a:rPr>
              <a:t> ошибае</a:t>
            </a:r>
            <a:r>
              <a:rPr lang="ru-RU" sz="3200" b="1" dirty="0" smtClean="0">
                <a:solidFill>
                  <a:srgbClr val="FFFF00"/>
                </a:solidFill>
                <a:effectLst/>
              </a:rPr>
              <a:t>тся</a:t>
            </a:r>
            <a:r>
              <a:rPr lang="ru-RU" sz="3200" dirty="0" smtClean="0">
                <a:effectLst/>
              </a:rPr>
              <a:t> </a:t>
            </a:r>
            <a:r>
              <a:rPr lang="ru-RU" sz="3200" dirty="0">
                <a:effectLst/>
              </a:rPr>
              <a:t>тот, кто ничего </a:t>
            </a:r>
            <a:r>
              <a:rPr lang="ru-RU" sz="3200" dirty="0" smtClean="0">
                <a:solidFill>
                  <a:srgbClr val="FFFF00"/>
                </a:solidFill>
                <a:effectLst/>
              </a:rPr>
              <a:t>не</a:t>
            </a:r>
            <a:r>
              <a:rPr lang="ru-RU" sz="3200" dirty="0" smtClean="0">
                <a:effectLst/>
              </a:rPr>
              <a:t> </a:t>
            </a:r>
            <a:r>
              <a:rPr lang="ru-RU" sz="3200" dirty="0">
                <a:effectLst/>
              </a:rPr>
              <a:t>делает. </a:t>
            </a:r>
          </a:p>
          <a:p>
            <a:pPr marL="18288" indent="0" fontAlgn="base">
              <a:buNone/>
            </a:pPr>
            <a:r>
              <a:rPr lang="ru-RU" sz="3200" dirty="0">
                <a:effectLst/>
              </a:rPr>
              <a:t>Кто любит </a:t>
            </a:r>
            <a:r>
              <a:rPr lang="ru-RU" sz="3200" dirty="0" smtClean="0">
                <a:effectLst/>
              </a:rPr>
              <a:t>трудит</a:t>
            </a:r>
            <a:r>
              <a:rPr lang="ru-RU" sz="3200" dirty="0" smtClean="0">
                <a:solidFill>
                  <a:srgbClr val="FFFF00"/>
                </a:solidFill>
                <a:effectLst/>
              </a:rPr>
              <a:t>ь</a:t>
            </a:r>
            <a:r>
              <a:rPr lang="ru-RU" sz="3200" dirty="0" smtClean="0">
                <a:effectLst/>
              </a:rPr>
              <a:t>ся</a:t>
            </a:r>
            <a:r>
              <a:rPr lang="ru-RU" sz="3200" dirty="0">
                <a:effectLst/>
              </a:rPr>
              <a:t>, тому без дела </a:t>
            </a:r>
            <a:r>
              <a:rPr lang="ru-RU" sz="3200" dirty="0" smtClean="0">
                <a:solidFill>
                  <a:srgbClr val="FFFF00"/>
                </a:solidFill>
                <a:effectLst/>
              </a:rPr>
              <a:t>не </a:t>
            </a:r>
            <a:r>
              <a:rPr lang="ru-RU" sz="3200" dirty="0" smtClean="0">
                <a:effectLst/>
              </a:rPr>
              <a:t>сиди</a:t>
            </a:r>
            <a:r>
              <a:rPr lang="ru-RU" sz="3200" dirty="0" smtClean="0">
                <a:solidFill>
                  <a:srgbClr val="FFFF00"/>
                </a:solidFill>
                <a:effectLst/>
              </a:rPr>
              <a:t>тся</a:t>
            </a:r>
            <a:r>
              <a:rPr lang="ru-RU" sz="3200" dirty="0">
                <a:effectLst/>
              </a:rPr>
              <a:t>.</a:t>
            </a:r>
          </a:p>
          <a:p>
            <a:pPr marL="18288" indent="0" fontAlgn="base">
              <a:buNone/>
            </a:pPr>
            <a:r>
              <a:rPr lang="ru-RU" sz="3200" dirty="0" smtClean="0">
                <a:effectLst/>
              </a:rPr>
              <a:t>Совреш</a:t>
            </a:r>
            <a:r>
              <a:rPr lang="ru-RU" sz="3200" dirty="0">
                <a:solidFill>
                  <a:srgbClr val="FFFF00"/>
                </a:solidFill>
                <a:effectLst/>
              </a:rPr>
              <a:t>ь</a:t>
            </a:r>
            <a:r>
              <a:rPr lang="ru-RU" sz="3200" dirty="0" smtClean="0">
                <a:effectLst/>
              </a:rPr>
              <a:t> </a:t>
            </a:r>
            <a:r>
              <a:rPr lang="ru-RU" sz="3200" dirty="0">
                <a:effectLst/>
              </a:rPr>
              <a:t>– </a:t>
            </a:r>
            <a:r>
              <a:rPr lang="ru-RU" sz="3200" dirty="0">
                <a:solidFill>
                  <a:srgbClr val="FFFF00"/>
                </a:solidFill>
                <a:effectLst/>
              </a:rPr>
              <a:t>не</a:t>
            </a:r>
            <a:r>
              <a:rPr lang="ru-RU" sz="3200" dirty="0">
                <a:effectLst/>
              </a:rPr>
              <a:t> </a:t>
            </a:r>
            <a:r>
              <a:rPr lang="ru-RU" sz="3200" dirty="0" smtClean="0">
                <a:effectLst/>
              </a:rPr>
              <a:t>помреш</a:t>
            </a:r>
            <a:r>
              <a:rPr lang="ru-RU" sz="3200" dirty="0">
                <a:effectLst/>
              </a:rPr>
              <a:t>ь</a:t>
            </a:r>
            <a:r>
              <a:rPr lang="ru-RU" sz="3200" dirty="0" smtClean="0">
                <a:effectLst/>
              </a:rPr>
              <a:t>, </a:t>
            </a:r>
            <a:r>
              <a:rPr lang="ru-RU" sz="3200" dirty="0">
                <a:effectLst/>
              </a:rPr>
              <a:t>а вперед </a:t>
            </a:r>
            <a:r>
              <a:rPr lang="ru-RU" sz="3200" dirty="0">
                <a:solidFill>
                  <a:srgbClr val="FFFF00"/>
                </a:solidFill>
                <a:effectLst/>
              </a:rPr>
              <a:t>не</a:t>
            </a:r>
            <a:r>
              <a:rPr lang="ru-RU" sz="3200" dirty="0">
                <a:effectLst/>
              </a:rPr>
              <a:t> </a:t>
            </a:r>
            <a:r>
              <a:rPr lang="ru-RU" sz="3200" dirty="0" smtClean="0">
                <a:effectLst/>
              </a:rPr>
              <a:t>повер</a:t>
            </a:r>
            <a:r>
              <a:rPr lang="ru-RU" sz="3200" dirty="0" smtClean="0">
                <a:solidFill>
                  <a:srgbClr val="FFFF00"/>
                </a:solidFill>
                <a:effectLst/>
              </a:rPr>
              <a:t>я</a:t>
            </a:r>
            <a:r>
              <a:rPr lang="ru-RU" sz="3200" dirty="0" smtClean="0">
                <a:effectLst/>
              </a:rPr>
              <a:t>т</a:t>
            </a:r>
            <a:r>
              <a:rPr lang="ru-RU" sz="3200" dirty="0">
                <a:effectLst/>
              </a:rPr>
              <a:t>. </a:t>
            </a:r>
          </a:p>
          <a:p>
            <a:pPr marL="18288" indent="0" fontAlgn="base">
              <a:buNone/>
            </a:pPr>
            <a:r>
              <a:rPr lang="ru-RU" sz="3200" dirty="0" smtClean="0">
                <a:effectLst/>
              </a:rPr>
              <a:t>Дружба</a:t>
            </a:r>
            <a:r>
              <a:rPr lang="ru-RU" sz="3200" dirty="0">
                <a:effectLst/>
              </a:rPr>
              <a:t>, что стекло: </a:t>
            </a:r>
            <a:r>
              <a:rPr lang="ru-RU" sz="3200" dirty="0" smtClean="0">
                <a:effectLst/>
              </a:rPr>
              <a:t>слома</a:t>
            </a:r>
            <a:r>
              <a:rPr lang="ru-RU" sz="3200" dirty="0" smtClean="0">
                <a:solidFill>
                  <a:srgbClr val="FFFF00"/>
                </a:solidFill>
                <a:effectLst/>
              </a:rPr>
              <a:t>е</a:t>
            </a:r>
            <a:r>
              <a:rPr lang="ru-RU" sz="3200" dirty="0" smtClean="0">
                <a:effectLst/>
              </a:rPr>
              <a:t>шь </a:t>
            </a:r>
            <a:r>
              <a:rPr lang="ru-RU" sz="3200" dirty="0">
                <a:effectLst/>
              </a:rPr>
              <a:t>– </a:t>
            </a:r>
            <a:r>
              <a:rPr lang="ru-RU" sz="3200" dirty="0">
                <a:solidFill>
                  <a:srgbClr val="FFFF00"/>
                </a:solidFill>
                <a:effectLst/>
              </a:rPr>
              <a:t>не</a:t>
            </a:r>
            <a:r>
              <a:rPr lang="ru-RU" sz="3200" dirty="0">
                <a:effectLst/>
              </a:rPr>
              <a:t> </a:t>
            </a:r>
            <a:r>
              <a:rPr lang="ru-RU" sz="3200" dirty="0" smtClean="0">
                <a:effectLst/>
              </a:rPr>
              <a:t>почин</a:t>
            </a:r>
            <a:r>
              <a:rPr lang="ru-RU" sz="3200" dirty="0" smtClean="0">
                <a:solidFill>
                  <a:srgbClr val="FFFF00"/>
                </a:solidFill>
                <a:effectLst/>
              </a:rPr>
              <a:t>и</a:t>
            </a:r>
            <a:r>
              <a:rPr lang="ru-RU" sz="3200" dirty="0" smtClean="0">
                <a:effectLst/>
              </a:rPr>
              <a:t>ш</a:t>
            </a:r>
            <a:r>
              <a:rPr lang="ru-RU" sz="3200" dirty="0">
                <a:effectLst/>
              </a:rPr>
              <a:t>ь</a:t>
            </a:r>
            <a:r>
              <a:rPr lang="ru-RU" sz="3200" dirty="0" smtClean="0">
                <a:effectLst/>
              </a:rPr>
              <a:t>.</a:t>
            </a:r>
            <a:endParaRPr lang="ru-RU" sz="3200" dirty="0">
              <a:effectLst/>
            </a:endParaRPr>
          </a:p>
          <a:p>
            <a:pPr marL="18288" indent="0" fontAlgn="base">
              <a:buNone/>
            </a:pPr>
            <a:r>
              <a:rPr lang="ru-RU" sz="2800" dirty="0">
                <a:effectLst/>
              </a:rPr>
              <a:t> </a:t>
            </a:r>
          </a:p>
          <a:p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80920" cy="1800200"/>
          </a:xfrm>
        </p:spPr>
        <p:txBody>
          <a:bodyPr/>
          <a:lstStyle/>
          <a:p>
            <a:pPr fontAlgn="base"/>
            <a:r>
              <a:rPr lang="ru-RU" sz="7200" b="1" dirty="0" smtClean="0">
                <a:solidFill>
                  <a:srgbClr val="FFFF00"/>
                </a:solidFill>
                <a:effectLst/>
              </a:rPr>
              <a:t>        Проверь!</a:t>
            </a:r>
            <a:endParaRPr lang="ru-RU" sz="7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30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773</TotalTime>
  <Words>222</Words>
  <Application>Microsoft Office PowerPoint</Application>
  <PresentationFormat>Экран (4:3)</PresentationFormat>
  <Paragraphs>53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Базовая</vt:lpstr>
      <vt:lpstr> </vt:lpstr>
      <vt:lpstr> </vt:lpstr>
      <vt:lpstr>                                                        Эпиграф:                                                                                                             «Глагол придаёт речи жизнь,-          присутствием своим             животворит  отдельные слова».                                                   Н.Греч.</vt:lpstr>
      <vt:lpstr>Презентация PowerPoint</vt:lpstr>
      <vt:lpstr>Найдите в каждом предложении глаголы, объединенные  в  пары,   укажите вид глаголов. </vt:lpstr>
      <vt:lpstr>Презентация PowerPoint</vt:lpstr>
      <vt:lpstr>           Код</vt:lpstr>
      <vt:lpstr> Спишите, раскрывая скобки и вставляя пропущенные буквы. Подчеркните глаголы. Определите спряжение.  </vt:lpstr>
      <vt:lpstr>        Проверь!</vt:lpstr>
      <vt:lpstr>               Слово Завет в словаре Ожегова</vt:lpstr>
      <vt:lpstr>Презентация PowerPoint</vt:lpstr>
      <vt:lpstr>          Домашняя работа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 эту музыку можно</dc:title>
  <dc:creator>Школа</dc:creator>
  <cp:lastModifiedBy>Школа</cp:lastModifiedBy>
  <cp:revision>24</cp:revision>
  <dcterms:created xsi:type="dcterms:W3CDTF">2014-03-17T14:24:46Z</dcterms:created>
  <dcterms:modified xsi:type="dcterms:W3CDTF">2014-03-20T21:12:43Z</dcterms:modified>
</cp:coreProperties>
</file>