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98B3A-E3ED-4E66-B032-78F71B911F1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F353BA-EE87-47C3-930C-B733E50CD1C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dirty="0"/>
        </a:p>
      </dgm:t>
    </dgm:pt>
    <dgm:pt modelId="{CE590DEB-9C01-45D0-A620-81CB6630B496}" type="parTrans" cxnId="{504A7593-C804-4F49-81F7-ACD2091D620E}">
      <dgm:prSet/>
      <dgm:spPr/>
      <dgm:t>
        <a:bodyPr/>
        <a:lstStyle/>
        <a:p>
          <a:endParaRPr lang="ru-RU"/>
        </a:p>
      </dgm:t>
    </dgm:pt>
    <dgm:pt modelId="{27828E5D-ADF1-477B-BB0A-62067FB7EB93}" type="sibTrans" cxnId="{504A7593-C804-4F49-81F7-ACD2091D620E}">
      <dgm:prSet/>
      <dgm:spPr/>
      <dgm:t>
        <a:bodyPr/>
        <a:lstStyle/>
        <a:p>
          <a:endParaRPr lang="ru-RU"/>
        </a:p>
      </dgm:t>
    </dgm:pt>
    <dgm:pt modelId="{25A2057F-7C9E-4BCD-83A3-34AA5CA7B2C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dirty="0"/>
        </a:p>
      </dgm:t>
    </dgm:pt>
    <dgm:pt modelId="{ADDB03A8-B10B-464C-8393-EA2F5E877F49}" type="parTrans" cxnId="{9D54B18E-FC51-48B9-989C-330FA2AAC040}">
      <dgm:prSet/>
      <dgm:spPr/>
      <dgm:t>
        <a:bodyPr/>
        <a:lstStyle/>
        <a:p>
          <a:endParaRPr lang="ru-RU"/>
        </a:p>
      </dgm:t>
    </dgm:pt>
    <dgm:pt modelId="{8C8E77A3-CDC3-4070-BC94-833ADB3F44D9}" type="sibTrans" cxnId="{9D54B18E-FC51-48B9-989C-330FA2AAC040}">
      <dgm:prSet/>
      <dgm:spPr/>
      <dgm:t>
        <a:bodyPr/>
        <a:lstStyle/>
        <a:p>
          <a:endParaRPr lang="ru-RU"/>
        </a:p>
      </dgm:t>
    </dgm:pt>
    <dgm:pt modelId="{C68E403C-F88D-41E4-91EF-B10019149183}">
      <dgm:prSet custT="1"/>
      <dgm:spPr/>
      <dgm:t>
        <a:bodyPr/>
        <a:lstStyle/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/>
            <a:t>предупреждение, отсрочку и сдерживание вовлечения детей и подростков в употреблении ПАВ, уменьшение числа лиц, входящих в группу повышенного риска; </a:t>
          </a:r>
          <a:endParaRPr lang="ru-RU" sz="1800" dirty="0"/>
        </a:p>
      </dgm:t>
    </dgm:pt>
    <dgm:pt modelId="{FD1FC7FD-9EB0-4F3C-B64B-CBD72A727DD8}" type="parTrans" cxnId="{ADA3E66C-4C37-4CEE-9C9A-16A90851AE97}">
      <dgm:prSet/>
      <dgm:spPr/>
      <dgm:t>
        <a:bodyPr/>
        <a:lstStyle/>
        <a:p>
          <a:endParaRPr lang="ru-RU"/>
        </a:p>
      </dgm:t>
    </dgm:pt>
    <dgm:pt modelId="{15F60000-0D8E-457A-AD54-5BDC28FFF050}" type="sibTrans" cxnId="{ADA3E66C-4C37-4CEE-9C9A-16A90851AE97}">
      <dgm:prSet/>
      <dgm:spPr/>
      <dgm:t>
        <a:bodyPr/>
        <a:lstStyle/>
        <a:p>
          <a:endParaRPr lang="ru-RU"/>
        </a:p>
      </dgm:t>
    </dgm:pt>
    <dgm:pt modelId="{65CE1EF8-67EE-46BC-B787-A15FC529C2C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dirty="0"/>
        </a:p>
      </dgm:t>
    </dgm:pt>
    <dgm:pt modelId="{7DFB47E0-9723-42A2-AF41-300F8C102788}" type="sibTrans" cxnId="{AA0BA14C-E65C-4027-B642-F7C95249804F}">
      <dgm:prSet/>
      <dgm:spPr/>
      <dgm:t>
        <a:bodyPr/>
        <a:lstStyle/>
        <a:p>
          <a:endParaRPr lang="ru-RU"/>
        </a:p>
      </dgm:t>
    </dgm:pt>
    <dgm:pt modelId="{50822621-599E-4996-B4EB-493058A9EE20}" type="parTrans" cxnId="{AA0BA14C-E65C-4027-B642-F7C95249804F}">
      <dgm:prSet/>
      <dgm:spPr/>
      <dgm:t>
        <a:bodyPr/>
        <a:lstStyle/>
        <a:p>
          <a:endParaRPr lang="ru-RU"/>
        </a:p>
      </dgm:t>
    </dgm:pt>
    <dgm:pt modelId="{9921AB8D-127D-4C7D-BF2E-9F7E214E72AC}">
      <dgm:prSet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07541E40-E903-4D7D-AA66-7F941C7433C5}" type="parTrans" cxnId="{B1F07800-2F90-4D0A-B111-38D0CF4E9978}">
      <dgm:prSet/>
      <dgm:spPr/>
      <dgm:t>
        <a:bodyPr/>
        <a:lstStyle/>
        <a:p>
          <a:endParaRPr lang="ru-RU"/>
        </a:p>
      </dgm:t>
    </dgm:pt>
    <dgm:pt modelId="{60ED430E-100F-4D0C-ABA2-D2FBED1C7159}" type="sibTrans" cxnId="{B1F07800-2F90-4D0A-B111-38D0CF4E9978}">
      <dgm:prSet/>
      <dgm:spPr/>
      <dgm:t>
        <a:bodyPr/>
        <a:lstStyle/>
        <a:p>
          <a:endParaRPr lang="ru-RU"/>
        </a:p>
      </dgm:t>
    </dgm:pt>
    <dgm:pt modelId="{41366D67-0403-466C-9AFC-4C343D2D97EC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700" dirty="0" smtClean="0"/>
            <a:t>формирование позитивных </a:t>
          </a:r>
          <a:r>
            <a:rPr lang="ru-RU" sz="1700" dirty="0" err="1" smtClean="0"/>
            <a:t>стрессоустойчивых</a:t>
          </a:r>
          <a:r>
            <a:rPr lang="ru-RU" sz="1700" dirty="0" smtClean="0"/>
            <a:t> форм поведения, коррекцию </a:t>
          </a:r>
          <a:r>
            <a:rPr lang="ru-RU" sz="1700" dirty="0" err="1" smtClean="0"/>
            <a:t>дезадаптивных</a:t>
          </a:r>
          <a:r>
            <a:rPr lang="ru-RU" sz="1700" dirty="0" smtClean="0"/>
            <a:t> форм поведения, усиление позитивных механизмов развития личности. </a:t>
          </a:r>
          <a:endParaRPr lang="ru-RU" sz="1700" dirty="0"/>
        </a:p>
      </dgm:t>
    </dgm:pt>
    <dgm:pt modelId="{92BFDF2C-584A-43CF-B588-777D48B376EC}" type="parTrans" cxnId="{E2C2B05A-E16B-4400-8CE3-38EA1F5AC728}">
      <dgm:prSet/>
      <dgm:spPr/>
      <dgm:t>
        <a:bodyPr/>
        <a:lstStyle/>
        <a:p>
          <a:endParaRPr lang="ru-RU"/>
        </a:p>
      </dgm:t>
    </dgm:pt>
    <dgm:pt modelId="{DDD6B2C6-4E39-47EF-814A-E8C76D1DD8C6}" type="sibTrans" cxnId="{E2C2B05A-E16B-4400-8CE3-38EA1F5AC728}">
      <dgm:prSet/>
      <dgm:spPr/>
      <dgm:t>
        <a:bodyPr/>
        <a:lstStyle/>
        <a:p>
          <a:endParaRPr lang="ru-RU"/>
        </a:p>
      </dgm:t>
    </dgm:pt>
    <dgm:pt modelId="{8AA4358D-ADA5-4AA1-B58D-5E373C8F678D}">
      <dgm:prSet custT="1"/>
      <dgm:spPr/>
      <dgm:t>
        <a:bodyPr/>
        <a:lstStyle/>
        <a:p>
          <a:r>
            <a:rPr lang="ru-RU" sz="1800" dirty="0" smtClean="0"/>
            <a:t>изменение ценностного отношения детей и подростков к наркотикам, формирование личной ответственности за свое поведение, обусловливающее снижение спроса на ПАВ в детско-молодежной среде; </a:t>
          </a:r>
          <a:endParaRPr lang="ru-RU" sz="1800" dirty="0"/>
        </a:p>
      </dgm:t>
    </dgm:pt>
    <dgm:pt modelId="{3CAF4903-FF04-4F5C-BF39-173DACB82A7B}" type="parTrans" cxnId="{15073147-5ECE-42E4-9D83-C181B53BD821}">
      <dgm:prSet/>
      <dgm:spPr/>
      <dgm:t>
        <a:bodyPr/>
        <a:lstStyle/>
        <a:p>
          <a:endParaRPr lang="ru-RU"/>
        </a:p>
      </dgm:t>
    </dgm:pt>
    <dgm:pt modelId="{FB4A336D-BE5E-4CB0-8CE2-4DA46F54864F}" type="sibTrans" cxnId="{15073147-5ECE-42E4-9D83-C181B53BD821}">
      <dgm:prSet/>
      <dgm:spPr/>
      <dgm:t>
        <a:bodyPr/>
        <a:lstStyle/>
        <a:p>
          <a:endParaRPr lang="ru-RU"/>
        </a:p>
      </dgm:t>
    </dgm:pt>
    <dgm:pt modelId="{F302EA3F-411F-479B-8ACC-C4E98DB3FFB6}" type="pres">
      <dgm:prSet presAssocID="{E4398B3A-E3ED-4E66-B032-78F71B911F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F4F125-5869-43C7-A221-FF6C16F68F67}" type="pres">
      <dgm:prSet presAssocID="{65CE1EF8-67EE-46BC-B787-A15FC529C2CB}" presName="composite" presStyleCnt="0"/>
      <dgm:spPr/>
    </dgm:pt>
    <dgm:pt modelId="{8A2CAEED-23A6-4106-92B8-BE725F1B7047}" type="pres">
      <dgm:prSet presAssocID="{65CE1EF8-67EE-46BC-B787-A15FC529C2C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9A4EE-7A6A-4B49-A030-CF8E78EAFEB1}" type="pres">
      <dgm:prSet presAssocID="{65CE1EF8-67EE-46BC-B787-A15FC529C2C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00D63-4646-4D11-A378-0B9EA47AD0A3}" type="pres">
      <dgm:prSet presAssocID="{7DFB47E0-9723-42A2-AF41-300F8C102788}" presName="sp" presStyleCnt="0"/>
      <dgm:spPr/>
    </dgm:pt>
    <dgm:pt modelId="{DD566636-D8D0-49D2-B79C-07EDDEF5AD2B}" type="pres">
      <dgm:prSet presAssocID="{36F353BA-EE87-47C3-930C-B733E50CD1CC}" presName="composite" presStyleCnt="0"/>
      <dgm:spPr/>
    </dgm:pt>
    <dgm:pt modelId="{C63D7169-C84E-4516-B6BD-5312002BC2F2}" type="pres">
      <dgm:prSet presAssocID="{36F353BA-EE87-47C3-930C-B733E50CD1C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1241-E0A8-4D84-B9C4-A8D54E5AEBBE}" type="pres">
      <dgm:prSet presAssocID="{36F353BA-EE87-47C3-930C-B733E50CD1CC}" presName="descendantText" presStyleLbl="alignAcc1" presStyleIdx="1" presStyleCnt="3" custScaleY="140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02CF3-AFD6-48E2-B61E-F73DEC76D857}" type="pres">
      <dgm:prSet presAssocID="{27828E5D-ADF1-477B-BB0A-62067FB7EB93}" presName="sp" presStyleCnt="0"/>
      <dgm:spPr/>
    </dgm:pt>
    <dgm:pt modelId="{1060D55D-159A-48DC-9681-75FD1A57670C}" type="pres">
      <dgm:prSet presAssocID="{25A2057F-7C9E-4BCD-83A3-34AA5CA7B2C9}" presName="composite" presStyleCnt="0"/>
      <dgm:spPr/>
    </dgm:pt>
    <dgm:pt modelId="{5248F39F-D259-48A6-9F38-5D3B0B61100D}" type="pres">
      <dgm:prSet presAssocID="{25A2057F-7C9E-4BCD-83A3-34AA5CA7B2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9AB7-A4A6-46D8-994E-9BB8745DCEEB}" type="pres">
      <dgm:prSet presAssocID="{25A2057F-7C9E-4BCD-83A3-34AA5CA7B2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182AE-639C-4E94-B32F-AEAFB5B12F71}" type="presOf" srcId="{65CE1EF8-67EE-46BC-B787-A15FC529C2CB}" destId="{8A2CAEED-23A6-4106-92B8-BE725F1B7047}" srcOrd="0" destOrd="0" presId="urn:microsoft.com/office/officeart/2005/8/layout/chevron2"/>
    <dgm:cxn modelId="{15073147-5ECE-42E4-9D83-C181B53BD821}" srcId="{36F353BA-EE87-47C3-930C-B733E50CD1CC}" destId="{8AA4358D-ADA5-4AA1-B58D-5E373C8F678D}" srcOrd="1" destOrd="0" parTransId="{3CAF4903-FF04-4F5C-BF39-173DACB82A7B}" sibTransId="{FB4A336D-BE5E-4CB0-8CE2-4DA46F54864F}"/>
    <dgm:cxn modelId="{6065CEEC-2A74-43D9-B685-69FB92700C18}" type="presOf" srcId="{9921AB8D-127D-4C7D-BF2E-9F7E214E72AC}" destId="{4A861241-E0A8-4D84-B9C4-A8D54E5AEBBE}" srcOrd="0" destOrd="0" presId="urn:microsoft.com/office/officeart/2005/8/layout/chevron2"/>
    <dgm:cxn modelId="{5A127A8E-7110-422A-8460-11CD66DCB08E}" type="presOf" srcId="{25A2057F-7C9E-4BCD-83A3-34AA5CA7B2C9}" destId="{5248F39F-D259-48A6-9F38-5D3B0B61100D}" srcOrd="0" destOrd="0" presId="urn:microsoft.com/office/officeart/2005/8/layout/chevron2"/>
    <dgm:cxn modelId="{9D54B18E-FC51-48B9-989C-330FA2AAC040}" srcId="{E4398B3A-E3ED-4E66-B032-78F71B911F14}" destId="{25A2057F-7C9E-4BCD-83A3-34AA5CA7B2C9}" srcOrd="2" destOrd="0" parTransId="{ADDB03A8-B10B-464C-8393-EA2F5E877F49}" sibTransId="{8C8E77A3-CDC3-4070-BC94-833ADB3F44D9}"/>
    <dgm:cxn modelId="{AA0BA14C-E65C-4027-B642-F7C95249804F}" srcId="{E4398B3A-E3ED-4E66-B032-78F71B911F14}" destId="{65CE1EF8-67EE-46BC-B787-A15FC529C2CB}" srcOrd="0" destOrd="0" parTransId="{50822621-599E-4996-B4EB-493058A9EE20}" sibTransId="{7DFB47E0-9723-42A2-AF41-300F8C102788}"/>
    <dgm:cxn modelId="{05B19FC5-3E40-40D8-A126-E1AF66D695F5}" type="presOf" srcId="{C68E403C-F88D-41E4-91EF-B10019149183}" destId="{BD99A4EE-7A6A-4B49-A030-CF8E78EAFEB1}" srcOrd="0" destOrd="0" presId="urn:microsoft.com/office/officeart/2005/8/layout/chevron2"/>
    <dgm:cxn modelId="{12226F06-EBAB-4536-9E88-02FFFB94C90B}" type="presOf" srcId="{E4398B3A-E3ED-4E66-B032-78F71B911F14}" destId="{F302EA3F-411F-479B-8ACC-C4E98DB3FFB6}" srcOrd="0" destOrd="0" presId="urn:microsoft.com/office/officeart/2005/8/layout/chevron2"/>
    <dgm:cxn modelId="{ADA3E66C-4C37-4CEE-9C9A-16A90851AE97}" srcId="{65CE1EF8-67EE-46BC-B787-A15FC529C2CB}" destId="{C68E403C-F88D-41E4-91EF-B10019149183}" srcOrd="0" destOrd="0" parTransId="{FD1FC7FD-9EB0-4F3C-B64B-CBD72A727DD8}" sibTransId="{15F60000-0D8E-457A-AD54-5BDC28FFF050}"/>
    <dgm:cxn modelId="{B1F07800-2F90-4D0A-B111-38D0CF4E9978}" srcId="{36F353BA-EE87-47C3-930C-B733E50CD1CC}" destId="{9921AB8D-127D-4C7D-BF2E-9F7E214E72AC}" srcOrd="0" destOrd="0" parTransId="{07541E40-E903-4D7D-AA66-7F941C7433C5}" sibTransId="{60ED430E-100F-4D0C-ABA2-D2FBED1C7159}"/>
    <dgm:cxn modelId="{BF4925E4-2BF5-414C-9DE3-E5DAAAC4B4E0}" type="presOf" srcId="{41366D67-0403-466C-9AFC-4C343D2D97EC}" destId="{4F8A9AB7-A4A6-46D8-994E-9BB8745DCEEB}" srcOrd="0" destOrd="0" presId="urn:microsoft.com/office/officeart/2005/8/layout/chevron2"/>
    <dgm:cxn modelId="{E2C2B05A-E16B-4400-8CE3-38EA1F5AC728}" srcId="{25A2057F-7C9E-4BCD-83A3-34AA5CA7B2C9}" destId="{41366D67-0403-466C-9AFC-4C343D2D97EC}" srcOrd="0" destOrd="0" parTransId="{92BFDF2C-584A-43CF-B588-777D48B376EC}" sibTransId="{DDD6B2C6-4E39-47EF-814A-E8C76D1DD8C6}"/>
    <dgm:cxn modelId="{073B9370-10A0-49E3-AA35-5C4940EAD4D1}" type="presOf" srcId="{8AA4358D-ADA5-4AA1-B58D-5E373C8F678D}" destId="{4A861241-E0A8-4D84-B9C4-A8D54E5AEBBE}" srcOrd="0" destOrd="1" presId="urn:microsoft.com/office/officeart/2005/8/layout/chevron2"/>
    <dgm:cxn modelId="{1AEA9EE8-E6FD-412B-81AD-ACCF21D1EDC4}" type="presOf" srcId="{36F353BA-EE87-47C3-930C-B733E50CD1CC}" destId="{C63D7169-C84E-4516-B6BD-5312002BC2F2}" srcOrd="0" destOrd="0" presId="urn:microsoft.com/office/officeart/2005/8/layout/chevron2"/>
    <dgm:cxn modelId="{504A7593-C804-4F49-81F7-ACD2091D620E}" srcId="{E4398B3A-E3ED-4E66-B032-78F71B911F14}" destId="{36F353BA-EE87-47C3-930C-B733E50CD1CC}" srcOrd="1" destOrd="0" parTransId="{CE590DEB-9C01-45D0-A620-81CB6630B496}" sibTransId="{27828E5D-ADF1-477B-BB0A-62067FB7EB93}"/>
    <dgm:cxn modelId="{591F596D-E5A4-4C81-A6BA-C5E5E5C831C6}" type="presParOf" srcId="{F302EA3F-411F-479B-8ACC-C4E98DB3FFB6}" destId="{8FF4F125-5869-43C7-A221-FF6C16F68F67}" srcOrd="0" destOrd="0" presId="urn:microsoft.com/office/officeart/2005/8/layout/chevron2"/>
    <dgm:cxn modelId="{AFFFD6EC-90B1-4A40-A4BE-79501B69561C}" type="presParOf" srcId="{8FF4F125-5869-43C7-A221-FF6C16F68F67}" destId="{8A2CAEED-23A6-4106-92B8-BE725F1B7047}" srcOrd="0" destOrd="0" presId="urn:microsoft.com/office/officeart/2005/8/layout/chevron2"/>
    <dgm:cxn modelId="{F5CE5B70-C7A3-4D9B-92A2-D0D8FCFF79A8}" type="presParOf" srcId="{8FF4F125-5869-43C7-A221-FF6C16F68F67}" destId="{BD99A4EE-7A6A-4B49-A030-CF8E78EAFEB1}" srcOrd="1" destOrd="0" presId="urn:microsoft.com/office/officeart/2005/8/layout/chevron2"/>
    <dgm:cxn modelId="{0A15D4E7-E51C-4835-97F4-E3BF862CA792}" type="presParOf" srcId="{F302EA3F-411F-479B-8ACC-C4E98DB3FFB6}" destId="{7DB00D63-4646-4D11-A378-0B9EA47AD0A3}" srcOrd="1" destOrd="0" presId="urn:microsoft.com/office/officeart/2005/8/layout/chevron2"/>
    <dgm:cxn modelId="{1950E6D4-A6D3-49BE-B9D2-0E5322A50F87}" type="presParOf" srcId="{F302EA3F-411F-479B-8ACC-C4E98DB3FFB6}" destId="{DD566636-D8D0-49D2-B79C-07EDDEF5AD2B}" srcOrd="2" destOrd="0" presId="urn:microsoft.com/office/officeart/2005/8/layout/chevron2"/>
    <dgm:cxn modelId="{106879A8-C2E3-4BCB-B1A0-BAC897AD0174}" type="presParOf" srcId="{DD566636-D8D0-49D2-B79C-07EDDEF5AD2B}" destId="{C63D7169-C84E-4516-B6BD-5312002BC2F2}" srcOrd="0" destOrd="0" presId="urn:microsoft.com/office/officeart/2005/8/layout/chevron2"/>
    <dgm:cxn modelId="{26FA4AC2-54BB-4928-BDB4-4C40E238027A}" type="presParOf" srcId="{DD566636-D8D0-49D2-B79C-07EDDEF5AD2B}" destId="{4A861241-E0A8-4D84-B9C4-A8D54E5AEBBE}" srcOrd="1" destOrd="0" presId="urn:microsoft.com/office/officeart/2005/8/layout/chevron2"/>
    <dgm:cxn modelId="{60A6806E-F41E-4AB4-AA53-6BF040A8533A}" type="presParOf" srcId="{F302EA3F-411F-479B-8ACC-C4E98DB3FFB6}" destId="{9C802CF3-AFD6-48E2-B61E-F73DEC76D857}" srcOrd="3" destOrd="0" presId="urn:microsoft.com/office/officeart/2005/8/layout/chevron2"/>
    <dgm:cxn modelId="{0694D886-A09B-4350-BDAC-82CC8BD566F0}" type="presParOf" srcId="{F302EA3F-411F-479B-8ACC-C4E98DB3FFB6}" destId="{1060D55D-159A-48DC-9681-75FD1A57670C}" srcOrd="4" destOrd="0" presId="urn:microsoft.com/office/officeart/2005/8/layout/chevron2"/>
    <dgm:cxn modelId="{B64C91F0-89CE-45C5-9AF2-62691351A6DF}" type="presParOf" srcId="{1060D55D-159A-48DC-9681-75FD1A57670C}" destId="{5248F39F-D259-48A6-9F38-5D3B0B61100D}" srcOrd="0" destOrd="0" presId="urn:microsoft.com/office/officeart/2005/8/layout/chevron2"/>
    <dgm:cxn modelId="{EDE10652-67BD-4122-9054-310F60786167}" type="presParOf" srcId="{1060D55D-159A-48DC-9681-75FD1A57670C}" destId="{4F8A9AB7-A4A6-46D8-994E-9BB8745DCE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CAEED-23A6-4106-92B8-BE725F1B7047}">
      <dsp:nvSpPr>
        <dsp:cNvPr id="0" name=""/>
        <dsp:cNvSpPr/>
      </dsp:nvSpPr>
      <dsp:spPr>
        <a:xfrm rot="5400000">
          <a:off x="-273454" y="299134"/>
          <a:ext cx="1823030" cy="127612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663741"/>
        <a:ext cx="1276121" cy="546909"/>
      </dsp:txXfrm>
    </dsp:sp>
    <dsp:sp modelId="{BD99A4EE-7A6A-4B49-A030-CF8E78EAFEB1}">
      <dsp:nvSpPr>
        <dsp:cNvPr id="0" name=""/>
        <dsp:cNvSpPr/>
      </dsp:nvSpPr>
      <dsp:spPr>
        <a:xfrm rot="5400000">
          <a:off x="3197947" y="-1896146"/>
          <a:ext cx="1184969" cy="5028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предупреждение, отсрочку и сдерживание вовлечения детей и подростков в употреблении ПАВ, уменьшение числа лиц, входящих в группу повышенного риска; </a:t>
          </a:r>
          <a:endParaRPr lang="ru-RU" sz="1800" kern="1200" dirty="0"/>
        </a:p>
      </dsp:txBody>
      <dsp:txXfrm rot="-5400000">
        <a:off x="1276121" y="83525"/>
        <a:ext cx="4970777" cy="1069279"/>
      </dsp:txXfrm>
    </dsp:sp>
    <dsp:sp modelId="{C63D7169-C84E-4516-B6BD-5312002BC2F2}">
      <dsp:nvSpPr>
        <dsp:cNvPr id="0" name=""/>
        <dsp:cNvSpPr/>
      </dsp:nvSpPr>
      <dsp:spPr>
        <a:xfrm rot="5400000">
          <a:off x="-273454" y="2183138"/>
          <a:ext cx="1823030" cy="1276121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2547745"/>
        <a:ext cx="1276121" cy="546909"/>
      </dsp:txXfrm>
    </dsp:sp>
    <dsp:sp modelId="{4A861241-E0A8-4D84-B9C4-A8D54E5AEBBE}">
      <dsp:nvSpPr>
        <dsp:cNvPr id="0" name=""/>
        <dsp:cNvSpPr/>
      </dsp:nvSpPr>
      <dsp:spPr>
        <a:xfrm rot="5400000">
          <a:off x="2956148" y="-12142"/>
          <a:ext cx="1668567" cy="5028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изменение ценностного отношения детей и подростков к наркотикам, формирование личной ответственности за свое поведение, обусловливающее снижение спроса на ПАВ в детско-молодежной среде; </a:t>
          </a:r>
          <a:endParaRPr lang="ru-RU" sz="1800" kern="1200" dirty="0"/>
        </a:p>
      </dsp:txBody>
      <dsp:txXfrm rot="-5400000">
        <a:off x="1276121" y="1749339"/>
        <a:ext cx="4947169" cy="1505661"/>
      </dsp:txXfrm>
    </dsp:sp>
    <dsp:sp modelId="{5248F39F-D259-48A6-9F38-5D3B0B61100D}">
      <dsp:nvSpPr>
        <dsp:cNvPr id="0" name=""/>
        <dsp:cNvSpPr/>
      </dsp:nvSpPr>
      <dsp:spPr>
        <a:xfrm rot="5400000">
          <a:off x="-273454" y="3825344"/>
          <a:ext cx="1823030" cy="1276121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4189951"/>
        <a:ext cx="1276121" cy="546909"/>
      </dsp:txXfrm>
    </dsp:sp>
    <dsp:sp modelId="{4F8A9AB7-A4A6-46D8-994E-9BB8745DCEEB}">
      <dsp:nvSpPr>
        <dsp:cNvPr id="0" name=""/>
        <dsp:cNvSpPr/>
      </dsp:nvSpPr>
      <dsp:spPr>
        <a:xfrm rot="5400000">
          <a:off x="3197947" y="1630063"/>
          <a:ext cx="1184969" cy="5028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формирование позитивных </a:t>
          </a:r>
          <a:r>
            <a:rPr lang="ru-RU" sz="1700" kern="1200" dirty="0" err="1" smtClean="0"/>
            <a:t>стрессоустойчивых</a:t>
          </a:r>
          <a:r>
            <a:rPr lang="ru-RU" sz="1700" kern="1200" dirty="0" smtClean="0"/>
            <a:t> форм поведения, коррекцию </a:t>
          </a:r>
          <a:r>
            <a:rPr lang="ru-RU" sz="1700" kern="1200" dirty="0" err="1" smtClean="0"/>
            <a:t>дезадаптивных</a:t>
          </a:r>
          <a:r>
            <a:rPr lang="ru-RU" sz="1700" kern="1200" dirty="0" smtClean="0"/>
            <a:t> форм поведения, усиление позитивных механизмов развития личности. </a:t>
          </a:r>
          <a:endParaRPr lang="ru-RU" sz="1700" kern="1200" dirty="0"/>
        </a:p>
      </dsp:txBody>
      <dsp:txXfrm rot="-5400000">
        <a:off x="1276121" y="3609735"/>
        <a:ext cx="4970777" cy="1069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2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0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8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4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1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5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4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5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5922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Общественный наркологический пост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МБОУ </a:t>
            </a:r>
            <a:r>
              <a:rPr lang="ru-RU" dirty="0"/>
              <a:t>СОШ № 69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2" y="3429000"/>
            <a:ext cx="3066894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2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9"/>
            <a:ext cx="4608512" cy="12961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Цели </a:t>
            </a:r>
            <a:r>
              <a:rPr lang="ru-RU" dirty="0"/>
              <a:t>и задачи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710" y="2425055"/>
            <a:ext cx="8576770" cy="39562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b="1" dirty="0"/>
              <a:t>Цель: </a:t>
            </a:r>
            <a:r>
              <a:rPr lang="ru-RU" dirty="0"/>
              <a:t>Проводить комплексную профилактическую работу в школе для выработки у обучающихся навыков здорового образа жизни и формирование устойчивого нравственного неприятия употребления </a:t>
            </a:r>
            <a:r>
              <a:rPr lang="ru-RU" dirty="0" err="1"/>
              <a:t>психоактиных</a:t>
            </a:r>
            <a:r>
              <a:rPr lang="ru-RU" dirty="0"/>
              <a:t> веществ.</a:t>
            </a:r>
          </a:p>
          <a:p>
            <a:pPr>
              <a:buNone/>
            </a:pPr>
            <a:r>
              <a:rPr lang="ru-RU" b="1" dirty="0"/>
              <a:t>Задачи: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Реализация общих задач направлена: </a:t>
            </a:r>
            <a:endParaRPr lang="ru-RU" dirty="0"/>
          </a:p>
          <a:p>
            <a:r>
              <a:rPr lang="ru-RU" dirty="0"/>
              <a:t> на формирование у детей и подростков ценностного, ответственного отношения к своему здоровью, готовности соблюдать законы здорового образа жизни</a:t>
            </a:r>
          </a:p>
          <a:p>
            <a:r>
              <a:rPr lang="ru-RU" dirty="0"/>
              <a:t>на формирование ресурсов семьи, помогающих воспитанию законопослушного, успешного, ответственного поведения детей, а также обеспечивающих поддержку ребенку, начавшему употреблять наркотики, сдерживающих его разрыв с семьей и помогающих ему при прекращении приема наркотиков. </a:t>
            </a:r>
          </a:p>
          <a:p>
            <a:r>
              <a:rPr lang="ru-RU" b="1" dirty="0"/>
              <a:t>Реализация специфических задач связана: </a:t>
            </a:r>
            <a:endParaRPr lang="ru-RU" dirty="0"/>
          </a:p>
          <a:p>
            <a:r>
              <a:rPr lang="ru-RU" dirty="0"/>
              <a:t> с формированием у детей представления о негативном воздействии ПАВ на физическое здоровье и социальное благополучие человека; </a:t>
            </a:r>
          </a:p>
          <a:p>
            <a:r>
              <a:rPr lang="ru-RU" dirty="0"/>
              <a:t> развитием отрицательных оценок в отношении различных аспектов наркомании; </a:t>
            </a:r>
          </a:p>
          <a:p>
            <a:r>
              <a:rPr lang="ru-RU" dirty="0"/>
              <a:t> освоением приемов поведения, позволяющих избежать наркозависимости 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0" y="95633"/>
            <a:ext cx="1901957" cy="14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29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Основные направления работы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graphicFrame>
        <p:nvGraphicFramePr>
          <p:cNvPr id="4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26064"/>
              </p:ext>
            </p:extLst>
          </p:nvPr>
        </p:nvGraphicFramePr>
        <p:xfrm>
          <a:off x="2483768" y="980728"/>
          <a:ext cx="63047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1994376" cy="261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0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/>
              <a:t>Подходы к осуществлению первичной профилактики.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Информационный подход </a:t>
            </a:r>
            <a:r>
              <a:rPr lang="ru-RU" dirty="0"/>
              <a:t>является наиболее распространенным среди подходов превентивного обучения. Основной целью информационных программ является повыше-</a:t>
            </a:r>
            <a:r>
              <a:rPr lang="ru-RU" dirty="0" err="1"/>
              <a:t>ние</a:t>
            </a:r>
            <a:r>
              <a:rPr lang="ru-RU" dirty="0"/>
              <a:t> уровня знаний детей и подростков о вреде, оказывающем ПАВ на организм человека, а задачи реального изменения поведения отодвигаются на второй план. </a:t>
            </a:r>
          </a:p>
          <a:p>
            <a:r>
              <a:rPr lang="ru-RU" b="1" dirty="0"/>
              <a:t>Подход, основанный на аффективном (эмоциональном) обучении. </a:t>
            </a:r>
            <a:r>
              <a:rPr lang="ru-RU" dirty="0"/>
              <a:t>Сторонники этого подхода считают, что зависимость от ПАВ чаще всего развивается у людей, имеющих трудности в определении и выражении своих эмоций, с низкой самооценкой и слабо развитыми навыками принятия решений. Основное внимание в этом подходе уделяется развитию следующих важных навыков и умений, способствующих развитию социально одобряемы личностных качеств: адекватная самооценка, навыки конструктивного общения и принятия решений. Часть этого подхода стала одним из компонентов программ развития социально-личностной компетентности. </a:t>
            </a:r>
          </a:p>
          <a:p>
            <a:r>
              <a:rPr lang="ru-RU" b="1" dirty="0"/>
              <a:t>Подход, основанный на альтернативной наркотикам деятельности. </a:t>
            </a:r>
            <a:r>
              <a:rPr lang="ru-RU" dirty="0"/>
              <a:t>Сторонники данного подхода предполагают, что значимая деятельность, целесообразная позитивная активность, альтернативная алкоголизации и наркотизации, способствует снижению рас-</a:t>
            </a:r>
            <a:r>
              <a:rPr lang="ru-RU" dirty="0" err="1"/>
              <a:t>пространения</a:t>
            </a:r>
            <a:r>
              <a:rPr lang="ru-RU" dirty="0"/>
              <a:t> зависимого поведения. </a:t>
            </a:r>
          </a:p>
          <a:p>
            <a:r>
              <a:rPr lang="ru-RU" b="1" dirty="0"/>
              <a:t>Подход, основанный на укреплении здоровья. </a:t>
            </a:r>
            <a:r>
              <a:rPr lang="ru-RU" dirty="0"/>
              <a:t>Данный подход способствует формированию у детей и подростков потребности в здоровом образе жизни и предполагает при-влечение к работе всех участников образовательного процесса (педагогов, родителей, самих учащихся), а также другие заинтересованные учреждения и организации. </a:t>
            </a:r>
          </a:p>
          <a:p>
            <a:r>
              <a:rPr lang="ru-RU" b="1" dirty="0"/>
              <a:t>Подход, основанный на учете роли социальных факторов</a:t>
            </a:r>
            <a:r>
              <a:rPr lang="ru-RU" dirty="0"/>
              <a:t>. В рамках данного под-хода подростков обучают распознавать, избегать или преодолевать ситуации, в которых существует вероятность психологического давления. Программы ориентированы на отработку способов отказа от употребления алкоголя и ПАВ, реализуются по технологии «равный обучает равного» (более старшие подростки обучают младших подростков навыкам сопротивления давлению).</a:t>
            </a:r>
          </a:p>
          <a:p>
            <a:r>
              <a:rPr lang="ru-RU" b="1" dirty="0"/>
              <a:t>Подход, основанный на развитии личностной и социальной компетентности</a:t>
            </a:r>
            <a:r>
              <a:rPr lang="ru-RU" dirty="0"/>
              <a:t>, предполагает проведение комплекса социально-психологических </a:t>
            </a:r>
            <a:r>
              <a:rPr lang="ru-RU" dirty="0" err="1"/>
              <a:t>тренинговых</a:t>
            </a:r>
            <a:r>
              <a:rPr lang="ru-RU" dirty="0"/>
              <a:t> занятий специалистами службы сопровождения (педагогами-психологами, клиническими психологами, социальными педагогами), направленных на индивидуальную коррекцию имеющихся </a:t>
            </a:r>
            <a:r>
              <a:rPr lang="ru-RU" dirty="0" err="1"/>
              <a:t>дезадаптивных</a:t>
            </a:r>
            <a:r>
              <a:rPr lang="ru-RU" dirty="0"/>
              <a:t> форм поведения участников тренинга с опорой на личностные ресурсы.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06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ОСНОВНЫЕ </a:t>
            </a:r>
            <a:r>
              <a:rPr lang="ru-RU" sz="2700" dirty="0"/>
              <a:t>ПРИНЦИПЫ ПРОФИЛАКТИКИ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 smtClean="0"/>
              <a:t>1.Первичная </a:t>
            </a:r>
            <a:r>
              <a:rPr lang="ru-RU" dirty="0"/>
              <a:t>профилактика носит комплексный характер. Вопросы предупреждения курения, употребления алкоголя и ПАВ должны рассматриваться в качестве звеньев единой системы воспитательного процесса. У детей и подростков необходимо формировать представление об абсолютной опасности и недопустимости любых форм зависимости.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2. Содержание психолого-педагогической профилактики должно отражать наиболее актуальные для каждого возраста проблемы, связанные с различными аспектами наркотизма.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3. Первичная профилактика должна носить опережающий характер. Целенаправленная подготовка детей и подростков должна осуществляться заблаговременно, т.е. до наступления того возрастного этапа, когда приобщение к тому или иному виду ПАВ становится реальным. При этом важно отметить, что, согласно современному пониманию природы наркотической зависимости, «воротами» приобщения к наркотикам, является употребление алкоголя и курение. Поэтому ведение профилактической работы должно начинаться с профилактики употребления алкоголя и курения.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4. Профилактика должна носить не </a:t>
            </a:r>
            <a:r>
              <a:rPr lang="ru-RU" dirty="0" smtClean="0"/>
              <a:t>запрещающий</a:t>
            </a:r>
            <a:r>
              <a:rPr lang="ru-RU" dirty="0"/>
              <a:t>, а конструктивно-позитивный характер. Важно не только сформировать у подростка представление о недопустимости употребления ПАВ, но и показать ему, как без помощи ПАВ можно сделать свою жизнь интересной и счастливой.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5. При организации профилактической работы должен соблюдаться принцип запретной информации. Полностью исключается использование сведений, способных провоцировать интерес детей и подростков к наркотизации, возможность приобщения к ПАВ (например, информация о специфических свойствах ПАВ, способах их применения).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5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dirty="0" smtClean="0"/>
              <a:t>Формы работы </a:t>
            </a:r>
            <a:r>
              <a:rPr lang="ru-RU" dirty="0" err="1" smtClean="0"/>
              <a:t>наркопоста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265113" lvl="0" indent="-182563"/>
            <a:r>
              <a:rPr lang="ru-RU" dirty="0" smtClean="0"/>
              <a:t>Тематические  </a:t>
            </a:r>
            <a:r>
              <a:rPr lang="ru-RU" dirty="0"/>
              <a:t>классные часы -лекции , круглые столы, диспуты и т.д.</a:t>
            </a:r>
          </a:p>
          <a:p>
            <a:pPr marL="265113" lvl="0" indent="-182563"/>
            <a:r>
              <a:rPr lang="ru-RU" dirty="0" smtClean="0"/>
              <a:t>Просмотр  </a:t>
            </a:r>
            <a:r>
              <a:rPr lang="ru-RU" dirty="0"/>
              <a:t>и обсуждение фильмов, видеоматериалов</a:t>
            </a:r>
          </a:p>
          <a:p>
            <a:pPr marL="265113" lvl="0" indent="-182563"/>
            <a:r>
              <a:rPr lang="ru-RU" dirty="0"/>
              <a:t>Дни здоровья, школьная спартакиада, спортивные мероприятия</a:t>
            </a:r>
          </a:p>
          <a:p>
            <a:pPr marL="265113" lvl="0" indent="-182563"/>
            <a:r>
              <a:rPr lang="ru-RU" dirty="0" smtClean="0"/>
              <a:t>Конкурсы  </a:t>
            </a:r>
            <a:r>
              <a:rPr lang="ru-RU" dirty="0"/>
              <a:t>рисунков, плакатов и т.д.</a:t>
            </a:r>
          </a:p>
          <a:p>
            <a:pPr marL="265113" lvl="0" indent="-182563"/>
            <a:r>
              <a:rPr lang="ru-RU" dirty="0" smtClean="0"/>
              <a:t>Социально -</a:t>
            </a:r>
            <a:r>
              <a:rPr lang="ru-RU" dirty="0"/>
              <a:t>психологические тренинги</a:t>
            </a:r>
          </a:p>
          <a:p>
            <a:pPr marL="265113" lvl="0" indent="-182563"/>
            <a:r>
              <a:rPr lang="ru-RU" dirty="0" smtClean="0"/>
              <a:t>Мониторинги </a:t>
            </a:r>
            <a:endParaRPr lang="ru-RU" dirty="0"/>
          </a:p>
          <a:p>
            <a:pPr marL="265113" lvl="0" indent="-182563"/>
            <a:r>
              <a:rPr lang="ru-RU" dirty="0" smtClean="0"/>
              <a:t>Выпуск  </a:t>
            </a:r>
            <a:r>
              <a:rPr lang="ru-RU" dirty="0"/>
              <a:t>информационных листков , памяток</a:t>
            </a:r>
          </a:p>
          <a:p>
            <a:pPr marL="265113" lvl="0" indent="-182563"/>
            <a:r>
              <a:rPr lang="ru-RU" dirty="0" smtClean="0"/>
              <a:t>Индивидуальные  </a:t>
            </a:r>
            <a:r>
              <a:rPr lang="ru-RU" dirty="0"/>
              <a:t>и групповые консультации родителей и детей</a:t>
            </a:r>
          </a:p>
          <a:p>
            <a:pPr marL="265113" lvl="0" indent="-182563"/>
            <a:r>
              <a:rPr lang="ru-RU" dirty="0" smtClean="0"/>
              <a:t>Тематические  </a:t>
            </a:r>
            <a:r>
              <a:rPr lang="ru-RU" dirty="0"/>
              <a:t>родительские собрания (круглый стол, лекции психолога, медицинских работников, сотрудников </a:t>
            </a:r>
            <a:r>
              <a:rPr lang="ru-RU" dirty="0" smtClean="0"/>
              <a:t>полиции)</a:t>
            </a:r>
            <a:endParaRPr lang="ru-RU" dirty="0"/>
          </a:p>
          <a:p>
            <a:pPr marL="265113" indent="-182563"/>
            <a:r>
              <a:rPr lang="ru-RU" dirty="0" smtClean="0"/>
              <a:t>Совместные  </a:t>
            </a:r>
            <a:r>
              <a:rPr lang="ru-RU" dirty="0"/>
              <a:t>праздники (спортивные состязания, посиделки и т.п.);</a:t>
            </a:r>
          </a:p>
          <a:p>
            <a:pPr marL="265113" lvl="0" indent="-182563"/>
            <a:r>
              <a:rPr lang="ru-RU" dirty="0" smtClean="0"/>
              <a:t>Посещения  </a:t>
            </a:r>
            <a:r>
              <a:rPr lang="ru-RU" dirty="0"/>
              <a:t>семей обучающихся;</a:t>
            </a:r>
          </a:p>
          <a:p>
            <a:pPr marL="265113" lvl="0" indent="-182563"/>
            <a:r>
              <a:rPr lang="ru-RU" dirty="0" smtClean="0"/>
              <a:t>Оформление  </a:t>
            </a:r>
            <a:r>
              <a:rPr lang="ru-RU" dirty="0"/>
              <a:t>сменного стенда школьного </a:t>
            </a:r>
            <a:r>
              <a:rPr lang="ru-RU" dirty="0" err="1"/>
              <a:t>наркопоста</a:t>
            </a:r>
            <a:r>
              <a:rPr lang="ru-RU" dirty="0" smtClean="0"/>
              <a:t>.</a:t>
            </a:r>
          </a:p>
          <a:p>
            <a:pPr marL="265113" lvl="0" indent="-182563"/>
            <a:r>
              <a:rPr lang="ru-RU" dirty="0" smtClean="0"/>
              <a:t>Почта доверия «Рука в руке»</a:t>
            </a:r>
          </a:p>
          <a:p>
            <a:pPr marL="265113" lvl="0" indent="-182563"/>
            <a:r>
              <a:rPr lang="ru-RU" dirty="0" err="1" smtClean="0"/>
              <a:t>Крнсультативный</a:t>
            </a:r>
            <a:r>
              <a:rPr lang="ru-RU" dirty="0" smtClean="0"/>
              <a:t> пункт «Мы вместе»</a:t>
            </a:r>
          </a:p>
          <a:p>
            <a:pPr marL="265113" lvl="0" indent="-182563"/>
            <a:r>
              <a:rPr lang="ru-RU" dirty="0" smtClean="0"/>
              <a:t>Лекторская группа </a:t>
            </a:r>
            <a:r>
              <a:rPr lang="ru-RU" dirty="0" err="1" smtClean="0"/>
              <a:t>Наркопоста</a:t>
            </a:r>
            <a:endParaRPr lang="ru-RU" dirty="0" smtClean="0"/>
          </a:p>
          <a:p>
            <a:pPr marL="265113" lvl="0" indent="-182563"/>
            <a:r>
              <a:rPr lang="ru-RU" dirty="0" smtClean="0"/>
              <a:t>Рейды по микрорайону ВАИ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24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Профилактическая </a:t>
            </a:r>
            <a:r>
              <a:rPr lang="ru-RU" dirty="0"/>
              <a:t>работа с обучающимися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608512" cy="47811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Организация </a:t>
            </a:r>
            <a:r>
              <a:rPr lang="ru-RU" dirty="0" err="1"/>
              <a:t>психолого</a:t>
            </a:r>
            <a:r>
              <a:rPr lang="ru-RU" dirty="0"/>
              <a:t> – педагогического сопровождения воспитательной работы с обучающимися, направленной на формирование у них </a:t>
            </a:r>
            <a:r>
              <a:rPr lang="ru-RU" dirty="0" err="1"/>
              <a:t>антинаркогенных</a:t>
            </a:r>
            <a:r>
              <a:rPr lang="ru-RU" dirty="0"/>
              <a:t> установок как </a:t>
            </a:r>
            <a:r>
              <a:rPr lang="ru-RU" dirty="0" err="1"/>
              <a:t>внутриличностных</a:t>
            </a:r>
            <a:r>
              <a:rPr lang="ru-RU" dirty="0"/>
              <a:t> механизмов здорового образа жизни.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 Проведение индивидуальной и групповой коррекционной работы с детьми «группы риска».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Формирование волонтерских групп из числа подростков для участия в профилактической деятельности среди детей и </a:t>
            </a:r>
            <a:r>
              <a:rPr lang="ru-RU" dirty="0" smtClean="0"/>
              <a:t>подростков</a:t>
            </a:r>
            <a:r>
              <a:rPr lang="ru-RU" dirty="0"/>
              <a:t> </a:t>
            </a:r>
            <a:r>
              <a:rPr lang="ru-RU" dirty="0" smtClean="0"/>
              <a:t>по принципу «Равный -равному»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Работа почты доверия «Рука в руке»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Диагностика учащихся 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5338"/>
            <a:ext cx="2669133" cy="182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21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Профилактическая </a:t>
            </a:r>
            <a:r>
              <a:rPr lang="ru-RU" dirty="0"/>
              <a:t>работа с родителями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464496" cy="50691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88900" indent="-6350" algn="just">
              <a:buNone/>
            </a:pPr>
            <a:r>
              <a:rPr lang="ru-RU" dirty="0"/>
              <a:t>Формирование ресурсов семьи, помогающих воспитанию у детей и подростков законопослушного, успешного и ответственного поведения, нетерпимого отношения родителей к наркотизации детей в той микросреде, в которой растет и общается их ребенок: </a:t>
            </a:r>
          </a:p>
          <a:p>
            <a:pPr lvl="0"/>
            <a:r>
              <a:rPr lang="ru-RU" dirty="0"/>
              <a:t>Тематические родительские собрания</a:t>
            </a:r>
          </a:p>
          <a:p>
            <a:pPr lvl="0"/>
            <a:r>
              <a:rPr lang="ru-RU" dirty="0"/>
              <a:t>Индивидуальные консультации психолога </a:t>
            </a:r>
            <a:endParaRPr lang="ru-RU" dirty="0" smtClean="0"/>
          </a:p>
          <a:p>
            <a:pPr lvl="0"/>
            <a:r>
              <a:rPr lang="ru-RU" dirty="0" smtClean="0"/>
              <a:t>Консультации  врача-нарколога </a:t>
            </a:r>
            <a:endParaRPr lang="ru-RU" dirty="0"/>
          </a:p>
          <a:p>
            <a:pPr lvl="0"/>
            <a:r>
              <a:rPr lang="ru-RU" dirty="0"/>
              <a:t>Индивидуальные консультации социального педагога</a:t>
            </a:r>
          </a:p>
          <a:p>
            <a:pPr lvl="0"/>
            <a:r>
              <a:rPr lang="ru-RU" dirty="0"/>
              <a:t>Беседы с инспекторами ПДН</a:t>
            </a:r>
          </a:p>
          <a:p>
            <a:pPr marL="88900" indent="-6350" algn="just">
              <a:buNone/>
            </a:pPr>
            <a:r>
              <a:rPr lang="ru-RU" dirty="0" smtClean="0"/>
              <a:t>Предупреждение </a:t>
            </a:r>
            <a:r>
              <a:rPr lang="ru-RU" dirty="0"/>
              <a:t>  внутрисемейного вовлечения детей в раннюю алкоголизацию,  случаев эмоционального отвержения детей и жестокого обращения с ними:</a:t>
            </a:r>
          </a:p>
          <a:p>
            <a:pPr lvl="0" algn="just"/>
            <a:r>
              <a:rPr lang="ru-RU" dirty="0"/>
              <a:t>семейное консультирование, привлечение групп родительской поддержки,  специалистов комиссий по делам несовершеннолетних и защите их прав,  служб социальной защиты населения, органов внутренних дел для оказания помощи "проблемной" семье.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68" y="1556793"/>
            <a:ext cx="253056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71258"/>
            <a:ext cx="2372950" cy="157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89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Профилактическая </a:t>
            </a:r>
            <a:r>
              <a:rPr lang="ru-RU" sz="4000" dirty="0"/>
              <a:t>работа </a:t>
            </a:r>
            <a:r>
              <a:rPr lang="ru-RU" sz="4000" dirty="0" smtClean="0"/>
              <a:t>с педагогами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Просветительская работа среди специалистов (учителей-предметников, классных </a:t>
            </a:r>
            <a:r>
              <a:rPr lang="ru-RU" dirty="0" smtClean="0"/>
              <a:t>руководителей) </a:t>
            </a:r>
            <a:r>
              <a:rPr lang="ru-RU" dirty="0"/>
              <a:t>образовательного учреждения, способных активно участвовать в реализации антинаркотических программ в рамках </a:t>
            </a:r>
            <a:r>
              <a:rPr lang="ru-RU" dirty="0" err="1"/>
              <a:t>учебно</a:t>
            </a:r>
            <a:r>
              <a:rPr lang="ru-RU" dirty="0"/>
              <a:t> – воспитательной работы учреждения.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Методическое обеспечение и ведение информационно – образовательной антинаркотической деятельности в учреждении, оказание консультативной помощи педагогам по вопросам профилактики зависимости от ПАВ. </a:t>
            </a:r>
          </a:p>
          <a:p>
            <a:endParaRPr lang="ru-RU" dirty="0"/>
          </a:p>
        </p:txBody>
      </p:sp>
      <p:pic>
        <p:nvPicPr>
          <p:cNvPr id="7170" name="Picture 2" descr="F:\фото с мероприятия\2014-11-05 10-31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79" y="141277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24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715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Общественный наркологический пост  МБОУ СОШ № 69 </vt:lpstr>
      <vt:lpstr> Цели и задачи </vt:lpstr>
      <vt:lpstr>Основные направления работы  </vt:lpstr>
      <vt:lpstr>Подходы к осуществлению первичной профилактики.  </vt:lpstr>
      <vt:lpstr> ОСНОВНЫЕ ПРИНЦИПЫ ПРОФИЛАКТИКИ </vt:lpstr>
      <vt:lpstr>Формы работы наркопоста</vt:lpstr>
      <vt:lpstr> Профилактическая работа с обучающимися </vt:lpstr>
      <vt:lpstr> Профилактическая работа с родителями </vt:lpstr>
      <vt:lpstr> Профилактическая работа с педагогами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Общественный наркологический пост  МБОУ СОШ № 69</dc:title>
  <dc:creator>1</dc:creator>
  <cp:lastModifiedBy>1</cp:lastModifiedBy>
  <cp:revision>20</cp:revision>
  <dcterms:created xsi:type="dcterms:W3CDTF">2015-03-24T14:14:21Z</dcterms:created>
  <dcterms:modified xsi:type="dcterms:W3CDTF">2015-11-17T16:59:36Z</dcterms:modified>
</cp:coreProperties>
</file>