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8" r:id="rId3"/>
    <p:sldId id="289" r:id="rId4"/>
    <p:sldId id="287" r:id="rId5"/>
    <p:sldId id="290" r:id="rId6"/>
    <p:sldId id="291" r:id="rId7"/>
    <p:sldId id="292" r:id="rId8"/>
    <p:sldId id="295" r:id="rId9"/>
    <p:sldId id="297" r:id="rId10"/>
    <p:sldId id="298" r:id="rId11"/>
    <p:sldId id="300" r:id="rId12"/>
    <p:sldId id="301" r:id="rId13"/>
    <p:sldId id="302" r:id="rId14"/>
    <p:sldId id="307" r:id="rId15"/>
    <p:sldId id="308" r:id="rId16"/>
    <p:sldId id="303" r:id="rId17"/>
    <p:sldId id="304" r:id="rId18"/>
    <p:sldId id="310" r:id="rId19"/>
    <p:sldId id="315" r:id="rId20"/>
    <p:sldId id="311" r:id="rId21"/>
    <p:sldId id="305" r:id="rId22"/>
    <p:sldId id="306" r:id="rId23"/>
    <p:sldId id="294" r:id="rId24"/>
    <p:sldId id="317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F58D"/>
    <a:srgbClr val="808080"/>
    <a:srgbClr val="FCFCFC"/>
    <a:srgbClr val="E8E8E8"/>
    <a:srgbClr val="FFD84B"/>
    <a:srgbClr val="CC3300"/>
    <a:srgbClr val="FFC3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F97036-DA47-46E9-8492-C3A6E7C9D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35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7ADBD6-34B4-4D6F-92CF-20D25FA75B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433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40666-40E5-45EE-96A0-E85A51225A2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A499F-33C2-4A09-8CBA-4385B787C730}" type="slidenum">
              <a:rPr lang="en-US"/>
              <a:pPr/>
              <a:t>13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CC1457F4-9DFF-4A66-B4D1-F9C9978898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5407C-B39C-4C1E-A07E-026D7419B2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39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88BA9-3C8E-4C66-B556-9E9846C36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79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0F3148-8C1A-4A2D-A815-BABC4C6B9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19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1817A6-E6EB-4D55-8957-2C994BB9F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49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3BCFD9-E851-4374-91A3-97C9D4E36C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47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46E6F8-82B8-415E-BD5B-3A62F4D80F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97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F34A9A-A6E4-4BC2-A9D2-315C33716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90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4620F-AFF2-48EB-8186-89C5355EFD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01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1448D-DBB9-40F4-9932-68FD59B5BD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84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76443-093B-44BC-AD69-6970750A4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81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80627-653F-469E-93AD-8C7D98896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11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2CC5A-4D9E-4B9E-AF58-59F773792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65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87F48-C6B9-4DDC-9B62-F26F539D3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28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E82BB-A40C-42FC-8BD4-391411B14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20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4B6E0-EDA0-44ED-A1CD-A94A5BFFB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94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7E21A2-E4A2-4353-A8A7-B3769914B2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88911" y="188640"/>
            <a:ext cx="8229600" cy="4248472"/>
          </a:xfrm>
        </p:spPr>
        <p:txBody>
          <a:bodyPr/>
          <a:lstStyle/>
          <a:p>
            <a:r>
              <a:rPr lang="ru-RU" dirty="0" smtClean="0"/>
              <a:t>Развитие </a:t>
            </a:r>
            <a:br>
              <a:rPr lang="ru-RU" dirty="0" smtClean="0"/>
            </a:br>
            <a:r>
              <a:rPr lang="ru-RU" dirty="0" smtClean="0"/>
              <a:t>познавательной активности </a:t>
            </a:r>
            <a:br>
              <a:rPr lang="ru-RU" dirty="0" smtClean="0"/>
            </a:br>
            <a:r>
              <a:rPr lang="ru-RU" dirty="0" smtClean="0"/>
              <a:t>учащихся </a:t>
            </a:r>
            <a:br>
              <a:rPr lang="ru-RU" dirty="0" smtClean="0"/>
            </a:br>
            <a:r>
              <a:rPr lang="ru-RU" dirty="0" smtClean="0"/>
              <a:t>на уроках химии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23528" y="4293096"/>
            <a:ext cx="4680520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962" y="4293096"/>
            <a:ext cx="6400800" cy="457200"/>
          </a:xfrm>
        </p:spPr>
        <p:txBody>
          <a:bodyPr/>
          <a:lstStyle/>
          <a:p>
            <a:r>
              <a:rPr lang="ru-RU" sz="2400" dirty="0" smtClean="0"/>
              <a:t>Учитель химии МБОУ СОШ № 16 Александрова Т.Г.</a:t>
            </a:r>
            <a:endParaRPr lang="ru-RU" sz="2400" dirty="0"/>
          </a:p>
        </p:txBody>
      </p:sp>
      <p:pic>
        <p:nvPicPr>
          <p:cNvPr id="1026" name="Picture 2" descr="H:\учитель 2015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4481" y="3000372"/>
            <a:ext cx="2829519" cy="385560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Интерактивное обучение</a:t>
            </a:r>
            <a:endParaRPr lang="en-US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black">
          <a:xfrm>
            <a:off x="4714876" y="1643050"/>
            <a:ext cx="4224368" cy="148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B10303"/>
                </a:solidFill>
              </a:rPr>
              <a:t>Интерактивное обучение</a:t>
            </a:r>
            <a:endParaRPr lang="en-US" sz="2400" b="1" dirty="0">
              <a:solidFill>
                <a:srgbClr val="B10303"/>
              </a:solidFill>
            </a:endParaRPr>
          </a:p>
          <a:p>
            <a:pPr algn="l" eaLnBrk="0" hangingPunct="0">
              <a:lnSpc>
                <a:spcPct val="110000"/>
              </a:lnSpc>
            </a:pPr>
            <a:endParaRPr lang="en-US" sz="1000" b="1" dirty="0">
              <a:solidFill>
                <a:srgbClr val="B10303"/>
              </a:solidFill>
            </a:endParaRPr>
          </a:p>
          <a:p>
            <a:pPr algn="l" eaLnBrk="0" hangingPunct="0">
              <a:lnSpc>
                <a:spcPct val="110000"/>
              </a:lnSpc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диалоговое обучение, в ходе которого осуществляется взаимодействие преподавателя и обучающегося</a:t>
            </a:r>
            <a:r>
              <a:rPr lang="ru-RU" sz="1600" dirty="0" smtClean="0"/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572000" y="1571613"/>
            <a:ext cx="45719" cy="3643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500034" y="1571612"/>
            <a:ext cx="3486150" cy="3502025"/>
            <a:chOff x="842963" y="2074863"/>
            <a:chExt cx="3486150" cy="3502025"/>
          </a:xfrm>
        </p:grpSpPr>
        <p:sp>
          <p:nvSpPr>
            <p:cNvPr id="59400" name="AutoShape 8"/>
            <p:cNvSpPr>
              <a:spLocks noChangeArrowheads="1"/>
            </p:cNvSpPr>
            <p:nvPr/>
          </p:nvSpPr>
          <p:spPr bwMode="gray">
            <a:xfrm rot="2692993" flipH="1" flipV="1">
              <a:off x="871538" y="2074863"/>
              <a:ext cx="3449637" cy="3463925"/>
            </a:xfrm>
            <a:custGeom>
              <a:avLst/>
              <a:gdLst>
                <a:gd name="G0" fmla="+- 6950 0 0"/>
                <a:gd name="G1" fmla="+- -8829789 0 0"/>
                <a:gd name="G2" fmla="+- 0 0 -8829789"/>
                <a:gd name="T0" fmla="*/ 0 256 1"/>
                <a:gd name="T1" fmla="*/ 180 256 1"/>
                <a:gd name="G3" fmla="+- -8829789 T0 T1"/>
                <a:gd name="T2" fmla="*/ 0 256 1"/>
                <a:gd name="T3" fmla="*/ 90 256 1"/>
                <a:gd name="G4" fmla="+- -8829789 T2 T3"/>
                <a:gd name="G5" fmla="*/ G4 2 1"/>
                <a:gd name="T4" fmla="*/ 90 256 1"/>
                <a:gd name="T5" fmla="*/ 0 256 1"/>
                <a:gd name="G6" fmla="+- -8829789 T4 T5"/>
                <a:gd name="G7" fmla="*/ G6 2 1"/>
                <a:gd name="G8" fmla="abs -882978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50"/>
                <a:gd name="G18" fmla="*/ 6950 1 2"/>
                <a:gd name="G19" fmla="+- G18 5400 0"/>
                <a:gd name="G20" fmla="cos G19 -8829789"/>
                <a:gd name="G21" fmla="sin G19 -8829789"/>
                <a:gd name="G22" fmla="+- G20 10800 0"/>
                <a:gd name="G23" fmla="+- G21 10800 0"/>
                <a:gd name="G24" fmla="+- 10800 0 G20"/>
                <a:gd name="G25" fmla="+- 6950 10800 0"/>
                <a:gd name="G26" fmla="?: G9 G17 G25"/>
                <a:gd name="G27" fmla="?: G9 0 21600"/>
                <a:gd name="G28" fmla="cos 10800 -8829789"/>
                <a:gd name="G29" fmla="sin 10800 -8829789"/>
                <a:gd name="G30" fmla="sin 6950 -8829789"/>
                <a:gd name="G31" fmla="+- G28 10800 0"/>
                <a:gd name="G32" fmla="+- G29 10800 0"/>
                <a:gd name="G33" fmla="+- G30 10800 0"/>
                <a:gd name="G34" fmla="?: G4 0 G31"/>
                <a:gd name="G35" fmla="?: -8829789 G34 0"/>
                <a:gd name="G36" fmla="?: G6 G35 G31"/>
                <a:gd name="G37" fmla="+- 21600 0 G36"/>
                <a:gd name="G38" fmla="?: G4 0 G33"/>
                <a:gd name="G39" fmla="?: -882978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53 w 21600"/>
                <a:gd name="T15" fmla="*/ 4495 h 21600"/>
                <a:gd name="T16" fmla="*/ 10800 w 21600"/>
                <a:gd name="T17" fmla="*/ 3850 h 21600"/>
                <a:gd name="T18" fmla="*/ 17047 w 21600"/>
                <a:gd name="T19" fmla="*/ 449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908" y="5862"/>
                  </a:moveTo>
                  <a:cubicBezTo>
                    <a:pt x="7210" y="4573"/>
                    <a:pt x="8968" y="3849"/>
                    <a:pt x="10800" y="3850"/>
                  </a:cubicBezTo>
                  <a:cubicBezTo>
                    <a:pt x="12631" y="3850"/>
                    <a:pt x="14389" y="4573"/>
                    <a:pt x="15691" y="5862"/>
                  </a:cubicBezTo>
                  <a:lnTo>
                    <a:pt x="18400" y="3127"/>
                  </a:lnTo>
                  <a:cubicBezTo>
                    <a:pt x="16378" y="1124"/>
                    <a:pt x="13646" y="-1"/>
                    <a:pt x="10799" y="0"/>
                  </a:cubicBezTo>
                  <a:cubicBezTo>
                    <a:pt x="7953" y="0"/>
                    <a:pt x="5221" y="1124"/>
                    <a:pt x="3199" y="312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ObliqueBottom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xmlns="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9403" name="WordArt 11"/>
            <p:cNvSpPr>
              <a:spLocks noChangeArrowheads="1" noChangeShapeType="1" noTextEdit="1"/>
            </p:cNvSpPr>
            <p:nvPr/>
          </p:nvSpPr>
          <p:spPr bwMode="gray">
            <a:xfrm rot="2855621">
              <a:off x="1088471" y="3936036"/>
              <a:ext cx="1878419" cy="1079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367497"/>
                </a:avLst>
              </a:prstTxWarp>
            </a:bodyPr>
            <a:lstStyle/>
            <a:p>
              <a:r>
                <a:rPr lang="ru-RU" dirty="0" smtClean="0"/>
                <a:t>«</a:t>
              </a:r>
              <a:r>
                <a:rPr lang="ru-RU" dirty="0" err="1" smtClean="0"/>
                <a:t>act</a:t>
              </a:r>
              <a:r>
                <a:rPr lang="ru-RU" dirty="0" smtClean="0"/>
                <a:t>» -</a:t>
              </a:r>
              <a:endParaRPr lang="ru-RU" b="1" kern="1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842963" y="2074863"/>
              <a:ext cx="3486150" cy="3502025"/>
              <a:chOff x="842963" y="2074863"/>
              <a:chExt cx="3486150" cy="3502025"/>
            </a:xfrm>
          </p:grpSpPr>
          <p:sp>
            <p:nvSpPr>
              <p:cNvPr id="59397" name="AutoShape 5"/>
              <p:cNvSpPr>
                <a:spLocks noChangeArrowheads="1"/>
              </p:cNvSpPr>
              <p:nvPr/>
            </p:nvSpPr>
            <p:spPr bwMode="gray">
              <a:xfrm rot="2692993">
                <a:off x="846138" y="2112963"/>
                <a:ext cx="3449637" cy="3463925"/>
              </a:xfrm>
              <a:custGeom>
                <a:avLst/>
                <a:gdLst>
                  <a:gd name="G0" fmla="+- 6950 0 0"/>
                  <a:gd name="G1" fmla="+- -8829789 0 0"/>
                  <a:gd name="G2" fmla="+- 0 0 -8829789"/>
                  <a:gd name="T0" fmla="*/ 0 256 1"/>
                  <a:gd name="T1" fmla="*/ 180 256 1"/>
                  <a:gd name="G3" fmla="+- -8829789 T0 T1"/>
                  <a:gd name="T2" fmla="*/ 0 256 1"/>
                  <a:gd name="T3" fmla="*/ 90 256 1"/>
                  <a:gd name="G4" fmla="+- -8829789 T2 T3"/>
                  <a:gd name="G5" fmla="*/ G4 2 1"/>
                  <a:gd name="T4" fmla="*/ 90 256 1"/>
                  <a:gd name="T5" fmla="*/ 0 256 1"/>
                  <a:gd name="G6" fmla="+- -8829789 T4 T5"/>
                  <a:gd name="G7" fmla="*/ G6 2 1"/>
                  <a:gd name="G8" fmla="abs -882978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950"/>
                  <a:gd name="G18" fmla="*/ 6950 1 2"/>
                  <a:gd name="G19" fmla="+- G18 5400 0"/>
                  <a:gd name="G20" fmla="cos G19 -8829789"/>
                  <a:gd name="G21" fmla="sin G19 -8829789"/>
                  <a:gd name="G22" fmla="+- G20 10800 0"/>
                  <a:gd name="G23" fmla="+- G21 10800 0"/>
                  <a:gd name="G24" fmla="+- 10800 0 G20"/>
                  <a:gd name="G25" fmla="+- 6950 10800 0"/>
                  <a:gd name="G26" fmla="?: G9 G17 G25"/>
                  <a:gd name="G27" fmla="?: G9 0 21600"/>
                  <a:gd name="G28" fmla="cos 10800 -8829789"/>
                  <a:gd name="G29" fmla="sin 10800 -8829789"/>
                  <a:gd name="G30" fmla="sin 6950 -882978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29789 G34 0"/>
                  <a:gd name="G36" fmla="?: G6 G35 G31"/>
                  <a:gd name="G37" fmla="+- 21600 0 G36"/>
                  <a:gd name="G38" fmla="?: G4 0 G33"/>
                  <a:gd name="G39" fmla="?: -882978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553 w 21600"/>
                  <a:gd name="T15" fmla="*/ 4495 h 21600"/>
                  <a:gd name="T16" fmla="*/ 10800 w 21600"/>
                  <a:gd name="T17" fmla="*/ 3850 h 21600"/>
                  <a:gd name="T18" fmla="*/ 17047 w 21600"/>
                  <a:gd name="T19" fmla="*/ 449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908" y="5862"/>
                    </a:moveTo>
                    <a:cubicBezTo>
                      <a:pt x="7210" y="4573"/>
                      <a:pt x="8968" y="3849"/>
                      <a:pt x="10800" y="3850"/>
                    </a:cubicBezTo>
                    <a:cubicBezTo>
                      <a:pt x="12631" y="3850"/>
                      <a:pt x="14389" y="4573"/>
                      <a:pt x="15691" y="5862"/>
                    </a:cubicBezTo>
                    <a:lnTo>
                      <a:pt x="18400" y="3127"/>
                    </a:lnTo>
                    <a:cubicBezTo>
                      <a:pt x="16378" y="1124"/>
                      <a:pt x="13646" y="-1"/>
                      <a:pt x="10799" y="0"/>
                    </a:cubicBezTo>
                    <a:cubicBezTo>
                      <a:pt x="7953" y="0"/>
                      <a:pt x="5221" y="1124"/>
                      <a:pt x="3199" y="31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7372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ObliqueBottom"/>
                <a:lightRig rig="legacyFlat3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91240B29-F687-4F45-9708-019B960494DF}">
                  <a14:hiddenLine xmlns:a14="http://schemas.microsoft.com/office/drawing/2010/main" xmlns="" w="9525" algn="ctr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842963" y="2074863"/>
                <a:ext cx="3486150" cy="3494087"/>
                <a:chOff x="842963" y="2074863"/>
                <a:chExt cx="3486150" cy="3494087"/>
              </a:xfrm>
            </p:grpSpPr>
            <p:sp>
              <p:nvSpPr>
                <p:cNvPr id="59398" name="AutoShape 6"/>
                <p:cNvSpPr>
                  <a:spLocks noChangeArrowheads="1"/>
                </p:cNvSpPr>
                <p:nvPr/>
              </p:nvSpPr>
              <p:spPr bwMode="gray">
                <a:xfrm rot="-2707007">
                  <a:off x="872332" y="2112169"/>
                  <a:ext cx="3449637" cy="3463925"/>
                </a:xfrm>
                <a:custGeom>
                  <a:avLst/>
                  <a:gdLst>
                    <a:gd name="G0" fmla="+- 6950 0 0"/>
                    <a:gd name="G1" fmla="+- -8829789 0 0"/>
                    <a:gd name="G2" fmla="+- 0 0 -8829789"/>
                    <a:gd name="T0" fmla="*/ 0 256 1"/>
                    <a:gd name="T1" fmla="*/ 180 256 1"/>
                    <a:gd name="G3" fmla="+- -8829789 T0 T1"/>
                    <a:gd name="T2" fmla="*/ 0 256 1"/>
                    <a:gd name="T3" fmla="*/ 90 256 1"/>
                    <a:gd name="G4" fmla="+- -8829789 T2 T3"/>
                    <a:gd name="G5" fmla="*/ G4 2 1"/>
                    <a:gd name="T4" fmla="*/ 90 256 1"/>
                    <a:gd name="T5" fmla="*/ 0 256 1"/>
                    <a:gd name="G6" fmla="+- -8829789 T4 T5"/>
                    <a:gd name="G7" fmla="*/ G6 2 1"/>
                    <a:gd name="G8" fmla="abs -882978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950"/>
                    <a:gd name="G18" fmla="*/ 6950 1 2"/>
                    <a:gd name="G19" fmla="+- G18 5400 0"/>
                    <a:gd name="G20" fmla="cos G19 -8829789"/>
                    <a:gd name="G21" fmla="sin G19 -8829789"/>
                    <a:gd name="G22" fmla="+- G20 10800 0"/>
                    <a:gd name="G23" fmla="+- G21 10800 0"/>
                    <a:gd name="G24" fmla="+- 10800 0 G20"/>
                    <a:gd name="G25" fmla="+- 6950 10800 0"/>
                    <a:gd name="G26" fmla="?: G9 G17 G25"/>
                    <a:gd name="G27" fmla="?: G9 0 21600"/>
                    <a:gd name="G28" fmla="cos 10800 -8829789"/>
                    <a:gd name="G29" fmla="sin 10800 -8829789"/>
                    <a:gd name="G30" fmla="sin 6950 -882978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8829789 G34 0"/>
                    <a:gd name="G36" fmla="?: G6 G35 G31"/>
                    <a:gd name="G37" fmla="+- 21600 0 G36"/>
                    <a:gd name="G38" fmla="?: G4 0 G33"/>
                    <a:gd name="G39" fmla="?: -882978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4553 w 21600"/>
                    <a:gd name="T15" fmla="*/ 4495 h 21600"/>
                    <a:gd name="T16" fmla="*/ 10800 w 21600"/>
                    <a:gd name="T17" fmla="*/ 3850 h 21600"/>
                    <a:gd name="T18" fmla="*/ 17047 w 21600"/>
                    <a:gd name="T19" fmla="*/ 4495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908" y="5862"/>
                      </a:moveTo>
                      <a:cubicBezTo>
                        <a:pt x="7210" y="4573"/>
                        <a:pt x="8968" y="3849"/>
                        <a:pt x="10800" y="3850"/>
                      </a:cubicBezTo>
                      <a:cubicBezTo>
                        <a:pt x="12631" y="3850"/>
                        <a:pt x="14389" y="4573"/>
                        <a:pt x="15691" y="5862"/>
                      </a:cubicBezTo>
                      <a:lnTo>
                        <a:pt x="18400" y="3127"/>
                      </a:lnTo>
                      <a:cubicBezTo>
                        <a:pt x="16378" y="1124"/>
                        <a:pt x="13646" y="-1"/>
                        <a:pt x="10799" y="0"/>
                      </a:cubicBezTo>
                      <a:cubicBezTo>
                        <a:pt x="7953" y="0"/>
                        <a:pt x="5221" y="1124"/>
                        <a:pt x="3199" y="3127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scene3d>
                  <a:camera prst="legacyObliqueBottom"/>
                  <a:lightRig rig="legacyFlat3" dir="t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chemeClr val="folHlink"/>
                  </a:extrusionClr>
                </a:sp3d>
                <a:extLst>
                  <a:ext uri="{91240B29-F687-4F45-9708-019B960494DF}">
                    <a14:hiddenLine xmlns:a14="http://schemas.microsoft.com/office/drawing/2010/main" xmlns="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59399" name="AutoShape 7"/>
                <p:cNvSpPr>
                  <a:spLocks noChangeArrowheads="1"/>
                </p:cNvSpPr>
                <p:nvPr/>
              </p:nvSpPr>
              <p:spPr bwMode="gray">
                <a:xfrm rot="18907007" flipV="1">
                  <a:off x="842963" y="2074863"/>
                  <a:ext cx="3449637" cy="3463925"/>
                </a:xfrm>
                <a:custGeom>
                  <a:avLst/>
                  <a:gdLst>
                    <a:gd name="G0" fmla="+- 6950 0 0"/>
                    <a:gd name="G1" fmla="+- -8829789 0 0"/>
                    <a:gd name="G2" fmla="+- 0 0 -8829789"/>
                    <a:gd name="T0" fmla="*/ 0 256 1"/>
                    <a:gd name="T1" fmla="*/ 180 256 1"/>
                    <a:gd name="G3" fmla="+- -8829789 T0 T1"/>
                    <a:gd name="T2" fmla="*/ 0 256 1"/>
                    <a:gd name="T3" fmla="*/ 90 256 1"/>
                    <a:gd name="G4" fmla="+- -8829789 T2 T3"/>
                    <a:gd name="G5" fmla="*/ G4 2 1"/>
                    <a:gd name="T4" fmla="*/ 90 256 1"/>
                    <a:gd name="T5" fmla="*/ 0 256 1"/>
                    <a:gd name="G6" fmla="+- -8829789 T4 T5"/>
                    <a:gd name="G7" fmla="*/ G6 2 1"/>
                    <a:gd name="G8" fmla="abs -882978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950"/>
                    <a:gd name="G18" fmla="*/ 6950 1 2"/>
                    <a:gd name="G19" fmla="+- G18 5400 0"/>
                    <a:gd name="G20" fmla="cos G19 -8829789"/>
                    <a:gd name="G21" fmla="sin G19 -8829789"/>
                    <a:gd name="G22" fmla="+- G20 10800 0"/>
                    <a:gd name="G23" fmla="+- G21 10800 0"/>
                    <a:gd name="G24" fmla="+- 10800 0 G20"/>
                    <a:gd name="G25" fmla="+- 6950 10800 0"/>
                    <a:gd name="G26" fmla="?: G9 G17 G25"/>
                    <a:gd name="G27" fmla="?: G9 0 21600"/>
                    <a:gd name="G28" fmla="cos 10800 -8829789"/>
                    <a:gd name="G29" fmla="sin 10800 -8829789"/>
                    <a:gd name="G30" fmla="sin 6950 -882978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8829789 G34 0"/>
                    <a:gd name="G36" fmla="?: G6 G35 G31"/>
                    <a:gd name="G37" fmla="+- 21600 0 G36"/>
                    <a:gd name="G38" fmla="?: G4 0 G33"/>
                    <a:gd name="G39" fmla="?: -882978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4553 w 21600"/>
                    <a:gd name="T15" fmla="*/ 4495 h 21600"/>
                    <a:gd name="T16" fmla="*/ 10800 w 21600"/>
                    <a:gd name="T17" fmla="*/ 3850 h 21600"/>
                    <a:gd name="T18" fmla="*/ 17047 w 21600"/>
                    <a:gd name="T19" fmla="*/ 4495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908" y="5862"/>
                      </a:moveTo>
                      <a:cubicBezTo>
                        <a:pt x="7210" y="4573"/>
                        <a:pt x="8968" y="3849"/>
                        <a:pt x="10800" y="3850"/>
                      </a:cubicBezTo>
                      <a:cubicBezTo>
                        <a:pt x="12631" y="3850"/>
                        <a:pt x="14389" y="4573"/>
                        <a:pt x="15691" y="5862"/>
                      </a:cubicBezTo>
                      <a:lnTo>
                        <a:pt x="18400" y="3127"/>
                      </a:lnTo>
                      <a:cubicBezTo>
                        <a:pt x="16378" y="1124"/>
                        <a:pt x="13646" y="-1"/>
                        <a:pt x="10799" y="0"/>
                      </a:cubicBezTo>
                      <a:cubicBezTo>
                        <a:pt x="7953" y="0"/>
                        <a:pt x="5221" y="1124"/>
                        <a:pt x="3199" y="31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scene3d>
                  <a:camera prst="legacyObliqueBottom"/>
                  <a:lightRig rig="legacyFlat3" dir="t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  <a:extLst>
                  <a:ext uri="{91240B29-F687-4F45-9708-019B960494DF}">
                    <a14:hiddenLine xmlns:a14="http://schemas.microsoft.com/office/drawing/2010/main" xmlns="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59401" name="WordArt 9"/>
                <p:cNvSpPr>
                  <a:spLocks noChangeArrowheads="1" noChangeShapeType="1" noTextEdit="1"/>
                </p:cNvSpPr>
                <p:nvPr/>
              </p:nvSpPr>
              <p:spPr bwMode="gray">
                <a:xfrm rot="-24207704">
                  <a:off x="917575" y="2700338"/>
                  <a:ext cx="2162175" cy="107950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spcFirstLastPara="1" wrap="none" fromWordArt="1">
                  <a:prstTxWarp prst="textArchUp">
                    <a:avLst>
                      <a:gd name="adj" fmla="val 12109127"/>
                    </a:avLst>
                  </a:prstTxWarp>
                </a:bodyPr>
                <a:lstStyle/>
                <a:p>
                  <a:r>
                    <a:rPr lang="ru-RU" dirty="0" smtClean="0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</a:rPr>
                    <a:t>«</a:t>
                  </a:r>
                  <a:r>
                    <a:rPr lang="ru-RU" dirty="0" err="1" smtClean="0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</a:rPr>
                    <a:t>Inter</a:t>
                  </a:r>
                  <a:r>
                    <a:rPr lang="ru-RU" dirty="0" smtClean="0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</a:rPr>
                    <a:t>»  - </a:t>
                  </a:r>
                  <a:endParaRPr lang="ru-RU" b="1" kern="10" dirty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9402" name="WordArt 10"/>
                <p:cNvSpPr>
                  <a:spLocks noChangeArrowheads="1" noChangeShapeType="1" noTextEdit="1"/>
                </p:cNvSpPr>
                <p:nvPr/>
              </p:nvSpPr>
              <p:spPr bwMode="white">
                <a:xfrm rot="2855621">
                  <a:off x="2219440" y="2712595"/>
                  <a:ext cx="1810066" cy="107950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spcFirstLastPara="1" wrap="none" fromWordArt="1">
                  <a:prstTxWarp prst="textArchUp">
                    <a:avLst>
                      <a:gd name="adj" fmla="val 12061081"/>
                    </a:avLst>
                  </a:prstTxWarp>
                </a:bodyPr>
                <a:lstStyle/>
                <a:p>
                  <a:r>
                    <a:rPr lang="ru-RU" sz="1600" b="1" kern="10" dirty="0" smtClean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активный</a:t>
                  </a:r>
                  <a:endParaRPr lang="ru-RU" sz="1600" b="1" kern="1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9404" name="WordArt 12"/>
                <p:cNvSpPr>
                  <a:spLocks noChangeArrowheads="1" noChangeShapeType="1" noTextEdit="1"/>
                </p:cNvSpPr>
                <p:nvPr/>
              </p:nvSpPr>
              <p:spPr bwMode="gray">
                <a:xfrm rot="-46060605">
                  <a:off x="2107406" y="3836194"/>
                  <a:ext cx="2162175" cy="1144588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spcFirstLastPara="1" wrap="none" fromWordArt="1">
                  <a:prstTxWarp prst="textArchDown">
                    <a:avLst>
                      <a:gd name="adj" fmla="val 1440848"/>
                    </a:avLst>
                  </a:prstTxWarp>
                </a:bodyPr>
                <a:lstStyle/>
                <a:p>
                  <a:r>
                    <a:rPr lang="ru-RU" b="1" dirty="0" smtClean="0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</a:rPr>
                    <a:t>действовать</a:t>
                  </a:r>
                  <a:endParaRPr lang="ru-RU" b="1" kern="10" dirty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9405" name="Text Box 13"/>
                <p:cNvSpPr txBox="1">
                  <a:spLocks noChangeArrowheads="1"/>
                </p:cNvSpPr>
                <p:nvPr/>
              </p:nvSpPr>
              <p:spPr bwMode="gray">
                <a:xfrm>
                  <a:off x="1500166" y="3571876"/>
                  <a:ext cx="2071702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gradFill rotWithShape="1">
                        <a:gsLst>
                          <a:gs pos="0">
                            <a:schemeClr val="accent2"/>
                          </a:gs>
                          <a:gs pos="100000">
                            <a:schemeClr val="accent2">
                              <a:gamma/>
                              <a:tint val="73725"/>
                              <a:invGamma/>
                            </a:schemeClr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Интерактив</a:t>
                  </a:r>
                  <a:r>
                    <a:rPr lang="ru-RU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- </a:t>
                  </a:r>
                  <a:r>
                    <a:rPr lang="ru-RU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взаимодействие</a:t>
                  </a:r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9406" name="Text Box 14"/>
                <p:cNvSpPr txBox="1">
                  <a:spLocks noChangeArrowheads="1"/>
                </p:cNvSpPr>
                <p:nvPr/>
              </p:nvSpPr>
              <p:spPr bwMode="gray">
                <a:xfrm>
                  <a:off x="1608138" y="3097213"/>
                  <a:ext cx="194945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ru-RU" sz="1400" b="1" dirty="0" smtClean="0">
                      <a:solidFill>
                        <a:srgbClr val="1C1C1C"/>
                      </a:solidFill>
                    </a:rPr>
                    <a:t>От английского</a:t>
                  </a:r>
                  <a:endParaRPr lang="en-US" sz="1400" b="1" dirty="0">
                    <a:solidFill>
                      <a:srgbClr val="1C1C1C"/>
                    </a:solidFill>
                  </a:endParaRPr>
                </a:p>
              </p:txBody>
            </p:sp>
          </p:grpSp>
        </p:grpSp>
      </p:grpSp>
      <p:sp>
        <p:nvSpPr>
          <p:cNvPr id="59407" name="Line 15"/>
          <p:cNvSpPr>
            <a:spLocks noChangeShapeType="1"/>
          </p:cNvSpPr>
          <p:nvPr/>
        </p:nvSpPr>
        <p:spPr bwMode="gray">
          <a:xfrm>
            <a:off x="1285852" y="3714752"/>
            <a:ext cx="1895475" cy="0"/>
          </a:xfrm>
          <a:prstGeom prst="line">
            <a:avLst/>
          </a:prstGeom>
          <a:noFill/>
          <a:ln w="28575">
            <a:solidFill>
              <a:schemeClr val="tx1">
                <a:alpha val="5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4786314" y="3286124"/>
            <a:ext cx="4135437" cy="307777"/>
            <a:chOff x="5008563" y="4044950"/>
            <a:chExt cx="4135437" cy="307777"/>
          </a:xfrm>
        </p:grpSpPr>
        <p:sp>
          <p:nvSpPr>
            <p:cNvPr id="59408" name="AutoShape 16"/>
            <p:cNvSpPr>
              <a:spLocks noChangeArrowheads="1"/>
            </p:cNvSpPr>
            <p:nvPr/>
          </p:nvSpPr>
          <p:spPr bwMode="gray">
            <a:xfrm>
              <a:off x="5008563" y="4086225"/>
              <a:ext cx="247650" cy="24765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2" name="Text Box 20"/>
            <p:cNvSpPr txBox="1">
              <a:spLocks noChangeArrowheads="1"/>
            </p:cNvSpPr>
            <p:nvPr/>
          </p:nvSpPr>
          <p:spPr bwMode="gray">
            <a:xfrm>
              <a:off x="5262563" y="4044950"/>
              <a:ext cx="388143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sz="1400" b="1" dirty="0" smtClean="0">
                  <a:solidFill>
                    <a:srgbClr val="1C1C1C"/>
                  </a:solidFill>
                </a:rPr>
                <a:t>Все вовлечены в процесс познания</a:t>
              </a:r>
              <a:endParaRPr lang="en-US" sz="1400" b="1" dirty="0">
                <a:solidFill>
                  <a:srgbClr val="1C1C1C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86314" y="3714752"/>
            <a:ext cx="4135437" cy="307777"/>
            <a:chOff x="5008563" y="4381500"/>
            <a:chExt cx="4135437" cy="307777"/>
          </a:xfrm>
        </p:grpSpPr>
        <p:sp>
          <p:nvSpPr>
            <p:cNvPr id="59409" name="AutoShape 17"/>
            <p:cNvSpPr>
              <a:spLocks noChangeArrowheads="1"/>
            </p:cNvSpPr>
            <p:nvPr/>
          </p:nvSpPr>
          <p:spPr bwMode="gray">
            <a:xfrm>
              <a:off x="5008563" y="4419600"/>
              <a:ext cx="247650" cy="24765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3" name="Text Box 21"/>
            <p:cNvSpPr txBox="1">
              <a:spLocks noChangeArrowheads="1"/>
            </p:cNvSpPr>
            <p:nvPr/>
          </p:nvSpPr>
          <p:spPr bwMode="gray">
            <a:xfrm>
              <a:off x="5262563" y="4381500"/>
              <a:ext cx="388143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sz="1400" b="1" dirty="0" smtClean="0">
                  <a:solidFill>
                    <a:srgbClr val="1C1C1C"/>
                  </a:solidFill>
                </a:rPr>
                <a:t>Каждый вносит индивидуальный вклад</a:t>
              </a:r>
              <a:endParaRPr lang="en-US" sz="1400" b="1" dirty="0">
                <a:solidFill>
                  <a:srgbClr val="1C1C1C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86314" y="4143380"/>
            <a:ext cx="3992593" cy="307777"/>
            <a:chOff x="5008563" y="4695825"/>
            <a:chExt cx="3992593" cy="307777"/>
          </a:xfrm>
        </p:grpSpPr>
        <p:sp>
          <p:nvSpPr>
            <p:cNvPr id="59410" name="AutoShape 18"/>
            <p:cNvSpPr>
              <a:spLocks noChangeArrowheads="1"/>
            </p:cNvSpPr>
            <p:nvPr/>
          </p:nvSpPr>
          <p:spPr bwMode="gray">
            <a:xfrm>
              <a:off x="5008563" y="4724400"/>
              <a:ext cx="247650" cy="24765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4" name="Text Box 22"/>
            <p:cNvSpPr txBox="1">
              <a:spLocks noChangeArrowheads="1"/>
            </p:cNvSpPr>
            <p:nvPr/>
          </p:nvSpPr>
          <p:spPr bwMode="gray">
            <a:xfrm>
              <a:off x="5262563" y="4695825"/>
              <a:ext cx="373859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sz="1400" b="1" dirty="0" smtClean="0">
                  <a:solidFill>
                    <a:srgbClr val="1C1C1C"/>
                  </a:solidFill>
                </a:rPr>
                <a:t>Возможность </a:t>
              </a:r>
              <a:r>
                <a:rPr lang="ru-RU" sz="1400" b="1" dirty="0" err="1" smtClean="0">
                  <a:solidFill>
                    <a:srgbClr val="1C1C1C"/>
                  </a:solidFill>
                </a:rPr>
                <a:t>рефликсировать</a:t>
              </a:r>
              <a:endParaRPr lang="en-US" sz="1400" b="1" dirty="0">
                <a:solidFill>
                  <a:srgbClr val="1C1C1C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786314" y="4572008"/>
            <a:ext cx="3849717" cy="523220"/>
            <a:chOff x="5008563" y="5000625"/>
            <a:chExt cx="3849717" cy="523220"/>
          </a:xfrm>
        </p:grpSpPr>
        <p:sp>
          <p:nvSpPr>
            <p:cNvPr id="59411" name="AutoShape 19"/>
            <p:cNvSpPr>
              <a:spLocks noChangeArrowheads="1"/>
            </p:cNvSpPr>
            <p:nvPr/>
          </p:nvSpPr>
          <p:spPr bwMode="invGray">
            <a:xfrm>
              <a:off x="5008563" y="5029200"/>
              <a:ext cx="247650" cy="24765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5" name="Text Box 23"/>
            <p:cNvSpPr txBox="1">
              <a:spLocks noChangeArrowheads="1"/>
            </p:cNvSpPr>
            <p:nvPr/>
          </p:nvSpPr>
          <p:spPr bwMode="gray">
            <a:xfrm>
              <a:off x="5262563" y="5000625"/>
              <a:ext cx="359571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sz="1400" b="1" dirty="0" smtClean="0">
                  <a:solidFill>
                    <a:srgbClr val="1C1C1C"/>
                  </a:solidFill>
                </a:rPr>
                <a:t>Создаётся атмосфера взаимной поддержки и доброжелательности</a:t>
              </a:r>
              <a:endParaRPr lang="en-US" sz="1400" b="1" dirty="0">
                <a:solidFill>
                  <a:srgbClr val="1C1C1C"/>
                </a:solidFill>
              </a:endParaRPr>
            </a:p>
          </p:txBody>
        </p:sp>
      </p:grpSp>
      <p:sp>
        <p:nvSpPr>
          <p:cNvPr id="59416" name="Line 24"/>
          <p:cNvSpPr>
            <a:spLocks noChangeShapeType="1"/>
          </p:cNvSpPr>
          <p:nvPr/>
        </p:nvSpPr>
        <p:spPr bwMode="auto">
          <a:xfrm rot="16200000" flipH="1">
            <a:off x="6561933" y="367497"/>
            <a:ext cx="6350" cy="355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571604" y="5286388"/>
            <a:ext cx="65008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Основное отличие интерактивных упражнений и заданий заключается в том, что они направлены не только и не столько на закрепление уже изученного материала, сколько на изучение нового.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«мозгового штурма»</a:t>
            </a:r>
            <a:endParaRPr lang="en-US" dirty="0"/>
          </a:p>
        </p:txBody>
      </p:sp>
      <p:pic>
        <p:nvPicPr>
          <p:cNvPr id="79875" name="Picture 3" descr="light_shadow_m"/>
          <p:cNvPicPr>
            <a:picLocks noChangeAspect="1" noChangeArrowheads="1"/>
          </p:cNvPicPr>
          <p:nvPr/>
        </p:nvPicPr>
        <p:blipFill>
          <a:blip r:embed="rId2">
            <a:lum bright="-48000" contras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18864">
            <a:off x="1345406" y="3810794"/>
            <a:ext cx="3255963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Freeform 4"/>
          <p:cNvSpPr>
            <a:spLocks/>
          </p:cNvSpPr>
          <p:nvPr/>
        </p:nvSpPr>
        <p:spPr bwMode="gray">
          <a:xfrm>
            <a:off x="1887538" y="3041650"/>
            <a:ext cx="2097087" cy="2016125"/>
          </a:xfrm>
          <a:custGeom>
            <a:avLst/>
            <a:gdLst>
              <a:gd name="T0" fmla="*/ 763 w 1335"/>
              <a:gd name="T1" fmla="*/ 102 h 1479"/>
              <a:gd name="T2" fmla="*/ 1209 w 1335"/>
              <a:gd name="T3" fmla="*/ 244 h 1479"/>
              <a:gd name="T4" fmla="*/ 1325 w 1335"/>
              <a:gd name="T5" fmla="*/ 314 h 1479"/>
              <a:gd name="T6" fmla="*/ 843 w 1335"/>
              <a:gd name="T7" fmla="*/ 267 h 1479"/>
              <a:gd name="T8" fmla="*/ 305 w 1335"/>
              <a:gd name="T9" fmla="*/ 1479 h 1479"/>
              <a:gd name="T10" fmla="*/ 0 w 1335"/>
              <a:gd name="T11" fmla="*/ 1303 h 1479"/>
              <a:gd name="T12" fmla="*/ 763 w 1335"/>
              <a:gd name="T13" fmla="*/ 102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Freeform 5"/>
          <p:cNvSpPr>
            <a:spLocks/>
          </p:cNvSpPr>
          <p:nvPr/>
        </p:nvSpPr>
        <p:spPr bwMode="gray">
          <a:xfrm flipH="1">
            <a:off x="4979988" y="3087688"/>
            <a:ext cx="2097087" cy="2016125"/>
          </a:xfrm>
          <a:custGeom>
            <a:avLst/>
            <a:gdLst>
              <a:gd name="T0" fmla="*/ 763 w 1335"/>
              <a:gd name="T1" fmla="*/ 102 h 1479"/>
              <a:gd name="T2" fmla="*/ 1209 w 1335"/>
              <a:gd name="T3" fmla="*/ 244 h 1479"/>
              <a:gd name="T4" fmla="*/ 1325 w 1335"/>
              <a:gd name="T5" fmla="*/ 314 h 1479"/>
              <a:gd name="T6" fmla="*/ 843 w 1335"/>
              <a:gd name="T7" fmla="*/ 267 h 1479"/>
              <a:gd name="T8" fmla="*/ 305 w 1335"/>
              <a:gd name="T9" fmla="*/ 1479 h 1479"/>
              <a:gd name="T10" fmla="*/ 0 w 1335"/>
              <a:gd name="T11" fmla="*/ 1303 h 1479"/>
              <a:gd name="T12" fmla="*/ 763 w 1335"/>
              <a:gd name="T13" fmla="*/ 102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9" name="Freeform 7"/>
          <p:cNvSpPr>
            <a:spLocks/>
          </p:cNvSpPr>
          <p:nvPr/>
        </p:nvSpPr>
        <p:spPr bwMode="gray">
          <a:xfrm>
            <a:off x="4202113" y="3036888"/>
            <a:ext cx="625475" cy="2103437"/>
          </a:xfrm>
          <a:custGeom>
            <a:avLst/>
            <a:gdLst>
              <a:gd name="T0" fmla="*/ 229 w 398"/>
              <a:gd name="T1" fmla="*/ 318 h 1542"/>
              <a:gd name="T2" fmla="*/ 80 w 398"/>
              <a:gd name="T3" fmla="*/ 240 h 1542"/>
              <a:gd name="T4" fmla="*/ 10 w 398"/>
              <a:gd name="T5" fmla="*/ 1542 h 1542"/>
              <a:gd name="T6" fmla="*/ 362 w 398"/>
              <a:gd name="T7" fmla="*/ 1525 h 1542"/>
              <a:gd name="T8" fmla="*/ 229 w 398"/>
              <a:gd name="T9" fmla="*/ 31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1542">
                <a:moveTo>
                  <a:pt x="229" y="318"/>
                </a:moveTo>
                <a:cubicBezTo>
                  <a:pt x="169" y="114"/>
                  <a:pt x="110" y="0"/>
                  <a:pt x="80" y="240"/>
                </a:cubicBezTo>
                <a:cubicBezTo>
                  <a:pt x="50" y="480"/>
                  <a:pt x="0" y="1379"/>
                  <a:pt x="10" y="1542"/>
                </a:cubicBezTo>
                <a:lnTo>
                  <a:pt x="362" y="1525"/>
                </a:lnTo>
                <a:cubicBezTo>
                  <a:pt x="398" y="1321"/>
                  <a:pt x="289" y="522"/>
                  <a:pt x="229" y="318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gray">
          <a:xfrm>
            <a:off x="990600" y="4438650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9885" name="Picture 13" descr="circule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122363" y="4575175"/>
            <a:ext cx="1492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889" name="Oval 17"/>
          <p:cNvSpPr>
            <a:spLocks noChangeArrowheads="1"/>
          </p:cNvSpPr>
          <p:nvPr/>
        </p:nvSpPr>
        <p:spPr bwMode="gray">
          <a:xfrm>
            <a:off x="6156325" y="4518025"/>
            <a:ext cx="1597025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algn="ctr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9890" name="Picture 18" descr="circuler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215063" y="4575175"/>
            <a:ext cx="1490662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905" name="Oval 33"/>
          <p:cNvSpPr>
            <a:spLocks noChangeArrowheads="1"/>
          </p:cNvSpPr>
          <p:nvPr/>
        </p:nvSpPr>
        <p:spPr bwMode="gray">
          <a:xfrm>
            <a:off x="3684588" y="4518025"/>
            <a:ext cx="1597025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algn="ctr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9906" name="Picture 34" descr="circuler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743325" y="4575175"/>
            <a:ext cx="1490663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924" name="Rectangle 52"/>
          <p:cNvSpPr>
            <a:spLocks noChangeArrowheads="1"/>
          </p:cNvSpPr>
          <p:nvPr/>
        </p:nvSpPr>
        <p:spPr bwMode="auto">
          <a:xfrm>
            <a:off x="1285852" y="2143116"/>
            <a:ext cx="61960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Свободное высказывание мнений всех участников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1357290" y="1495425"/>
            <a:ext cx="5857916" cy="617538"/>
            <a:chOff x="1440" y="924"/>
            <a:chExt cx="2688" cy="389"/>
          </a:xfrm>
        </p:grpSpPr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79938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solidFill>
                <a:srgbClr val="FCFCFC">
                  <a:alpha val="8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39" name="AutoShape 67"/>
              <p:cNvSpPr>
                <a:spLocks noChangeArrowheads="1"/>
              </p:cNvSpPr>
              <p:nvPr/>
            </p:nvSpPr>
            <p:spPr bwMode="gray">
              <a:xfrm>
                <a:off x="1632" y="1200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72549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79940" name="Rectangle 68"/>
            <p:cNvSpPr>
              <a:spLocks noChangeArrowheads="1"/>
            </p:cNvSpPr>
            <p:nvPr/>
          </p:nvSpPr>
          <p:spPr bwMode="gray">
            <a:xfrm>
              <a:off x="1662" y="1047"/>
              <a:ext cx="2241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ru-RU" sz="3200" b="1" dirty="0" smtClean="0">
                  <a:solidFill>
                    <a:srgbClr val="FFFFFF"/>
                  </a:solidFill>
                </a:rPr>
                <a:t>Ряд решений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71472" y="4500570"/>
            <a:ext cx="2571768" cy="2143140"/>
            <a:chOff x="1065213" y="4518025"/>
            <a:chExt cx="1595437" cy="1582738"/>
          </a:xfrm>
        </p:grpSpPr>
        <p:sp>
          <p:nvSpPr>
            <p:cNvPr id="79884" name="Oval 12"/>
            <p:cNvSpPr>
              <a:spLocks noChangeArrowheads="1"/>
            </p:cNvSpPr>
            <p:nvPr/>
          </p:nvSpPr>
          <p:spPr bwMode="gray">
            <a:xfrm>
              <a:off x="1065213" y="4518025"/>
              <a:ext cx="1595437" cy="1582738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EAEAE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6" name="Oval 14"/>
            <p:cNvSpPr>
              <a:spLocks noChangeArrowheads="1"/>
            </p:cNvSpPr>
            <p:nvPr/>
          </p:nvSpPr>
          <p:spPr bwMode="ltGray">
            <a:xfrm>
              <a:off x="1122363" y="4575175"/>
              <a:ext cx="1482725" cy="1460500"/>
            </a:xfrm>
            <a:prstGeom prst="ellipse">
              <a:avLst/>
            </a:prstGeom>
            <a:gradFill rotWithShape="1">
              <a:gsLst>
                <a:gs pos="0">
                  <a:schemeClr val="accent5">
                    <a:lumMod val="90000"/>
                  </a:schemeClr>
                </a:gs>
                <a:gs pos="50000">
                  <a:schemeClr val="accent1">
                    <a:alpha val="45000"/>
                  </a:schemeClr>
                </a:gs>
                <a:gs pos="100000">
                  <a:schemeClr val="accent1">
                    <a:gamma/>
                    <a:shade val="26275"/>
                    <a:invGamma/>
                    <a:alpha val="8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53"/>
            <p:cNvGrpSpPr>
              <a:grpSpLocks/>
            </p:cNvGrpSpPr>
            <p:nvPr/>
          </p:nvGrpSpPr>
          <p:grpSpPr bwMode="auto">
            <a:xfrm rot="-1297425" flipH="1" flipV="1">
              <a:off x="1223963" y="5715000"/>
              <a:ext cx="1293812" cy="309563"/>
              <a:chOff x="2532" y="1051"/>
              <a:chExt cx="893" cy="246"/>
            </a:xfrm>
          </p:grpSpPr>
          <p:grpSp>
            <p:nvGrpSpPr>
              <p:cNvPr id="9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9927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28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29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30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9932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33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34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35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9941" name="Picture 69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350" y="4591050"/>
              <a:ext cx="1169988" cy="51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3214678" y="4500570"/>
            <a:ext cx="2643207" cy="2133622"/>
            <a:chOff x="3611563" y="4438650"/>
            <a:chExt cx="1747837" cy="1733550"/>
          </a:xfrm>
        </p:grpSpPr>
        <p:sp>
          <p:nvSpPr>
            <p:cNvPr id="79904" name="Oval 32"/>
            <p:cNvSpPr>
              <a:spLocks noChangeArrowheads="1"/>
            </p:cNvSpPr>
            <p:nvPr/>
          </p:nvSpPr>
          <p:spPr bwMode="gray">
            <a:xfrm>
              <a:off x="3611563" y="4438650"/>
              <a:ext cx="1747837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F8F8F8">
                      <a:alpha val="70000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907" name="Oval 35"/>
            <p:cNvSpPr>
              <a:spLocks noChangeArrowheads="1"/>
            </p:cNvSpPr>
            <p:nvPr/>
          </p:nvSpPr>
          <p:spPr bwMode="gray">
            <a:xfrm>
              <a:off x="3743325" y="4575175"/>
              <a:ext cx="1481138" cy="1460500"/>
            </a:xfrm>
            <a:prstGeom prst="ellipse">
              <a:avLst/>
            </a:prstGeom>
            <a:gradFill rotWithShape="1">
              <a:gsLst>
                <a:gs pos="0">
                  <a:srgbClr val="92D050"/>
                </a:gs>
                <a:gs pos="50000">
                  <a:schemeClr val="hlink">
                    <a:alpha val="45000"/>
                  </a:schemeClr>
                </a:gs>
                <a:gs pos="100000">
                  <a:schemeClr val="hlink">
                    <a:gamma/>
                    <a:shade val="26275"/>
                    <a:invGamma/>
                    <a:alpha val="8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 rot="-1297425" flipH="1" flipV="1">
              <a:off x="3856038" y="5715000"/>
              <a:ext cx="1293812" cy="309563"/>
              <a:chOff x="2532" y="1051"/>
              <a:chExt cx="893" cy="246"/>
            </a:xfrm>
          </p:grpSpPr>
          <p:grpSp>
            <p:nvGrpSpPr>
              <p:cNvPr id="6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9911" name="AutoShape 3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12" name="AutoShape 4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13" name="AutoShape 4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14" name="AutoShape 4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9916" name="AutoShape 4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17" name="AutoShape 4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18" name="AutoShape 4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19" name="AutoShape 4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9942" name="Picture 70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725" y="4591050"/>
              <a:ext cx="1169988" cy="51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929322" y="4438650"/>
            <a:ext cx="2571768" cy="2133622"/>
            <a:chOff x="6083300" y="4438650"/>
            <a:chExt cx="1747838" cy="1733550"/>
          </a:xfrm>
        </p:grpSpPr>
        <p:sp>
          <p:nvSpPr>
            <p:cNvPr id="79888" name="Oval 16"/>
            <p:cNvSpPr>
              <a:spLocks noChangeArrowheads="1"/>
            </p:cNvSpPr>
            <p:nvPr/>
          </p:nvSpPr>
          <p:spPr bwMode="gray">
            <a:xfrm>
              <a:off x="6083300" y="4438650"/>
              <a:ext cx="1747838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F8F8F8">
                      <a:alpha val="70000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1" name="Oval 19"/>
            <p:cNvSpPr>
              <a:spLocks noChangeArrowheads="1"/>
            </p:cNvSpPr>
            <p:nvPr/>
          </p:nvSpPr>
          <p:spPr bwMode="gray">
            <a:xfrm>
              <a:off x="6215063" y="4575175"/>
              <a:ext cx="1481137" cy="146050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6275"/>
                    <a:invGamma/>
                    <a:alpha val="89999"/>
                  </a:schemeClr>
                </a:gs>
                <a:gs pos="50000">
                  <a:schemeClr val="folHlink">
                    <a:alpha val="45000"/>
                  </a:schemeClr>
                </a:gs>
                <a:gs pos="100000">
                  <a:schemeClr val="folHlink">
                    <a:gamma/>
                    <a:shade val="26275"/>
                    <a:invGamma/>
                    <a:alpha val="8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" name="Group 21"/>
            <p:cNvGrpSpPr>
              <a:grpSpLocks/>
            </p:cNvGrpSpPr>
            <p:nvPr/>
          </p:nvGrpSpPr>
          <p:grpSpPr bwMode="auto">
            <a:xfrm rot="-1297425" flipH="1" flipV="1">
              <a:off x="6327775" y="5715000"/>
              <a:ext cx="1293813" cy="309563"/>
              <a:chOff x="2532" y="1051"/>
              <a:chExt cx="893" cy="246"/>
            </a:xfrm>
          </p:grpSpPr>
          <p:grpSp>
            <p:nvGrpSpPr>
              <p:cNvPr id="3" name="Group 2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9895" name="AutoShape 2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896" name="AutoShape 2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897" name="AutoShape 2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898" name="AutoShape 2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9900" name="AutoShape 2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01" name="AutoShape 2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02" name="AutoShape 3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903" name="AutoShape 3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9943" name="Picture 71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288" y="4591050"/>
              <a:ext cx="1169987" cy="51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922" name="Rectangle 50"/>
          <p:cNvSpPr>
            <a:spLocks noChangeArrowheads="1"/>
          </p:cNvSpPr>
          <p:nvPr/>
        </p:nvSpPr>
        <p:spPr bwMode="black">
          <a:xfrm>
            <a:off x="714348" y="5072074"/>
            <a:ext cx="23385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Коллективное</a:t>
            </a:r>
          </a:p>
          <a:p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обсуждение</a:t>
            </a:r>
            <a:endParaRPr lang="en-US" sz="24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9921" name="Rectangle 49"/>
          <p:cNvSpPr>
            <a:spLocks noChangeArrowheads="1"/>
          </p:cNvSpPr>
          <p:nvPr/>
        </p:nvSpPr>
        <p:spPr bwMode="black">
          <a:xfrm>
            <a:off x="3786182" y="5143512"/>
            <a:ext cx="15359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Поиск </a:t>
            </a:r>
          </a:p>
          <a:p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решений</a:t>
            </a:r>
            <a:endParaRPr lang="en-US" sz="24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9923" name="Rectangle 51"/>
          <p:cNvSpPr>
            <a:spLocks noChangeArrowheads="1"/>
          </p:cNvSpPr>
          <p:nvPr/>
        </p:nvSpPr>
        <p:spPr bwMode="black">
          <a:xfrm>
            <a:off x="6143636" y="5072074"/>
            <a:ext cx="23494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Воображение,</a:t>
            </a:r>
          </a:p>
          <a:p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творчество</a:t>
            </a:r>
            <a:endParaRPr lang="en-US" sz="24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71480"/>
            <a:ext cx="8686800" cy="927100"/>
          </a:xfrm>
        </p:spPr>
        <p:txBody>
          <a:bodyPr/>
          <a:lstStyle/>
          <a:p>
            <a:r>
              <a:rPr lang="ru-RU" sz="4000" dirty="0" smtClean="0"/>
              <a:t>8 класс Тема: «Оксиды: понятие, состав, строение, свойства».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500174"/>
            <a:ext cx="8358246" cy="2543175"/>
          </a:xfrm>
        </p:spPr>
        <p:txBody>
          <a:bodyPr/>
          <a:lstStyle/>
          <a:p>
            <a:pPr>
              <a:buSzPct val="90000"/>
              <a:buNone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Этап урока: актуализация опорных знаний</a:t>
            </a:r>
          </a:p>
          <a:p>
            <a:pPr>
              <a:buSzPct val="90000"/>
              <a:buNone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учащихся, мотивация учения.</a:t>
            </a:r>
          </a:p>
          <a:p>
            <a:pPr algn="just">
              <a:buSzPct val="9000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 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предлагаю учащимся вспомнить всё, что им известно о классе оксидов. Высказывания записываю на доске с левой стороны (например под знаком «+»). Затем я спрашиваю, что вам неизвестно о классе оксидов. Высказывания записываю с правой стороны (под знаком « - »). Соответственно записям учащиеся формулируют цели урока.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1214414" y="4500570"/>
            <a:ext cx="7572428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Этап урока: 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обобщение и систематизация знаний.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- предлагаю учащимся ответить на вопрос: «Какие типы оксидов можно выделить?» Учащиеся могут классифицировать оксиды по строению, по агрегатному состоянию, по составу (оксиды металлов и неметаллов).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AutoShape 26"/>
          <p:cNvSpPr>
            <a:spLocks noChangeArrowheads="1"/>
          </p:cNvSpPr>
          <p:nvPr/>
        </p:nvSpPr>
        <p:spPr bwMode="ltGray">
          <a:xfrm>
            <a:off x="555597" y="4848235"/>
            <a:ext cx="6248400" cy="1211263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ltGray">
          <a:xfrm>
            <a:off x="487334" y="1560500"/>
            <a:ext cx="6248400" cy="1222375"/>
          </a:xfrm>
          <a:prstGeom prst="roundRect">
            <a:avLst>
              <a:gd name="adj" fmla="val 16625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ltGray">
          <a:xfrm>
            <a:off x="126969" y="3270249"/>
            <a:ext cx="6248400" cy="1231900"/>
          </a:xfrm>
          <a:prstGeom prst="roundRect">
            <a:avLst>
              <a:gd name="adj" fmla="val 1750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малых группах</a:t>
            </a:r>
            <a:endParaRPr lang="en-US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ltGray">
          <a:xfrm>
            <a:off x="500034" y="2452675"/>
            <a:ext cx="6226175" cy="307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rgbClr val="DCECA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ltGray">
          <a:xfrm>
            <a:off x="500034" y="1571612"/>
            <a:ext cx="6226175" cy="307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2F0B8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4183063" y="1309688"/>
            <a:ext cx="611187" cy="608012"/>
            <a:chOff x="579" y="1386"/>
            <a:chExt cx="385" cy="383"/>
          </a:xfrm>
        </p:grpSpPr>
        <p:sp>
          <p:nvSpPr>
            <p:cNvPr id="7175" name="Oval 7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177" name="Oval 9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79" name="Oval 11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80" name="Oval 12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181" name="Text Box 13"/>
          <p:cNvSpPr txBox="1">
            <a:spLocks noChangeArrowheads="1"/>
          </p:cNvSpPr>
          <p:nvPr/>
        </p:nvSpPr>
        <p:spPr bwMode="gray">
          <a:xfrm>
            <a:off x="4291013" y="13795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ltGray">
          <a:xfrm>
            <a:off x="142844" y="4168774"/>
            <a:ext cx="6224588" cy="3095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ltGray">
          <a:xfrm>
            <a:off x="142844" y="3286124"/>
            <a:ext cx="6224588" cy="3095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9E5FF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4183063" y="2965450"/>
            <a:ext cx="611187" cy="608013"/>
            <a:chOff x="579" y="1386"/>
            <a:chExt cx="385" cy="383"/>
          </a:xfrm>
        </p:grpSpPr>
        <p:sp>
          <p:nvSpPr>
            <p:cNvPr id="7187" name="Oval 1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189" name="Oval 2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193" name="Text Box 25"/>
          <p:cNvSpPr txBox="1">
            <a:spLocks noChangeArrowheads="1"/>
          </p:cNvSpPr>
          <p:nvPr/>
        </p:nvSpPr>
        <p:spPr bwMode="gray">
          <a:xfrm>
            <a:off x="4291013" y="30353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ltGray">
          <a:xfrm>
            <a:off x="571472" y="5732473"/>
            <a:ext cx="6224588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BEB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ltGray">
          <a:xfrm>
            <a:off x="571472" y="4857760"/>
            <a:ext cx="6224588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BCB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98" name="Group 30"/>
          <p:cNvGrpSpPr>
            <a:grpSpLocks/>
          </p:cNvGrpSpPr>
          <p:nvPr/>
        </p:nvGrpSpPr>
        <p:grpSpPr bwMode="auto">
          <a:xfrm>
            <a:off x="4183063" y="4622800"/>
            <a:ext cx="611187" cy="608013"/>
            <a:chOff x="579" y="1386"/>
            <a:chExt cx="385" cy="383"/>
          </a:xfrm>
        </p:grpSpPr>
        <p:sp>
          <p:nvSpPr>
            <p:cNvPr id="7199" name="Oval 3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200" name="Group 3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201" name="Oval 3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02" name="Oval 3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03" name="Oval 3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04" name="Oval 3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205" name="Text Box 37"/>
          <p:cNvSpPr txBox="1">
            <a:spLocks noChangeArrowheads="1"/>
          </p:cNvSpPr>
          <p:nvPr/>
        </p:nvSpPr>
        <p:spPr bwMode="gray">
          <a:xfrm>
            <a:off x="4291013" y="46926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black">
          <a:xfrm>
            <a:off x="792134" y="1848518"/>
            <a:ext cx="5638800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FFFFFF"/>
                </a:solidFill>
              </a:rPr>
              <a:t>дает всем учащимся возможность участвовать в работе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black">
          <a:xfrm>
            <a:off x="217667" y="3595687"/>
            <a:ext cx="6067003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FFFFFF"/>
                </a:solidFill>
              </a:rPr>
              <a:t>практиковать навыки сотрудничества, умение активно </a:t>
            </a:r>
            <a:r>
              <a:rPr lang="ru-RU" sz="2400" b="1" dirty="0" smtClean="0">
                <a:solidFill>
                  <a:srgbClr val="FFFFFF"/>
                </a:solidFill>
              </a:rPr>
              <a:t>слушать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black">
          <a:xfrm>
            <a:off x="571473" y="5118111"/>
            <a:ext cx="6141825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FFFFFF"/>
                </a:solidFill>
              </a:rPr>
              <a:t>вырабатывать общее мнение, разрешать возникающие разногласия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50178" name="Picture 2" descr="http://champ13.webstarts.com/uploads/16525DiverseCircleOfColorfulPeopleHoldingHandsSymbolizingTeamworkFriendshipSupportAndUnityClipartIllustrationGraph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3057" y="2786058"/>
            <a:ext cx="2670943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099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2"/>
          <p:cNvSpPr>
            <a:spLocks noChangeArrowheads="1"/>
          </p:cNvSpPr>
          <p:nvPr/>
        </p:nvSpPr>
        <p:spPr bwMode="gray">
          <a:xfrm>
            <a:off x="4978046" y="5895220"/>
            <a:ext cx="3842426" cy="727075"/>
          </a:xfrm>
          <a:prstGeom prst="chevron">
            <a:avLst>
              <a:gd name="adj" fmla="val 53225"/>
            </a:avLst>
          </a:prstGeom>
          <a:solidFill>
            <a:schemeClr val="bg1">
              <a:lumMod val="50000"/>
            </a:schemeClr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ltGray">
          <a:xfrm>
            <a:off x="1996930" y="5801558"/>
            <a:ext cx="3378200" cy="914400"/>
          </a:xfrm>
          <a:prstGeom prst="homePlate">
            <a:avLst>
              <a:gd name="adj" fmla="val 51551"/>
            </a:avLst>
          </a:prstGeom>
          <a:solidFill>
            <a:schemeClr val="accent3">
              <a:lumMod val="50000"/>
            </a:schemeClr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6018" name="AutoShape 2"/>
          <p:cNvSpPr>
            <a:spLocks noChangeArrowheads="1"/>
          </p:cNvSpPr>
          <p:nvPr/>
        </p:nvSpPr>
        <p:spPr bwMode="gray">
          <a:xfrm>
            <a:off x="5097703" y="2171025"/>
            <a:ext cx="3722769" cy="727075"/>
          </a:xfrm>
          <a:prstGeom prst="chevron">
            <a:avLst>
              <a:gd name="adj" fmla="val 53225"/>
            </a:avLst>
          </a:pr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ltGray">
          <a:xfrm>
            <a:off x="2148114" y="2048944"/>
            <a:ext cx="3378200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302109" y="2048944"/>
            <a:ext cx="2314897" cy="1123950"/>
            <a:chOff x="2161" y="696"/>
            <a:chExt cx="1360" cy="1356"/>
          </a:xfrm>
        </p:grpSpPr>
        <p:grpSp>
          <p:nvGrpSpPr>
            <p:cNvPr id="86021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6022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3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5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6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27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6028" name="Rectangle 12"/>
          <p:cNvSpPr>
            <a:spLocks noChangeArrowheads="1"/>
          </p:cNvSpPr>
          <p:nvPr/>
        </p:nvSpPr>
        <p:spPr bwMode="white">
          <a:xfrm>
            <a:off x="881497" y="2441642"/>
            <a:ext cx="12137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8F8F8"/>
                </a:solidFill>
              </a:rPr>
              <a:t>ПОЗИЦИЯ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2630622" y="2303729"/>
            <a:ext cx="26162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eaLnBrk="0" hangingPunct="0"/>
            <a:r>
              <a:rPr lang="ru-RU" sz="2400" b="1" dirty="0">
                <a:solidFill>
                  <a:srgbClr val="FFFFFF"/>
                </a:solidFill>
              </a:rPr>
              <a:t>Я считаю, что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gray">
          <a:xfrm>
            <a:off x="5367457" y="2138679"/>
            <a:ext cx="3164982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</a:rPr>
              <a:t>выскажите свое мнение, объясните, в чем заключается ваш взгляд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86031" name="AutoShape 15"/>
          <p:cNvSpPr>
            <a:spLocks noChangeArrowheads="1"/>
          </p:cNvSpPr>
          <p:nvPr/>
        </p:nvSpPr>
        <p:spPr bwMode="gray">
          <a:xfrm>
            <a:off x="5100407" y="3379649"/>
            <a:ext cx="3720065" cy="728663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gray">
          <a:xfrm>
            <a:off x="2108679" y="3298072"/>
            <a:ext cx="3378200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315725" y="3275412"/>
            <a:ext cx="2314897" cy="1123950"/>
            <a:chOff x="2161" y="696"/>
            <a:chExt cx="1360" cy="1356"/>
          </a:xfrm>
        </p:grpSpPr>
        <p:grpSp>
          <p:nvGrpSpPr>
            <p:cNvPr id="86034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6035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6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7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8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9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40" name="Oval 2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6041" name="Rectangle 25"/>
          <p:cNvSpPr>
            <a:spLocks noChangeArrowheads="1"/>
          </p:cNvSpPr>
          <p:nvPr/>
        </p:nvSpPr>
        <p:spPr bwMode="white">
          <a:xfrm>
            <a:off x="568995" y="3668110"/>
            <a:ext cx="1823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8F8F8"/>
                </a:solidFill>
              </a:rPr>
              <a:t>ОБОСНОВАНИЕ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2638425" y="3459429"/>
            <a:ext cx="26162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eaLnBrk="0" hangingPunct="0"/>
            <a:r>
              <a:rPr lang="ru-RU" sz="2400" b="1" dirty="0">
                <a:solidFill>
                  <a:srgbClr val="FFFFFF"/>
                </a:solidFill>
              </a:rPr>
              <a:t>Потому, что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gray">
          <a:xfrm>
            <a:off x="5367456" y="3465552"/>
            <a:ext cx="3020967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</a:rPr>
              <a:t>приведите причину появления этой мысли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86044" name="AutoShape 28"/>
          <p:cNvSpPr>
            <a:spLocks noChangeArrowheads="1"/>
          </p:cNvSpPr>
          <p:nvPr/>
        </p:nvSpPr>
        <p:spPr bwMode="gray">
          <a:xfrm>
            <a:off x="5100407" y="4612952"/>
            <a:ext cx="3720065" cy="728662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6045" name="AutoShape 29"/>
          <p:cNvSpPr>
            <a:spLocks noChangeArrowheads="1"/>
          </p:cNvSpPr>
          <p:nvPr/>
        </p:nvSpPr>
        <p:spPr bwMode="ltGray">
          <a:xfrm>
            <a:off x="2116960" y="4512110"/>
            <a:ext cx="3378200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6046" name="Group 30"/>
          <p:cNvGrpSpPr>
            <a:grpSpLocks/>
          </p:cNvGrpSpPr>
          <p:nvPr/>
        </p:nvGrpSpPr>
        <p:grpSpPr bwMode="auto">
          <a:xfrm>
            <a:off x="323528" y="4489450"/>
            <a:ext cx="2314897" cy="1123950"/>
            <a:chOff x="2161" y="696"/>
            <a:chExt cx="1360" cy="1356"/>
          </a:xfrm>
        </p:grpSpPr>
        <p:grpSp>
          <p:nvGrpSpPr>
            <p:cNvPr id="86047" name="Group 31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6048" name="Oval 32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49" name="Oval 33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50" name="Oval 34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51" name="Oval 35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52" name="Oval 36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53" name="Oval 37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6054" name="Rectangle 38"/>
          <p:cNvSpPr>
            <a:spLocks noChangeArrowheads="1"/>
          </p:cNvSpPr>
          <p:nvPr/>
        </p:nvSpPr>
        <p:spPr bwMode="white">
          <a:xfrm>
            <a:off x="937023" y="4882148"/>
            <a:ext cx="10599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8F8F8"/>
                </a:solidFill>
              </a:rPr>
              <a:t>ПРИМЕР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2670062" y="4759037"/>
            <a:ext cx="26162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eaLnBrk="0" hangingPunct="0"/>
            <a:r>
              <a:rPr lang="ru-RU" sz="2400" b="1" dirty="0">
                <a:solidFill>
                  <a:srgbClr val="FFFFFF"/>
                </a:solidFill>
              </a:rPr>
              <a:t>Например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6056" name="Text Box 40"/>
          <p:cNvSpPr txBox="1">
            <a:spLocks noChangeArrowheads="1"/>
          </p:cNvSpPr>
          <p:nvPr/>
        </p:nvSpPr>
        <p:spPr bwMode="gray">
          <a:xfrm>
            <a:off x="5375130" y="4579185"/>
            <a:ext cx="3146873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</a:rPr>
              <a:t>приведите факты, которые демонстрируют ваши доказательства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86057" name="Rectangle 41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927100"/>
          </a:xfrm>
        </p:spPr>
        <p:txBody>
          <a:bodyPr/>
          <a:lstStyle/>
          <a:p>
            <a:r>
              <a:rPr lang="ru-RU" dirty="0" smtClean="0"/>
              <a:t>Метод ПРЕСС</a:t>
            </a:r>
            <a:endParaRPr lang="en-US" dirty="0"/>
          </a:p>
        </p:txBody>
      </p:sp>
      <p:sp>
        <p:nvSpPr>
          <p:cNvPr id="86058" name="Rectangle 42"/>
          <p:cNvSpPr>
            <a:spLocks noChangeArrowheads="1"/>
          </p:cNvSpPr>
          <p:nvPr/>
        </p:nvSpPr>
        <p:spPr bwMode="gray">
          <a:xfrm>
            <a:off x="689319" y="1124744"/>
            <a:ext cx="6867525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1600" dirty="0">
                <a:solidFill>
                  <a:srgbClr val="000000"/>
                </a:solidFill>
              </a:rPr>
              <a:t>П</a:t>
            </a:r>
            <a:r>
              <a:rPr lang="ru-RU" sz="1600" dirty="0" smtClean="0">
                <a:solidFill>
                  <a:srgbClr val="000000"/>
                </a:solidFill>
              </a:rPr>
              <a:t>редоставляет </a:t>
            </a:r>
            <a:r>
              <a:rPr lang="ru-RU" sz="1600" dirty="0">
                <a:solidFill>
                  <a:srgbClr val="000000"/>
                </a:solidFill>
              </a:rPr>
              <a:t>ученикам </a:t>
            </a:r>
            <a:r>
              <a:rPr lang="ru-RU" sz="1600" dirty="0" smtClean="0">
                <a:solidFill>
                  <a:srgbClr val="000000"/>
                </a:solidFill>
              </a:rPr>
              <a:t>возможность </a:t>
            </a:r>
            <a:r>
              <a:rPr lang="ru-RU" sz="1600" dirty="0">
                <a:solidFill>
                  <a:srgbClr val="000000"/>
                </a:solidFill>
              </a:rPr>
              <a:t>на уроках научиться формулировать и высказывать свое мнение по дискуссионному вопросу, аргументировано, четко и в сжатой форме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391987" y="5727354"/>
            <a:ext cx="2314897" cy="1123950"/>
            <a:chOff x="2161" y="696"/>
            <a:chExt cx="1360" cy="1356"/>
          </a:xfrm>
        </p:grpSpPr>
        <p:grpSp>
          <p:nvGrpSpPr>
            <p:cNvPr id="44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46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5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2706884" y="5873830"/>
            <a:ext cx="2616200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eaLnBrk="0" hangingPunct="0"/>
            <a:r>
              <a:rPr lang="ru-RU" sz="2400" b="1" dirty="0">
                <a:solidFill>
                  <a:srgbClr val="FFFFFF"/>
                </a:solidFill>
              </a:rPr>
              <a:t>Итак (поэтому), я считаю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gray">
          <a:xfrm>
            <a:off x="5210615" y="5831591"/>
            <a:ext cx="3321824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</a:rPr>
              <a:t>обобщите свое мнение, сделайте вывод о том, что необходимо делать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white">
          <a:xfrm>
            <a:off x="914356" y="6153425"/>
            <a:ext cx="12137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8F8F8"/>
                </a:solidFill>
              </a:rPr>
              <a:t>ВЫВОДЫ</a:t>
            </a:r>
            <a:endParaRPr lang="en-US" sz="16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7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7100"/>
          </a:xfrm>
        </p:spPr>
        <p:txBody>
          <a:bodyPr/>
          <a:lstStyle/>
          <a:p>
            <a:r>
              <a:rPr lang="ru-RU" dirty="0" smtClean="0"/>
              <a:t>Практическая работа: </a:t>
            </a:r>
            <a:r>
              <a:rPr lang="ru-RU" dirty="0"/>
              <a:t>«Наблюдение за горящей свечой»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988840"/>
            <a:ext cx="4038600" cy="4525963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- Как вы считаете, строение пламени спиртовки или пламени сухого горючего будет отличаться от строения пламени свечи?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511256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Я считаю, что строение пламени будет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разным.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Потому, что сгорают разные вещества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Например, парафин и спирт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Поэтому пламя будет отличаться.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7106" name="AutoShape 2" descr="Картинки по запросу пламя спир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Картинки по запросу пламя спир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Картинки по запросу пламя спир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data:image/jpeg;base64,/9j/4AAQSkZJRgABAQAAAQABAAD/2wCEAAkGBxQTEhUUExMVFhUWGBgUFBcXFxgXFxQXFxYXGBcYFBgYHSggGBolHBQUITEhJSkrLi4uFx8zODMsNygtLisBCgoKDg0OGxAQGywkHyQsLCwsLCwsLCwsLCwsLCwsLCwsLCwsLCwsLCwsLCwsLCwsLCwsLCwsLCwsLCwsLCwsLP/AABEIAQMAwgMBIgACEQEDEQH/xAAcAAACAgMBAQAAAAAAAAAAAAADBAIFAAEGBwj/xAA/EAABAwICBgYIBQIHAQEAAAABAAIRAyEEMQUSQVFhcQYTIoGR0SMyUqGxssHwM0Jyc+EUFQckU2KCkvFDNP/EABkBAAMBAQEAAAAAAAAAAAAAAAABAgMEBf/EACMRAQEAAgICAgIDAQAAAAAAAAABAhEhMRJBA1EicRMyYQT/2gAMAwEAAhEDEQA/APL9G6MY6m1xbJIN5N7poaIp+wPE+asej9D/AC9M8/ifJPPoDatZrTDLKqNuiKXsT4+aIdE0I/D55+atnNACE9whPg91XjQ9CPUHifNRGiaPsDxPmmydyGTvT4F2AdE0fYb4u81h0VQ/0x7/ADRestmsBGYzRNFuhDRVD/T+PmsGiaPsN7yb+9EfUUqbkcH5JUtDUNrBfi7zT1Ho7hjnSHi7zS9GvMKxp1RvT1EW1tnRnCf6Tf8As7zTNPotg/8ARH/Z3mhtqymqVY7D4o1iW6VxHRfCAWot8X+aq6+gcOP/AJDnLvNXVbEFVuIrHYqkhfl9q/8AsdDZSnfc+aI3QeHj8IeLvNSOJdeNvBROKO/+VU8fo/yQ/s+H2Uhbi7zUamhsPFqYPIuP1RmVrzl8SsdVJyMEp/j9DeUCZoOhEmnHe7zUndH6BEhg8XeaLT14u5OYYu3hLxxvovLLbnqmiaY/J7z5pQ6PpyYb7yusxFPWsQqjFYBzZ1Vhn8VnTTDPdcnUogEiMiViJXnWdbafitLPVbbegdGqBODpEDY7P9TlKuXDMEdysOiGHnA0DewPzuRsdQkJeWnNcvyrnXoL3Qnq9IjKTfJJYiY5KtrCJ5oRdvUdZAqOlPZ6HeYQRUg8EJzokLDU/hG9DQ5rX2KdN+SSL7qQff73Sq8gs6VW+xOU3Sqek+Tmnab0eRXhaMcN6PSeqym5O0BO1HkUx2jiKirMTiCDsyTGNcQc1VYmpdPyPUG/qAtsM7lWOKGHxtKczLxi5NVo23nYo9aNnvKq2vlSa+c0vNcxWjMRxTNPEZQT4qma6EanWTnyJuCzfieMIQ0vGd/vJVr6pzB/lQLzHNK/J9UTCRXYnEgvcdXNxPvWJWqe0eZWLPzrTT2DoTUA0fQ5O+dynpDvvwXPdFsS4YSkAbQY/wC7k7UxLjaZU6c9nJeu478lX4p/wTldzto5HzSNRVpcpGoc+SXfbam3OF7Z7UBwGcI0rewCQoASUR+Si1uSNKlCcsB+/ctlhnJEptE3+96rQEZmOSepJdjCIsDxTABm1+G5Gk3senKvtC4AvaXbgqOg8+9eo9GNEauGki7gsfm+T+PHddH/ADfH55fp5fpUQ4jiqPFHiui6SsLaz+ZXO4k+YWs5jLOeNsJudxWwVNjd4WahQUYCQZzjYsBK2G3U+rRdiVBp4rcqQYpdVG5LRoaynREytdReDJ5cd6dwGFv5pTHkt6c7Wp9p3M/FYi45npH/AKnfEratXk9C6Ix/R0p3O+ZydrsacoCquizz/SU+R+ZybrPzzUyObLeyNd0WlJPM5JuuLJF9v4VxcgTmXQHU9/cjqFQzlNtyelACmTYqQoqd858VKmZ+nBEhdhmnJy77rOrA4oprbDK2Hd3DcmUQk7AiUzvKkIKOKJteUpKdsPaBwZqVmMG1y98oYLVo2GQ+i8t/ww0WHYjX9gTs2r2Op6pHBcP/AFYzLLV9Oz4r44z/AGvnjpoIxVQcfiuZqjxXWdPaf+cqDiuXqNifJdfxz8Z+mHy/3v7LPYPqsa1E6nb9ypNbHNXIyC6sqdIeG5MsbAUhSETEZd6rQpZlNEFFHbTBGZWdWESQbDp0rp7A0rqFJoT+HZZPx0i1w+kB6Wp+t3zFYpaR/Fqfrd8xWLJvp13Rl8YanyPzOCcqv3Ks6PVP8tTHA/F0p57j9mESMbOUXNJ2SdwS2IpkbpUn1DOcd6C82ur4G6WeRtzWF32FIx929yG90IUk4TH37lgAWFhgTdFYxpzseF1SfYVaLLYPgivpNnOY2EJZxPAfRLRwyHNJtbYpvdqxcQkKlaTv9yLgmF72tAzcB4o39Hp7P/hlhRTwhrOABeZHICy6bAY3WeRK5fT+maeDw1KkHhuq0NgAkk6tzAyzQuh2lRVeC0zv4c1y5fDct5V6WOpPFxf+ILP87U5j4Ll6lK+9dN/iRUcMbUiNh9y5R9Z2Z++S6MOpHB8396n1Ns4UC254+5QFdpOR/lSY/jEHaJVcMrttoz37lMOW2gkyRAtBGXepvo3kGyfYTouCIQZI8AlgwjLmd6O2CdxTh+jmHYIumqbBFklQHH+U40QIPcntnq7cHpEelqfrd8xWlmkPxan63fMViwdOnQaAd/l6fJ3xT7zCrdAfgs5H4u8gn3kxkQPFPFlfYbjBUH+9Y2NxWnADIpzgS8AxuCDqzsTIyWurO6yo9wFtQgQN6nTmVGoybBY2GGCCkmjucCgVmiRnx3KZB5kLeq7uVljwF1ZnerDRAAqMOwPbPG+1KMKbo1TlYExMz3QlId5XPT+m91YOJltwPcfhCh/h/UcK+Vu+Dks05pFlZjI9fVbrDaDqxPIwj4DEtwmHLrdY8dgbb2JO4Ba5ao+P5bhhPtU9M8Tr4uqRftao5AQVSa7ht2feanUcSZdckkzdBqkrG9rt91JpuJjiiCjbsXnNCpEzlxT1Mhrbg3Oey6EyAahA25yUdjYFkPW5mdoyRGVxMFtkSCi0pj4o7KW3ZvQW1JFkZznDlu+qvSLTdEQDxyWOncUEPMTY70Q1gRu3QLInBe9uFx/4tT9bvmKxZj/xan63fMVtc9jp2v8AQoPUMgfcuTD3HfH1Seh/wWGTkfi5NOaTeD3LTGcMr21r7IvzW3FsXzWhTsgin2ro9jfCYqW2+Ki/FbJt3T4ladTG+O6V0VPotqBrsS8UdZuu1pBc9w2WGU8UDc05oy71bfe1TYwxJkldJhtENe4NY50nOwLcpvCR0po2pRMVGwJsQDB8Vei3vtUmqe9Ea908RIWphEFxxhKQrWmgZmxRaeFc4w0Enw+NkbRppgvNUxFN3VjMOq21Ad35krpXHupHsuaRALS0DWJIE6x70rdHMbVRpxjm1XNdZwscrGJzCuS1zKdOWE+jaZ3gyTfvXMVKhcZ3m87TxXRHpHUa7sEkAMaG/lIDQCANyzl1WmU4kY54JnVsh1oN9WBuVjTLqzHVer1NUtDwB2TrA6sbjZLkd071pJuM7/pRsxLR3bxuS+qSb5Kzp5RAUW0QZtt71XinZWnM2/hNFuR27USlQGYCLTcJjbsCNHeQ2s4wfimGC2S0WWMj+OK22mI/n4KpCnQrmW2ckCmdiM6m1RZhDmCLbEaH+uLxrfSP/U74lYp4tp135es74lYubbo1VroSTRbfKfirBr93v2qs0OfQt5H4p4ugbStZOGF7rdSdik1vcd6h1pKl1kCPenIfIjcX1HpWwXNuARN8gT4z3KtqaZrvfNVz3k3l0zfZyWsY7sO4+ar2vM5mchfJZ573w0xk1y9G6BdKG0Hh1RlhY5CJtbeu76WacweMwzmN7TyJFoLYuTK8Np42G7RUGR710PR2t2axmT1ZjxT3u8pyxkVjhsPP+FNpmQYi3NMYfRFaq3rQw9Vl1hgMndM37pTmj9DMe4k1W02N9Z9Q5zkKbfWeeSu2RE5U2PY3qHTraxewNI9W0khx3wRCq6boLSGF0XdbWBv48+Mrquk9KoMKBTIdQa/WeIuCfVqEC7RkFzLamXa1HARABg75I2rHK7rXHpaUtIYVwaH09WD2wyJeIyv6sK0wun9HtfIoVbGWACmTYZEuJjPMNXGva3MBwO0yCFvBsl1hInbkOYyR5WHZPb0bSmn21cNq06bKVPXB1GnXcTB7VV35nfBc3UqDb8E8+gHUWNZcyXOdlJ2QBkBlfwSlSi5pgha43bFBosisgyhNBjNT1bclcqbGiBNjxzNyiUqcxu8CtOdOxTpvTDdYbNZbLLZqLnib5cAm6LJb2VQvCAE5RxWUqRzsiBuqTaSi0hbdmgvJwGkAetqfrd8xWImk/wAap+t/zFYuW7dcpnQ59G2x2/FWMnbHeq/RFSKTbb++6bfVker98lpOmN7rbHXzvlGxEpPhskcEk/FQIFo3JN2N4JXPQmNpnGOlriDI2wMuarKdSUT+oOqW7HEHwyHvQB2TeQsrly0k0aBsu06E4MvFQuaerDe24ZkZw3eSuZ6PaP8A6moGZNAmo45MaDmSvUtIaUpYOnSp4VzAR2y19PWJMWqVScieyRT/ACggncqiMrzo1jtFClhxWxTm3Grh6DCA1gdYZ+sdtvFcvpB2HbA1HveReTqMB2EQS7ulVuM0lXxNQVqz5DbybXGxgy7glMTii8nVkbzktNM7JtaM0oaZOodUEQWN9UjiCqDEaI1y5zHZ5iLjimXNDYkkk7VFj761jAAA3ylnJrleO/Stp6HqOtryB7lc6C6HOfVaKr9VpMmMyEWi8NYC5t3ExeJAz98K60Bjh1rOzq60CSSdon3JYYS8j5MrHS4/oyGsHUMhrRFiTPObk8VzFXRVYy/q3kDPszPJevaEqktDRPrVGyW+y6PBWTWNDtWBe5G/elZZWOOV9vnipgtsmN20HigchPBek9MtAU21i5o1WvBLhuIMW2cVw+ktEvovh1gSS07xw35jxWmN2dvJZlPWBkRZDbSOxNNbaBvlEYzhwWmj2TGHO23fmm8P2CY2iOHgpMk2hSFMjimVorqetcZjbz+KLTpwLiFGidXZmnKY33lORFrzLSn41X9x/wAxWKelm+nq/uP+YrFx3t2xvRR9G2OPxR6gM3OxQ0SPRN7/AIpo05vnyW06ZWqqsNs2QG0Srg0RmZiUXqRHuHJRcTmSkNAmwCJTwjgc+7NWdOjfZ9UZrGg5CeKX8cO5/a/6J4VrGDrIhxDqhjMNMtaeeX/JW+k8M3WdVqUzUe8lxkkMBJmIiS3LbsCrHk03tpR2hExFhAMHcbrotNva4N1C+pLWk6rdscVeEndYZ27cRpKqXuEkCPVa0dlvIbEB51dl4uOeUq3fgnk2pvZ/uc0l3IEWBW6Whi27my0ie0S0Sd85lVRtQs6x/ZBHIXI48k7Swt202uJjMnaTn3Ky0i+k2GUNY7CXRc7Q0DJqlh8FqUK1WWyzUlpsHBzjLAfajdsKxv5cRvLJN1X4sMc8M1y0MGrMEidptxTjdG1aTBUIBZGsKtN2swXi5HqnKyfOOwNZ7ex1frazRbVnVLS2fWDQHC6Zdoiq0vbg6h1LGo2YDmkGNZuUnktZNdMrb7BwGn69OCKr5ubE7ZJsuip9OqrerLofq3vIJkZEgLh62AqUoNVmqDkYOre3cgVNvD4bIRbxqlJHe9IOlzMRSH5Xh4OrnFo7J5qr0nUNei1xMupwB+kWjwK5Oi4zmV0PRh0VWtddj+ye9TOCsIEasasSb8YR6NDaVKq0se5pzaS3wKmHiL71uW2PbAtBUC8zkIKM4g5Ax4rXigkdkI1A34fVYCP/AD6qQEC+1MtvONLfj1f3H/MVihpX8ar+4/5isXHby7J0Nop3om9/xVjSIy/hI6IPo2iBJmLZX/hPtbGdx9Vtj0zt1UnCOIOW5FdTEKDKk23bApPeBxVJC6kAyZ5ArHUuFs99uax2IAMwUnVxYO/jv8eUqbZD/b052hHCkyrAIe2XvA9WwiSdqdpYjVY2GtsABbckeg+luuwvVuMizXzmHNMiP+PwXRYvRupBgR+WBZwzzGdlEZXiqHGYmoQW3Ds4k9y57GOl0Oc5x2tmwtN9/cuu0xQNGg+s4SSNRm4vdZvIBcDhXuBk353PO+9VMfdEqWIqMAhre/aqyqZsSYzgmYO8KWKJOZEyoU3A7lS9fZd9OLTOZ25birTo90lrYd7O2S1oLRf1Z7rt4INVtpHeTnKUdh5zARYvy29AZ0mpVtaliere10AOaCNW0TfZdU2lNBuovZeab/UeLy3YbfBctqkEWt97V6N0PxDq+HdhKjix0a1BxMFp/Lq8DdLtlcfG7jkxhC5x1cslYaMHbbzEdyTJdSdGWwjj/wCp/o/h57bj2WgvPPYO9TpV6Zj6utWqOjNxPLeoinuGeaG6tdx3mYU2utkVuiVPVLckdrso3JUaxysiOB2+KCo4fGY71NgnNBGSaohEQ8x0qPT1f3H/ADFYpaW/Hq/uP+YrFy3t3TpPRlX0TYGQjwJ807SqhIaKd6Id9u9NV+C1x6Z2btM1Hhtxfl9UrUqk/RBNbMSg1KlkrR4i1MTvulSZQzdP4YAGIP3zWcy2vrl0vQWuaFbtnWZU1WOG2Z7J5yvX9HNNTWY8yxxu31dQ/wCwjJeK6GqgVqTjYCowu3QHNz969wxmNGHrNJb6BxkOAu1xFjPskLWThz527VXSvo7XGHFKkRVYH693RVMAwL2dnz4LzHHU3N7NRrmRsc0tdbgYXu2OEubUBlgu6OAXC9Lq7XCKjQXbC6+r5Jzei3zp5XiLTndap1N6dxmHad8I9Lo5ULA8CxG3bstuStaE6Dw4RP8A4psI8LJ6l0crC+pYDv8ABCZggHFpJDhAIi6PKCqysDlOXeuj0LpBx6tjg7Wa0arwdc7xncDhsW8H0ea94BfErvujHRyjQIc1rCdeDretzmUtzfCbZXEaZoF+JJqEQSBbNzjnqj6qy0lVbSwdOlqhr6h6zK7aeTdbfOYKselT6VOqarhIZYAfncPVaBsGwlcPi9JvrPdUeZLjfcIyDRsACuTfJHGkRncqWtx5JWhUgGd9kZtTwVkOybTtUg4lAdUyRGvIBy4ckJ0aYbItCbeCWovn7zTVGpeE5OSrzXSx9PV/cf8AMVtZpb8er+4/5isXJe3bOkNGkdW2ePPNEe+Z8klg6nYAgbeY7XBHLhuG7Mqt8JYXW/hAe+VMvad43xcIRG4hRbyqRKlZN0jdLsp8oRabdXZ3pTgrVix8A7yPBeu/4daaZjMKcLX7VWkA0gm72AWIvmN68dYYG0knmrDB4x1N7atIlr2CxAzvlxCuZM8sZZqvXsLpSrgjqvHXUdjh67P1D8wCB0o0hhsRTDqLmlwF25H/AJA7QucwvTZmJGrVHV1IvJs472nzSOMoSe00HcRmORGa0jLV9qkVC2qC8EtByAXoIx9OpQHVuaHRkc965nQeiGPr0wakM1tZwduANhO1WOI0TTDGuY6fSO1rQA0mQRecjfvS8VZXZDFV6zT+IdhuZHcksRjQ5xkCbdofVdHhtFBwaHTLnVGtDBrOgCWmHbCl9G6Pc8Es1T2S7swH9l0Fuq6L5+CXiXkHosDWLzDQJILjq+E7Fc/3kgHqd3aqGYG/VGXes/seEpM63F1Haw7QpuInPYGm/Jcp0u6WBxFKi0MZY6oAkj/fuHBOY6T/AG6K6dx+uNUGbyds7iqltSAlhN5MnP74KJqEQrXrg+K1wdmW4+9MB4zKQ6wRP8+M5I1F49XZ9wns/RsVZUxWlLMdv+7olOnmnKlY4Ijan6Avw2Ksww1SFaYe5VSIrzXS349X9x/zFYpaXb6et+4/5isXHby7J0rsGYaEZ+SBg3DVHf71OoZVb4ECJKiBGaktEcVnVRko9OpGaXAUkFTtKt/KKzEmx+pVfrKbSnKRqs8nnvnNM4LS9alYPJG4mR3Sq41EN77p70Wo67CdLSI16U8Wu+hCuML0yofma5pNvVmB3FecdYth11X8lTfjxr053TKhnLpEapDSCPFyVxPTenq2fUBmTAAm28Tdedh8jvhTotCfnU/xYyrzG6ZqVnCCQOd/FbFGBxNja44nek8MLiE2Gyf5VY73yLoWkI+AUKhE+4Kc5bYUCZttVpba28ZyjsCEAZR6bUHTFFpTdOSk2kwQMj92RqYMZ7VUQssOQNvP6KzpsjbdVGGbcSLK6wsWtKrTO15jpdw6+t+4/wCYrFmmP/0Vrf8A0f8AOVi5LvbtnSswdOWi4kzbvRqtAhK4Q2CcnijQ0Xc2334rBkjGNy01zNoJ5GErDLnILYy+7owDePCc1IUZyIS0RchEAyyW30nTktNsmcYAhourKi5t/cloIQiMpn72IlFt0w1vHkqmOxsvSw/d9/FN0qF1tjJFh4olJhHBVMfpFolCnsPiiugGx71ulTJCx1OM1pE3VSpk8FtknZzUNcKYyzTSNB3IjEGjtk2RmoIVicpDuSbQm2OVlTtAEBXOBgKkpPTtGtfPK6qVnlHn2mCP6it+4/5ysQdKuPX1bn8R/wAxWLkvbsnStw47IRHOvH33qOFA1QjETuSNEuUXBFaLZrTmo9FJoIiy20TzRQ0LYbuTkNCTvPipAu3rIU2tukVa1hNxKmGtP3kpGh3/AEWwwZKp0WhKdAEmDlkUVuGdOw8lCmBwCZoxMmVWiv7QNE7iB974RaVA5y2BxUntnj9FBrY28f4VFZTFGpskTzChiGme5BDROaNrXROU3gOmIAnuMIjKdp/iVtjeKmDsHmnom2Dhnki052grA47/AIJilV2HVMKtFcUGi/lmmaZgKJAOS2UyphjkxSq5pem4SO5YDE8TsTLW3EaTPpqv63/MVijpBpNWoY/O7d7RWLkvbqirFYgAArfXu3rFiRxIV3XvsWf1Lt6xYgNiu7f8FjcS7esWIx9nExinb/cFE4l2/wCCxYgMZin+0pDFPn1lpYnekUQYt+/3BZ/X1I9b3BbWJYr1w3/cKnte4eS2NIVPa9w8lixHpPtoY1/te4eSw4+p7XuHksWIyPSf9wqe17h5LbdI1Pa9w8lpYiUSQX+5VPa9w8ljNLVvbPgPJYsS8r9lpMaUq+37m+SJT01XGVT3N8lixOZUajDpisTd+7Y3yWmaYrDJ58G+SxYi5X7KyKqtXcXEk3JJNhvW1ixM3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4" name="AutoShape 10" descr="data:image/jpeg;base64,/9j/4AAQSkZJRgABAQAAAQABAAD/2wCEAAkGBxQTEhUUExMVFhUWGBgUFBcXFxgXFxQXFxYXGBcYFBgYHSggGBolHBQUITEhJSkrLi4uFx8zODMsNygtLisBCgoKDg0OGxAQGywkHyQsLCwsLCwsLCwsLCwsLCwsLCwsLCwsLCwsLCwsLCwsLCwsLCwsLCwsLCwsLCwsLCwsLP/AABEIAQMAwgMBIgACEQEDEQH/xAAcAAACAgMBAQAAAAAAAAAAAAADBAIFAAEGBwj/xAA/EAABAwICBgYIBQIHAQEAAAABAAIRAyEEMQUSQVFhcQYTIoGR0SMyUqGxssHwM0Jyc+EUFQckU2KCkvFDNP/EABkBAAMBAQEAAAAAAAAAAAAAAAABAgMEBf/EACMRAQEAAgICAgIDAQAAAAAAAAABAhEhMRJBA1EicRMyYQT/2gAMAwEAAhEDEQA/APL9G6MY6m1xbJIN5N7poaIp+wPE+asej9D/AC9M8/ifJPPoDatZrTDLKqNuiKXsT4+aIdE0I/D55+atnNACE9whPg91XjQ9CPUHifNRGiaPsDxPmmydyGTvT4F2AdE0fYb4u81h0VQ/0x7/ADRestmsBGYzRNFuhDRVD/T+PmsGiaPsN7yb+9EfUUqbkcH5JUtDUNrBfi7zT1Ho7hjnSHi7zS9GvMKxp1RvT1EW1tnRnCf6Tf8As7zTNPotg/8ARH/Z3mhtqymqVY7D4o1iW6VxHRfCAWot8X+aq6+gcOP/AJDnLvNXVbEFVuIrHYqkhfl9q/8AsdDZSnfc+aI3QeHj8IeLvNSOJdeNvBROKO/+VU8fo/yQ/s+H2Uhbi7zUamhsPFqYPIuP1RmVrzl8SsdVJyMEp/j9DeUCZoOhEmnHe7zUndH6BEhg8XeaLT14u5OYYu3hLxxvovLLbnqmiaY/J7z5pQ6PpyYb7yusxFPWsQqjFYBzZ1Vhn8VnTTDPdcnUogEiMiViJXnWdbafitLPVbbegdGqBODpEDY7P9TlKuXDMEdysOiGHnA0DewPzuRsdQkJeWnNcvyrnXoL3Qnq9IjKTfJJYiY5KtrCJ5oRdvUdZAqOlPZ6HeYQRUg8EJzokLDU/hG9DQ5rX2KdN+SSL7qQff73Sq8gs6VW+xOU3Sqek+Tmnab0eRXhaMcN6PSeqym5O0BO1HkUx2jiKirMTiCDsyTGNcQc1VYmpdPyPUG/qAtsM7lWOKGHxtKczLxi5NVo23nYo9aNnvKq2vlSa+c0vNcxWjMRxTNPEZQT4qma6EanWTnyJuCzfieMIQ0vGd/vJVr6pzB/lQLzHNK/J9UTCRXYnEgvcdXNxPvWJWqe0eZWLPzrTT2DoTUA0fQ5O+dynpDvvwXPdFsS4YSkAbQY/wC7k7UxLjaZU6c9nJeu478lX4p/wTldzto5HzSNRVpcpGoc+SXfbam3OF7Z7UBwGcI0rewCQoASUR+Si1uSNKlCcsB+/ctlhnJEptE3+96rQEZmOSepJdjCIsDxTABm1+G5Gk3senKvtC4AvaXbgqOg8+9eo9GNEauGki7gsfm+T+PHddH/ADfH55fp5fpUQ4jiqPFHiui6SsLaz+ZXO4k+YWs5jLOeNsJudxWwVNjd4WahQUYCQZzjYsBK2G3U+rRdiVBp4rcqQYpdVG5LRoaynREytdReDJ5cd6dwGFv5pTHkt6c7Wp9p3M/FYi45npH/AKnfEratXk9C6Ix/R0p3O+ZydrsacoCquizz/SU+R+ZybrPzzUyObLeyNd0WlJPM5JuuLJF9v4VxcgTmXQHU9/cjqFQzlNtyelACmTYqQoqd858VKmZ+nBEhdhmnJy77rOrA4oprbDK2Hd3DcmUQk7AiUzvKkIKOKJteUpKdsPaBwZqVmMG1y98oYLVo2GQ+i8t/ww0WHYjX9gTs2r2Op6pHBcP/AFYzLLV9Oz4r44z/AGvnjpoIxVQcfiuZqjxXWdPaf+cqDiuXqNifJdfxz8Z+mHy/3v7LPYPqsa1E6nb9ypNbHNXIyC6sqdIeG5MsbAUhSETEZd6rQpZlNEFFHbTBGZWdWESQbDp0rp7A0rqFJoT+HZZPx0i1w+kB6Wp+t3zFYpaR/Fqfrd8xWLJvp13Rl8YanyPzOCcqv3Ks6PVP8tTHA/F0p57j9mESMbOUXNJ2SdwS2IpkbpUn1DOcd6C82ur4G6WeRtzWF32FIx929yG90IUk4TH37lgAWFhgTdFYxpzseF1SfYVaLLYPgivpNnOY2EJZxPAfRLRwyHNJtbYpvdqxcQkKlaTv9yLgmF72tAzcB4o39Hp7P/hlhRTwhrOABeZHICy6bAY3WeRK5fT+maeDw1KkHhuq0NgAkk6tzAyzQuh2lRVeC0zv4c1y5fDct5V6WOpPFxf+ILP87U5j4Ll6lK+9dN/iRUcMbUiNh9y5R9Z2Z++S6MOpHB8396n1Ns4UC254+5QFdpOR/lSY/jEHaJVcMrttoz37lMOW2gkyRAtBGXepvo3kGyfYTouCIQZI8AlgwjLmd6O2CdxTh+jmHYIumqbBFklQHH+U40QIPcntnq7cHpEelqfrd8xWlmkPxan63fMViwdOnQaAd/l6fJ3xT7zCrdAfgs5H4u8gn3kxkQPFPFlfYbjBUH+9Y2NxWnADIpzgS8AxuCDqzsTIyWurO6yo9wFtQgQN6nTmVGoybBY2GGCCkmjucCgVmiRnx3KZB5kLeq7uVljwF1ZnerDRAAqMOwPbPG+1KMKbo1TlYExMz3QlId5XPT+m91YOJltwPcfhCh/h/UcK+Vu+Dks05pFlZjI9fVbrDaDqxPIwj4DEtwmHLrdY8dgbb2JO4Ba5ao+P5bhhPtU9M8Tr4uqRftao5AQVSa7ht2feanUcSZdckkzdBqkrG9rt91JpuJjiiCjbsXnNCpEzlxT1Mhrbg3Oey6EyAahA25yUdjYFkPW5mdoyRGVxMFtkSCi0pj4o7KW3ZvQW1JFkZznDlu+qvSLTdEQDxyWOncUEPMTY70Q1gRu3QLInBe9uFx/4tT9bvmKxZj/xan63fMVtc9jp2v8AQoPUMgfcuTD3HfH1Seh/wWGTkfi5NOaTeD3LTGcMr21r7IvzW3FsXzWhTsgin2ro9jfCYqW2+Ki/FbJt3T4ladTG+O6V0VPotqBrsS8UdZuu1pBc9w2WGU8UDc05oy71bfe1TYwxJkldJhtENe4NY50nOwLcpvCR0po2pRMVGwJsQDB8Vei3vtUmqe9Ea908RIWphEFxxhKQrWmgZmxRaeFc4w0Enw+NkbRppgvNUxFN3VjMOq21Ad35krpXHupHsuaRALS0DWJIE6x70rdHMbVRpxjm1XNdZwscrGJzCuS1zKdOWE+jaZ3gyTfvXMVKhcZ3m87TxXRHpHUa7sEkAMaG/lIDQCANyzl1WmU4kY54JnVsh1oN9WBuVjTLqzHVer1NUtDwB2TrA6sbjZLkd071pJuM7/pRsxLR3bxuS+qSb5Kzp5RAUW0QZtt71XinZWnM2/hNFuR27USlQGYCLTcJjbsCNHeQ2s4wfimGC2S0WWMj+OK22mI/n4KpCnQrmW2ckCmdiM6m1RZhDmCLbEaH+uLxrfSP/U74lYp4tp135es74lYubbo1VroSTRbfKfirBr93v2qs0OfQt5H4p4ugbStZOGF7rdSdik1vcd6h1pKl1kCPenIfIjcX1HpWwXNuARN8gT4z3KtqaZrvfNVz3k3l0zfZyWsY7sO4+ar2vM5mchfJZ573w0xk1y9G6BdKG0Hh1RlhY5CJtbeu76WacweMwzmN7TyJFoLYuTK8Np42G7RUGR710PR2t2axmT1ZjxT3u8pyxkVjhsPP+FNpmQYi3NMYfRFaq3rQw9Vl1hgMndM37pTmj9DMe4k1W02N9Z9Q5zkKbfWeeSu2RE5U2PY3qHTraxewNI9W0khx3wRCq6boLSGF0XdbWBv48+Mrquk9KoMKBTIdQa/WeIuCfVqEC7RkFzLamXa1HARABg75I2rHK7rXHpaUtIYVwaH09WD2wyJeIyv6sK0wun9HtfIoVbGWACmTYZEuJjPMNXGva3MBwO0yCFvBsl1hInbkOYyR5WHZPb0bSmn21cNq06bKVPXB1GnXcTB7VV35nfBc3UqDb8E8+gHUWNZcyXOdlJ2QBkBlfwSlSi5pgha43bFBosisgyhNBjNT1bclcqbGiBNjxzNyiUqcxu8CtOdOxTpvTDdYbNZbLLZqLnib5cAm6LJb2VQvCAE5RxWUqRzsiBuqTaSi0hbdmgvJwGkAetqfrd8xWImk/wAap+t/zFYuW7dcpnQ59G2x2/FWMnbHeq/RFSKTbb++6bfVker98lpOmN7rbHXzvlGxEpPhskcEk/FQIFo3JN2N4JXPQmNpnGOlriDI2wMuarKdSUT+oOqW7HEHwyHvQB2TeQsrly0k0aBsu06E4MvFQuaerDe24ZkZw3eSuZ6PaP8A6moGZNAmo45MaDmSvUtIaUpYOnSp4VzAR2y19PWJMWqVScieyRT/ACggncqiMrzo1jtFClhxWxTm3Grh6DCA1gdYZ+sdtvFcvpB2HbA1HveReTqMB2EQS7ulVuM0lXxNQVqz5DbybXGxgy7glMTii8nVkbzktNM7JtaM0oaZOodUEQWN9UjiCqDEaI1y5zHZ5iLjimXNDYkkk7VFj761jAAA3ylnJrleO/Stp6HqOtryB7lc6C6HOfVaKr9VpMmMyEWi8NYC5t3ExeJAz98K60Bjh1rOzq60CSSdon3JYYS8j5MrHS4/oyGsHUMhrRFiTPObk8VzFXRVYy/q3kDPszPJevaEqktDRPrVGyW+y6PBWTWNDtWBe5G/elZZWOOV9vnipgtsmN20HigchPBek9MtAU21i5o1WvBLhuIMW2cVw+ktEvovh1gSS07xw35jxWmN2dvJZlPWBkRZDbSOxNNbaBvlEYzhwWmj2TGHO23fmm8P2CY2iOHgpMk2hSFMjimVorqetcZjbz+KLTpwLiFGidXZmnKY33lORFrzLSn41X9x/wAxWKelm+nq/uP+YrFx3t2xvRR9G2OPxR6gM3OxQ0SPRN7/AIpo05vnyW06ZWqqsNs2QG0Srg0RmZiUXqRHuHJRcTmSkNAmwCJTwjgc+7NWdOjfZ9UZrGg5CeKX8cO5/a/6J4VrGDrIhxDqhjMNMtaeeX/JW+k8M3WdVqUzUe8lxkkMBJmIiS3LbsCrHk03tpR2hExFhAMHcbrotNva4N1C+pLWk6rdscVeEndYZ27cRpKqXuEkCPVa0dlvIbEB51dl4uOeUq3fgnk2pvZ/uc0l3IEWBW6Whi27my0ie0S0Sd85lVRtQs6x/ZBHIXI48k7Swt202uJjMnaTn3Ky0i+k2GUNY7CXRc7Q0DJqlh8FqUK1WWyzUlpsHBzjLAfajdsKxv5cRvLJN1X4sMc8M1y0MGrMEidptxTjdG1aTBUIBZGsKtN2swXi5HqnKyfOOwNZ7ex1frazRbVnVLS2fWDQHC6Zdoiq0vbg6h1LGo2YDmkGNZuUnktZNdMrb7BwGn69OCKr5ubE7ZJsuip9OqrerLofq3vIJkZEgLh62AqUoNVmqDkYOre3cgVNvD4bIRbxqlJHe9IOlzMRSH5Xh4OrnFo7J5qr0nUNei1xMupwB+kWjwK5Oi4zmV0PRh0VWtddj+ye9TOCsIEasasSb8YR6NDaVKq0se5pzaS3wKmHiL71uW2PbAtBUC8zkIKM4g5Ax4rXigkdkI1A34fVYCP/AD6qQEC+1MtvONLfj1f3H/MVihpX8ar+4/5isXHby7J0Nop3om9/xVjSIy/hI6IPo2iBJmLZX/hPtbGdx9Vtj0zt1UnCOIOW5FdTEKDKk23bApPeBxVJC6kAyZ5ArHUuFs99uax2IAMwUnVxYO/jv8eUqbZD/b052hHCkyrAIe2XvA9WwiSdqdpYjVY2GtsABbckeg+luuwvVuMizXzmHNMiP+PwXRYvRupBgR+WBZwzzGdlEZXiqHGYmoQW3Ds4k9y57GOl0Oc5x2tmwtN9/cuu0xQNGg+s4SSNRm4vdZvIBcDhXuBk353PO+9VMfdEqWIqMAhre/aqyqZsSYzgmYO8KWKJOZEyoU3A7lS9fZd9OLTOZ25birTo90lrYd7O2S1oLRf1Z7rt4INVtpHeTnKUdh5zARYvy29AZ0mpVtaliere10AOaCNW0TfZdU2lNBuovZeab/UeLy3YbfBctqkEWt97V6N0PxDq+HdhKjix0a1BxMFp/Lq8DdLtlcfG7jkxhC5x1cslYaMHbbzEdyTJdSdGWwjj/wCp/o/h57bj2WgvPPYO9TpV6Zj6utWqOjNxPLeoinuGeaG6tdx3mYU2utkVuiVPVLckdrso3JUaxysiOB2+KCo4fGY71NgnNBGSaohEQ8x0qPT1f3H/ADFYpaW/Hq/uP+YrFy3t3TpPRlX0TYGQjwJ807SqhIaKd6Id9u9NV+C1x6Z2btM1Hhtxfl9UrUqk/RBNbMSg1KlkrR4i1MTvulSZQzdP4YAGIP3zWcy2vrl0vQWuaFbtnWZU1WOG2Z7J5yvX9HNNTWY8yxxu31dQ/wCwjJeK6GqgVqTjYCowu3QHNz969wxmNGHrNJb6BxkOAu1xFjPskLWThz527VXSvo7XGHFKkRVYH693RVMAwL2dnz4LzHHU3N7NRrmRsc0tdbgYXu2OEubUBlgu6OAXC9Lq7XCKjQXbC6+r5Jzei3zp5XiLTndap1N6dxmHad8I9Lo5ULA8CxG3bstuStaE6Dw4RP8A4psI8LJ6l0crC+pYDv8ABCZggHFpJDhAIi6PKCqysDlOXeuj0LpBx6tjg7Wa0arwdc7xncDhsW8H0ea94BfErvujHRyjQIc1rCdeDretzmUtzfCbZXEaZoF+JJqEQSBbNzjnqj6qy0lVbSwdOlqhr6h6zK7aeTdbfOYKselT6VOqarhIZYAfncPVaBsGwlcPi9JvrPdUeZLjfcIyDRsACuTfJHGkRncqWtx5JWhUgGd9kZtTwVkOybTtUg4lAdUyRGvIBy4ckJ0aYbItCbeCWovn7zTVGpeE5OSrzXSx9PV/cf8AMVtZpb8er+4/5isXJe3bOkNGkdW2ePPNEe+Z8klg6nYAgbeY7XBHLhuG7Mqt8JYXW/hAe+VMvad43xcIRG4hRbyqRKlZN0jdLsp8oRabdXZ3pTgrVix8A7yPBeu/4daaZjMKcLX7VWkA0gm72AWIvmN68dYYG0knmrDB4x1N7atIlr2CxAzvlxCuZM8sZZqvXsLpSrgjqvHXUdjh67P1D8wCB0o0hhsRTDqLmlwF25H/AJA7QucwvTZmJGrVHV1IvJs472nzSOMoSe00HcRmORGa0jLV9qkVC2qC8EtByAXoIx9OpQHVuaHRkc965nQeiGPr0wakM1tZwduANhO1WOI0TTDGuY6fSO1rQA0mQRecjfvS8VZXZDFV6zT+IdhuZHcksRjQ5xkCbdofVdHhtFBwaHTLnVGtDBrOgCWmHbCl9G6Pc8Es1T2S7swH9l0Fuq6L5+CXiXkHosDWLzDQJILjq+E7Fc/3kgHqd3aqGYG/VGXes/seEpM63F1Haw7QpuInPYGm/Jcp0u6WBxFKi0MZY6oAkj/fuHBOY6T/AG6K6dx+uNUGbyds7iqltSAlhN5MnP74KJqEQrXrg+K1wdmW4+9MB4zKQ6wRP8+M5I1F49XZ9wns/RsVZUxWlLMdv+7olOnmnKlY4Ijan6Avw2Ksww1SFaYe5VSIrzXS349X9x/zFYpaXb6et+4/5isXHby7J0rsGYaEZ+SBg3DVHf71OoZVb4ECJKiBGaktEcVnVRko9OpGaXAUkFTtKt/KKzEmx+pVfrKbSnKRqs8nnvnNM4LS9alYPJG4mR3Sq41EN77p70Wo67CdLSI16U8Wu+hCuML0yofma5pNvVmB3FecdYth11X8lTfjxr053TKhnLpEapDSCPFyVxPTenq2fUBmTAAm28Tdedh8jvhTotCfnU/xYyrzG6ZqVnCCQOd/FbFGBxNja44nek8MLiE2Gyf5VY73yLoWkI+AUKhE+4Kc5bYUCZttVpba28ZyjsCEAZR6bUHTFFpTdOSk2kwQMj92RqYMZ7VUQssOQNvP6KzpsjbdVGGbcSLK6wsWtKrTO15jpdw6+t+4/wCYrFmmP/0Vrf8A0f8AOVi5LvbtnSswdOWi4kzbvRqtAhK4Q2CcnijQ0Xc2334rBkjGNy01zNoJ5GErDLnILYy+7owDePCc1IUZyIS0RchEAyyW30nTktNsmcYAhourKi5t/cloIQiMpn72IlFt0w1vHkqmOxsvSw/d9/FN0qF1tjJFh4olJhHBVMfpFolCnsPiiugGx71ulTJCx1OM1pE3VSpk8FtknZzUNcKYyzTSNB3IjEGjtk2RmoIVicpDuSbQm2OVlTtAEBXOBgKkpPTtGtfPK6qVnlHn2mCP6it+4/5ysQdKuPX1bn8R/wAxWLkvbsnStw47IRHOvH33qOFA1QjETuSNEuUXBFaLZrTmo9FJoIiy20TzRQ0LYbuTkNCTvPipAu3rIU2tukVa1hNxKmGtP3kpGh3/AEWwwZKp0WhKdAEmDlkUVuGdOw8lCmBwCZoxMmVWiv7QNE7iB974RaVA5y2BxUntnj9FBrY28f4VFZTFGpskTzChiGme5BDROaNrXROU3gOmIAnuMIjKdp/iVtjeKmDsHmnom2Dhnki052grA47/AIJilV2HVMKtFcUGi/lmmaZgKJAOS2UyphjkxSq5pem4SO5YDE8TsTLW3EaTPpqv63/MVijpBpNWoY/O7d7RWLkvbqirFYgAArfXu3rFiRxIV3XvsWf1Lt6xYgNiu7f8FjcS7esWIx9nExinb/cFE4l2/wCCxYgMZin+0pDFPn1lpYnekUQYt+/3BZ/X1I9b3BbWJYr1w3/cKnte4eS2NIVPa9w8lixHpPtoY1/te4eSw4+p7XuHksWIyPSf9wqe17h5LbdI1Pa9w8lpYiUSQX+5VPa9w8ljNLVvbPgPJYsS8r9lpMaUq+37m+SJT01XGVT3N8lixOZUajDpisTd+7Y3yWmaYrDJ58G+SxYi5X7KyKqtXcXEk3JJNhvW1ixM3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5" name="Picture 11" descr="C:\Users\301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993956"/>
            <a:ext cx="3643338" cy="4864044"/>
          </a:xfrm>
          <a:prstGeom prst="rect">
            <a:avLst/>
          </a:prstGeom>
          <a:noFill/>
        </p:spPr>
      </p:pic>
      <p:pic>
        <p:nvPicPr>
          <p:cNvPr id="47117" name="Picture 13" descr="http://omnomad.com/wp-content/uploads/2014/04/%D0%BF%D0%BB%D0%B0%D0%BC%D1%8F-%D1%81%D0%B2%D0%B5%D1%87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484784"/>
            <a:ext cx="3929090" cy="5235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7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25438"/>
            <a:ext cx="8892480" cy="927100"/>
          </a:xfrm>
        </p:spPr>
        <p:txBody>
          <a:bodyPr/>
          <a:lstStyle/>
          <a:p>
            <a:r>
              <a:rPr lang="ru-RU" sz="4000" dirty="0" smtClean="0"/>
              <a:t>Информационно-коммуникационные технологии</a:t>
            </a:r>
            <a:endParaRPr lang="en-US" sz="4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31458" y="1678227"/>
            <a:ext cx="8496944" cy="593725"/>
            <a:chOff x="564088" y="1533293"/>
            <a:chExt cx="8496944" cy="593725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gray">
            <a:xfrm>
              <a:off x="564088" y="1533293"/>
              <a:ext cx="8496944" cy="59372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CFCFC"/>
              </a:solidFill>
              <a:round/>
              <a:headEnd/>
              <a:tailEnd/>
            </a:ln>
            <a:effectLst>
              <a:outerShdw dist="35921" dir="2700000" algn="ctr" rotWithShape="0">
                <a:srgbClr val="001D3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white">
            <a:xfrm>
              <a:off x="597099" y="1610968"/>
              <a:ext cx="8424936" cy="4616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>
                  <a:solidFill>
                    <a:schemeClr val="bg1"/>
                  </a:solidFill>
                </a:rPr>
                <a:t>моделирование химических процессов и явлений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34564" y="2498142"/>
            <a:ext cx="8496944" cy="952205"/>
            <a:chOff x="323528" y="2425699"/>
            <a:chExt cx="8496944" cy="952205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gray">
            <a:xfrm>
              <a:off x="323528" y="2425699"/>
              <a:ext cx="8496944" cy="9522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algn="ctr">
              <a:solidFill>
                <a:srgbClr val="FCFCFC"/>
              </a:solidFill>
              <a:round/>
              <a:headEnd/>
              <a:tailEnd/>
            </a:ln>
            <a:effectLst>
              <a:outerShdw dist="35921" dir="2700000" algn="ctr" rotWithShape="0">
                <a:srgbClr val="001D3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Text Box 25"/>
            <p:cNvSpPr txBox="1">
              <a:spLocks noChangeArrowheads="1"/>
            </p:cNvSpPr>
            <p:nvPr/>
          </p:nvSpPr>
          <p:spPr bwMode="white">
            <a:xfrm>
              <a:off x="395536" y="2498725"/>
              <a:ext cx="8352928" cy="8309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>
                  <a:solidFill>
                    <a:schemeClr val="bg1"/>
                  </a:solidFill>
                </a:rPr>
                <a:t>проведение эксперимента, недоступного в школьной лаборатории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01028" y="3672704"/>
            <a:ext cx="8496944" cy="593725"/>
            <a:chOff x="323528" y="3151188"/>
            <a:chExt cx="8496944" cy="593725"/>
          </a:xfrm>
        </p:grpSpPr>
        <p:sp>
          <p:nvSpPr>
            <p:cNvPr id="5134" name="AutoShape 14"/>
            <p:cNvSpPr>
              <a:spLocks noChangeArrowheads="1"/>
            </p:cNvSpPr>
            <p:nvPr/>
          </p:nvSpPr>
          <p:spPr bwMode="gray">
            <a:xfrm>
              <a:off x="323528" y="3151188"/>
              <a:ext cx="8496944" cy="59372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CFCFC"/>
              </a:solidFill>
              <a:round/>
              <a:headEnd/>
              <a:tailEnd/>
            </a:ln>
            <a:effectLst>
              <a:outerShdw dist="35921" dir="2700000" algn="ctr" rotWithShape="0">
                <a:srgbClr val="001D3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Text Box 26"/>
            <p:cNvSpPr txBox="1">
              <a:spLocks noChangeArrowheads="1"/>
            </p:cNvSpPr>
            <p:nvPr/>
          </p:nvSpPr>
          <p:spPr bwMode="white">
            <a:xfrm>
              <a:off x="1385646" y="3222625"/>
              <a:ext cx="6372708" cy="4572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>
                  <a:solidFill>
                    <a:srgbClr val="FFFFFF"/>
                  </a:solidFill>
                </a:rPr>
                <a:t>экономия времени и реактивов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28465" y="4516879"/>
            <a:ext cx="8496944" cy="962290"/>
            <a:chOff x="425362" y="3786764"/>
            <a:chExt cx="8496944" cy="962290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gray">
            <a:xfrm>
              <a:off x="425362" y="3786764"/>
              <a:ext cx="8496944" cy="9359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algn="ctr">
              <a:solidFill>
                <a:srgbClr val="FCFCFC"/>
              </a:solidFill>
              <a:round/>
              <a:headEnd/>
              <a:tailEnd/>
            </a:ln>
            <a:effectLst>
              <a:outerShdw dist="35921" dir="2700000" algn="ctr" rotWithShape="0">
                <a:srgbClr val="001D3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7" name="Text Box 27"/>
            <p:cNvSpPr txBox="1">
              <a:spLocks noChangeArrowheads="1"/>
            </p:cNvSpPr>
            <p:nvPr/>
          </p:nvSpPr>
          <p:spPr bwMode="white">
            <a:xfrm>
              <a:off x="550108" y="3918057"/>
              <a:ext cx="8352928" cy="8309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>
                  <a:solidFill>
                    <a:srgbClr val="FFFFFF"/>
                  </a:solidFill>
                </a:rPr>
                <a:t>улучшение наглядности подачи материала за счёт цвета, звука и движения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09195" y="5630291"/>
            <a:ext cx="8496944" cy="892910"/>
            <a:chOff x="426869" y="5229200"/>
            <a:chExt cx="8496944" cy="892910"/>
          </a:xfrm>
        </p:grpSpPr>
        <p:sp>
          <p:nvSpPr>
            <p:cNvPr id="5144" name="AutoShape 24"/>
            <p:cNvSpPr>
              <a:spLocks noChangeArrowheads="1"/>
            </p:cNvSpPr>
            <p:nvPr/>
          </p:nvSpPr>
          <p:spPr bwMode="gray">
            <a:xfrm>
              <a:off x="426869" y="5229200"/>
              <a:ext cx="8496944" cy="89291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CFCFC"/>
              </a:solidFill>
              <a:round/>
              <a:headEnd/>
              <a:tailEnd/>
            </a:ln>
            <a:effectLst>
              <a:outerShdw dist="35921" dir="2700000" algn="ctr" rotWithShape="0">
                <a:srgbClr val="001D3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8" name="Text Box 28"/>
            <p:cNvSpPr txBox="1">
              <a:spLocks noChangeArrowheads="1"/>
            </p:cNvSpPr>
            <p:nvPr/>
          </p:nvSpPr>
          <p:spPr bwMode="white">
            <a:xfrm>
              <a:off x="494201" y="5260156"/>
              <a:ext cx="8280920" cy="8309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>
                  <a:solidFill>
                    <a:srgbClr val="FFFFFF"/>
                  </a:solidFill>
                </a:rPr>
                <a:t>повышение познавательной активности обучающихся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51" name="Group 31"/>
          <p:cNvGrpSpPr>
            <a:grpSpLocks/>
          </p:cNvGrpSpPr>
          <p:nvPr/>
        </p:nvGrpSpPr>
        <p:grpSpPr bwMode="auto">
          <a:xfrm>
            <a:off x="8649298" y="4104617"/>
            <a:ext cx="187325" cy="601663"/>
            <a:chOff x="960" y="1764"/>
            <a:chExt cx="130" cy="418"/>
          </a:xfrm>
        </p:grpSpPr>
        <p:sp>
          <p:nvSpPr>
            <p:cNvPr id="5152" name="Oval 32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4" name="AutoShape 34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55" name="Group 35"/>
          <p:cNvGrpSpPr>
            <a:grpSpLocks/>
          </p:cNvGrpSpPr>
          <p:nvPr/>
        </p:nvGrpSpPr>
        <p:grpSpPr bwMode="auto">
          <a:xfrm>
            <a:off x="519871" y="5235942"/>
            <a:ext cx="187325" cy="601663"/>
            <a:chOff x="960" y="1764"/>
            <a:chExt cx="130" cy="418"/>
          </a:xfrm>
        </p:grpSpPr>
        <p:sp>
          <p:nvSpPr>
            <p:cNvPr id="5156" name="Oval 3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8" name="AutoShape 3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Group 35"/>
          <p:cNvGrpSpPr>
            <a:grpSpLocks/>
          </p:cNvGrpSpPr>
          <p:nvPr/>
        </p:nvGrpSpPr>
        <p:grpSpPr bwMode="auto">
          <a:xfrm>
            <a:off x="570823" y="2073400"/>
            <a:ext cx="187325" cy="601663"/>
            <a:chOff x="960" y="1764"/>
            <a:chExt cx="130" cy="418"/>
          </a:xfrm>
        </p:grpSpPr>
        <p:sp>
          <p:nvSpPr>
            <p:cNvPr id="41" name="Oval 3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3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" name="Group 35"/>
          <p:cNvGrpSpPr>
            <a:grpSpLocks/>
          </p:cNvGrpSpPr>
          <p:nvPr/>
        </p:nvGrpSpPr>
        <p:grpSpPr bwMode="auto">
          <a:xfrm>
            <a:off x="8653717" y="2073400"/>
            <a:ext cx="187325" cy="601663"/>
            <a:chOff x="960" y="1764"/>
            <a:chExt cx="130" cy="418"/>
          </a:xfrm>
        </p:grpSpPr>
        <p:sp>
          <p:nvSpPr>
            <p:cNvPr id="45" name="Oval 3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3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AutoShape 3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Group 35"/>
          <p:cNvGrpSpPr>
            <a:grpSpLocks/>
          </p:cNvGrpSpPr>
          <p:nvPr/>
        </p:nvGrpSpPr>
        <p:grpSpPr bwMode="auto">
          <a:xfrm>
            <a:off x="8650834" y="3260639"/>
            <a:ext cx="187325" cy="601663"/>
            <a:chOff x="960" y="1764"/>
            <a:chExt cx="130" cy="418"/>
          </a:xfrm>
        </p:grpSpPr>
        <p:sp>
          <p:nvSpPr>
            <p:cNvPr id="57" name="Oval 3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Oval 3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utoShape 3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0" name="Group 35"/>
          <p:cNvGrpSpPr>
            <a:grpSpLocks/>
          </p:cNvGrpSpPr>
          <p:nvPr/>
        </p:nvGrpSpPr>
        <p:grpSpPr bwMode="auto">
          <a:xfrm>
            <a:off x="535218" y="4104617"/>
            <a:ext cx="187325" cy="601663"/>
            <a:chOff x="960" y="1764"/>
            <a:chExt cx="130" cy="418"/>
          </a:xfrm>
        </p:grpSpPr>
        <p:sp>
          <p:nvSpPr>
            <p:cNvPr id="61" name="Oval 3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Oval 3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AutoShape 3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529035" y="3241927"/>
            <a:ext cx="187325" cy="601663"/>
            <a:chOff x="960" y="1764"/>
            <a:chExt cx="130" cy="418"/>
          </a:xfrm>
        </p:grpSpPr>
        <p:sp>
          <p:nvSpPr>
            <p:cNvPr id="5130" name="Oval 10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8663784" y="5235942"/>
            <a:ext cx="187325" cy="601662"/>
            <a:chOff x="960" y="1764"/>
            <a:chExt cx="130" cy="418"/>
          </a:xfrm>
        </p:grpSpPr>
        <p:sp>
          <p:nvSpPr>
            <p:cNvPr id="5137" name="Oval 17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AutoShape 19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0835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5918395" y="1969078"/>
            <a:ext cx="2614045" cy="3216124"/>
            <a:chOff x="3838" y="1442"/>
            <a:chExt cx="1489" cy="2054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gray">
            <a:xfrm>
              <a:off x="3840" y="1442"/>
              <a:ext cx="1487" cy="2054"/>
            </a:xfrm>
            <a:prstGeom prst="roundRect">
              <a:avLst>
                <a:gd name="adj" fmla="val 12574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gray">
            <a:xfrm>
              <a:off x="3838" y="2963"/>
              <a:ext cx="1481" cy="529"/>
            </a:xfrm>
            <a:prstGeom prst="roundRect">
              <a:avLst>
                <a:gd name="adj" fmla="val 32134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gray">
            <a:xfrm>
              <a:off x="3851" y="1448"/>
              <a:ext cx="1462" cy="530"/>
            </a:xfrm>
            <a:prstGeom prst="roundRect">
              <a:avLst>
                <a:gd name="adj" fmla="val 31319"/>
              </a:avLst>
            </a:prstGeom>
            <a:gradFill rotWithShape="1">
              <a:gsLst>
                <a:gs pos="0">
                  <a:schemeClr val="folHlink">
                    <a:gamma/>
                    <a:tint val="33333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3131840" y="2449513"/>
            <a:ext cx="2487910" cy="2713037"/>
            <a:chOff x="2234" y="1634"/>
            <a:chExt cx="1489" cy="1862"/>
          </a:xfrm>
        </p:grpSpPr>
        <p:sp>
          <p:nvSpPr>
            <p:cNvPr id="11271" name="AutoShape 7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gray">
            <a:xfrm>
              <a:off x="2234" y="3013"/>
              <a:ext cx="1488" cy="479"/>
            </a:xfrm>
            <a:prstGeom prst="roundRect">
              <a:avLst>
                <a:gd name="adj" fmla="val 42588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gray">
            <a:xfrm>
              <a:off x="2241" y="1640"/>
              <a:ext cx="1475" cy="479"/>
            </a:xfrm>
            <a:prstGeom prst="roundRect">
              <a:avLst>
                <a:gd name="adj" fmla="val 35907"/>
              </a:avLst>
            </a:prstGeom>
            <a:gradFill rotWithShape="1">
              <a:gsLst>
                <a:gs pos="0">
                  <a:schemeClr val="hlink">
                    <a:gamma/>
                    <a:tint val="3333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539552" y="2674155"/>
            <a:ext cx="2343348" cy="2495681"/>
            <a:chOff x="797" y="1945"/>
            <a:chExt cx="1489" cy="1584"/>
          </a:xfrm>
        </p:grpSpPr>
        <p:sp>
          <p:nvSpPr>
            <p:cNvPr id="11275" name="AutoShape 11"/>
            <p:cNvSpPr>
              <a:spLocks noChangeArrowheads="1"/>
            </p:cNvSpPr>
            <p:nvPr/>
          </p:nvSpPr>
          <p:spPr bwMode="ltGray">
            <a:xfrm>
              <a:off x="799" y="1945"/>
              <a:ext cx="1487" cy="1584"/>
            </a:xfrm>
            <a:prstGeom prst="roundRect">
              <a:avLst>
                <a:gd name="adj" fmla="val 1257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ltGray">
            <a:xfrm>
              <a:off x="797" y="3118"/>
              <a:ext cx="1488" cy="408"/>
            </a:xfrm>
            <a:prstGeom prst="roundRect">
              <a:avLst>
                <a:gd name="adj" fmla="val 49755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sy="-100000" rotWithShape="0">
                      <a:schemeClr val="bg2">
                        <a:alpha val="10001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AutoShape 13"/>
            <p:cNvSpPr>
              <a:spLocks noChangeArrowheads="1"/>
            </p:cNvSpPr>
            <p:nvPr/>
          </p:nvSpPr>
          <p:spPr bwMode="ltGray">
            <a:xfrm>
              <a:off x="817" y="1950"/>
              <a:ext cx="1462" cy="408"/>
            </a:xfrm>
            <a:prstGeom prst="roundRect">
              <a:avLst>
                <a:gd name="adj" fmla="val 38727"/>
              </a:avLst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white">
          <a:xfrm>
            <a:off x="586745" y="2725971"/>
            <a:ext cx="452438" cy="430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solidFill>
                  <a:srgbClr val="FFFFFF">
                    <a:alpha val="70000"/>
                  </a:srgbClr>
                </a:solidFill>
                <a:latin typeface="Arial Black"/>
              </a:rPr>
              <a:t>01</a:t>
            </a: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white">
          <a:xfrm>
            <a:off x="3263446" y="2512786"/>
            <a:ext cx="45402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solidFill>
                  <a:srgbClr val="FFFFFF">
                    <a:alpha val="70000"/>
                  </a:srgbClr>
                </a:solidFill>
                <a:latin typeface="Arial Black"/>
              </a:rPr>
              <a:t>02</a:t>
            </a:r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white">
          <a:xfrm>
            <a:off x="5918395" y="2043691"/>
            <a:ext cx="45402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solidFill>
                  <a:srgbClr val="FFFFFF">
                    <a:alpha val="70000"/>
                  </a:srgbClr>
                </a:solidFill>
                <a:latin typeface="Arial Black"/>
              </a:rPr>
              <a:t>03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black">
          <a:xfrm>
            <a:off x="3143536" y="2943569"/>
            <a:ext cx="23336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максимально эффективно использовать особенности восприятия каждого </a:t>
            </a:r>
            <a:r>
              <a:rPr lang="ru-RU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обучаемого</a:t>
            </a:r>
            <a:endParaRPr lang="en-US" sz="20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black">
          <a:xfrm>
            <a:off x="571026" y="3102146"/>
            <a:ext cx="220077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акцентировать внимание учащихся на наиболее важных моментах урока</a:t>
            </a:r>
            <a:endParaRPr lang="en-US" sz="20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black">
          <a:xfrm>
            <a:off x="5796137" y="2339975"/>
            <a:ext cx="271057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одновременно использовать различные способы представления информации, </a:t>
            </a:r>
            <a:r>
              <a:rPr lang="ru-RU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наглядно </a:t>
            </a:r>
            <a:r>
              <a:rPr lang="ru-RU" sz="20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показать объекты в трехмерном </a:t>
            </a:r>
            <a:r>
              <a:rPr lang="ru-RU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измерении</a:t>
            </a:r>
            <a:endParaRPr lang="en-US" sz="20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black">
          <a:xfrm>
            <a:off x="907164" y="1931761"/>
            <a:ext cx="1606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 позволяет 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1039183" y="5445224"/>
            <a:ext cx="756526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Презентация -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инструмент организации труда и самообразования, возможность личностно-ориентированного подхода для учителя, способ расширения зоны индивидуальной активности каждого ученика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Мультимедийная презентация </a:t>
            </a:r>
            <a:endParaRPr lang="en-US" dirty="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black">
          <a:xfrm>
            <a:off x="3571684" y="1687960"/>
            <a:ext cx="1606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92D050"/>
                </a:solidFill>
              </a:rPr>
              <a:t>Презентация позволяет </a:t>
            </a:r>
            <a:endParaRPr lang="en-US" sz="1600" b="1" dirty="0">
              <a:solidFill>
                <a:srgbClr val="92D050"/>
              </a:solidFill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black">
          <a:xfrm>
            <a:off x="6425963" y="1196752"/>
            <a:ext cx="1606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B0F0"/>
                </a:solidFill>
              </a:rPr>
              <a:t>Презентация позволяет </a:t>
            </a:r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81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1000125" y="971550"/>
            <a:ext cx="285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+mn-lt"/>
              </a:rPr>
              <a:t>H</a:t>
            </a:r>
            <a:endParaRPr lang="ru-RU" sz="28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928662" y="1542971"/>
            <a:ext cx="428628" cy="428628"/>
          </a:xfrm>
          <a:prstGeom prst="ellipse">
            <a:avLst/>
          </a:prstGeom>
          <a:solidFill>
            <a:srgbClr val="1F497D">
              <a:lumMod val="60000"/>
              <a:lumOff val="40000"/>
              <a:alpha val="7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balanced" dir="t"/>
          </a:scene3d>
          <a:sp3d extrusionH="76200" prstMaterial="softEdge">
            <a:bevelT prst="relaxedInset"/>
            <a:extrusionClr>
              <a:sysClr val="windowText" lastClr="000000">
                <a:lumMod val="50000"/>
                <a:lumOff val="50000"/>
              </a:sysClr>
            </a:extrusion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5813" y="2686050"/>
            <a:ext cx="428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1s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00125" y="2543175"/>
            <a:ext cx="357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1</a:t>
            </a:r>
            <a:endParaRPr lang="ru-RU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28750" y="2185988"/>
            <a:ext cx="357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1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928688" y="1543050"/>
            <a:ext cx="500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+1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57250" y="3400425"/>
            <a:ext cx="428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1s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52" name="Прямая со стрелкой 151"/>
          <p:cNvCxnSpPr>
            <a:cxnSpLocks noChangeShapeType="1"/>
          </p:cNvCxnSpPr>
          <p:nvPr/>
        </p:nvCxnSpPr>
        <p:spPr bwMode="auto">
          <a:xfrm rot="16200000" flipH="1">
            <a:off x="1179512" y="3506788"/>
            <a:ext cx="214313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53" name="Прямоугольник 152"/>
          <p:cNvSpPr/>
          <p:nvPr/>
        </p:nvSpPr>
        <p:spPr>
          <a:xfrm>
            <a:off x="1214438" y="3328988"/>
            <a:ext cx="357187" cy="357187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857500" y="5257800"/>
            <a:ext cx="285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ysClr val="windowText" lastClr="000000"/>
                </a:solidFill>
                <a:latin typeface="+mn-lt"/>
              </a:rPr>
              <a:t>H</a:t>
            </a:r>
            <a:endParaRPr lang="ru-RU" sz="40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245213" y="5228432"/>
            <a:ext cx="285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0" dirty="0">
                <a:solidFill>
                  <a:sysClr val="windowText" lastClr="000000"/>
                </a:solidFill>
                <a:latin typeface="+mn-lt"/>
              </a:rPr>
              <a:t>Н</a:t>
            </a:r>
          </a:p>
        </p:txBody>
      </p:sp>
      <p:sp>
        <p:nvSpPr>
          <p:cNvPr id="156" name="Умножение 155"/>
          <p:cNvSpPr/>
          <p:nvPr/>
        </p:nvSpPr>
        <p:spPr>
          <a:xfrm>
            <a:off x="4000500" y="5829300"/>
            <a:ext cx="214313" cy="214313"/>
          </a:xfrm>
          <a:prstGeom prst="mathMultiply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57" name="Прямая соединительная линия 156"/>
          <p:cNvCxnSpPr>
            <a:cxnSpLocks noChangeShapeType="1"/>
          </p:cNvCxnSpPr>
          <p:nvPr/>
        </p:nvCxnSpPr>
        <p:spPr bwMode="auto">
          <a:xfrm rot="5400000">
            <a:off x="3536157" y="4864894"/>
            <a:ext cx="2143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8" name="Прямая соединительная линия 157"/>
          <p:cNvCxnSpPr>
            <a:cxnSpLocks noChangeShapeType="1"/>
          </p:cNvCxnSpPr>
          <p:nvPr/>
        </p:nvCxnSpPr>
        <p:spPr bwMode="auto">
          <a:xfrm rot="5400000">
            <a:off x="3536156" y="5222082"/>
            <a:ext cx="21431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9" name="Прямая соединительная линия 158"/>
          <p:cNvCxnSpPr>
            <a:cxnSpLocks noChangeShapeType="1"/>
          </p:cNvCxnSpPr>
          <p:nvPr/>
        </p:nvCxnSpPr>
        <p:spPr bwMode="auto">
          <a:xfrm rot="5400000">
            <a:off x="3536156" y="5936457"/>
            <a:ext cx="21431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0" name="Прямая соединительная линия 159"/>
          <p:cNvCxnSpPr>
            <a:cxnSpLocks noChangeShapeType="1"/>
          </p:cNvCxnSpPr>
          <p:nvPr/>
        </p:nvCxnSpPr>
        <p:spPr bwMode="auto">
          <a:xfrm rot="5400000">
            <a:off x="3536157" y="6293644"/>
            <a:ext cx="2143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1" name="Прямая со стрелкой 160"/>
          <p:cNvCxnSpPr>
            <a:cxnSpLocks noChangeShapeType="1"/>
          </p:cNvCxnSpPr>
          <p:nvPr/>
        </p:nvCxnSpPr>
        <p:spPr bwMode="auto">
          <a:xfrm rot="5400000">
            <a:off x="1180306" y="3505994"/>
            <a:ext cx="212725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62" name="TextBox 161"/>
          <p:cNvSpPr txBox="1"/>
          <p:nvPr/>
        </p:nvSpPr>
        <p:spPr>
          <a:xfrm>
            <a:off x="1857375" y="4757738"/>
            <a:ext cx="642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2.20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2286000" y="4972050"/>
            <a:ext cx="1643063" cy="12144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3429000" y="5043488"/>
            <a:ext cx="1571625" cy="1143000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5" name="Arc 12"/>
          <p:cNvSpPr>
            <a:spLocks/>
          </p:cNvSpPr>
          <p:nvPr/>
        </p:nvSpPr>
        <p:spPr bwMode="auto">
          <a:xfrm rot="3734765">
            <a:off x="874712" y="1404938"/>
            <a:ext cx="766763" cy="985838"/>
          </a:xfrm>
          <a:custGeom>
            <a:avLst/>
            <a:gdLst>
              <a:gd name="G0" fmla="+- 3721 0 0"/>
              <a:gd name="G1" fmla="+- 21600 0 0"/>
              <a:gd name="G2" fmla="+- 21600 0 0"/>
              <a:gd name="T0" fmla="*/ 0 w 20869"/>
              <a:gd name="T1" fmla="*/ 323 h 21600"/>
              <a:gd name="T2" fmla="*/ 20869 w 20869"/>
              <a:gd name="T3" fmla="*/ 8466 h 21600"/>
              <a:gd name="T4" fmla="*/ 3721 w 2086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69" h="21600" fill="none" extrusionOk="0">
                <a:moveTo>
                  <a:pt x="-1" y="322"/>
                </a:moveTo>
                <a:cubicBezTo>
                  <a:pt x="1228" y="108"/>
                  <a:pt x="2473" y="-1"/>
                  <a:pt x="3721" y="0"/>
                </a:cubicBezTo>
                <a:cubicBezTo>
                  <a:pt x="10442" y="0"/>
                  <a:pt x="16781" y="3129"/>
                  <a:pt x="20869" y="8465"/>
                </a:cubicBezTo>
              </a:path>
              <a:path w="20869" h="21600" stroke="0" extrusionOk="0">
                <a:moveTo>
                  <a:pt x="-1" y="322"/>
                </a:moveTo>
                <a:cubicBezTo>
                  <a:pt x="1228" y="108"/>
                  <a:pt x="2473" y="-1"/>
                  <a:pt x="3721" y="0"/>
                </a:cubicBezTo>
                <a:cubicBezTo>
                  <a:pt x="10442" y="0"/>
                  <a:pt x="16781" y="3129"/>
                  <a:pt x="20869" y="8465"/>
                </a:cubicBezTo>
                <a:lnTo>
                  <a:pt x="3721" y="21600"/>
                </a:lnTo>
                <a:close/>
              </a:path>
            </a:pathLst>
          </a:cu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4000495" y="1614408"/>
            <a:ext cx="428628" cy="428628"/>
          </a:xfrm>
          <a:prstGeom prst="ellipse">
            <a:avLst/>
          </a:prstGeom>
          <a:solidFill>
            <a:srgbClr val="F79646">
              <a:lumMod val="75000"/>
              <a:alpha val="6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balanced" dir="t"/>
          </a:scene3d>
          <a:sp3d extrusionH="76200" prstMaterial="softEdge">
            <a:bevelT prst="relaxedInset"/>
            <a:extrusionClr>
              <a:srgbClr val="F79646">
                <a:lumMod val="75000"/>
              </a:srgbClr>
            </a:extrusion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000500" y="1614488"/>
            <a:ext cx="500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+8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857625" y="2757488"/>
            <a:ext cx="428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1s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286250" y="2757488"/>
            <a:ext cx="428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2s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714875" y="2757488"/>
            <a:ext cx="649213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2p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071938" y="2614613"/>
            <a:ext cx="357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2</a:t>
            </a:r>
            <a:endParaRPr lang="ru-RU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500563" y="2614613"/>
            <a:ext cx="357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2</a:t>
            </a:r>
            <a:endParaRPr lang="ru-RU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000625" y="2614613"/>
            <a:ext cx="357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4</a:t>
            </a:r>
            <a:endParaRPr lang="ru-RU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429125" y="2257425"/>
            <a:ext cx="357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2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786313" y="2257425"/>
            <a:ext cx="3571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6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3929063" y="3971925"/>
            <a:ext cx="357187" cy="35718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77" name="Прямая со стрелкой 176"/>
          <p:cNvCxnSpPr>
            <a:cxnSpLocks noChangeShapeType="1"/>
          </p:cNvCxnSpPr>
          <p:nvPr/>
        </p:nvCxnSpPr>
        <p:spPr bwMode="auto">
          <a:xfrm rot="5400000" flipH="1" flipV="1">
            <a:off x="3894138" y="4149725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8" name="Прямая со стрелкой 177"/>
          <p:cNvCxnSpPr>
            <a:cxnSpLocks noChangeShapeType="1"/>
          </p:cNvCxnSpPr>
          <p:nvPr/>
        </p:nvCxnSpPr>
        <p:spPr bwMode="auto">
          <a:xfrm rot="5400000">
            <a:off x="4037013" y="4149725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9" name="Прямая со стрелкой 178"/>
          <p:cNvCxnSpPr>
            <a:cxnSpLocks noChangeShapeType="1"/>
          </p:cNvCxnSpPr>
          <p:nvPr/>
        </p:nvCxnSpPr>
        <p:spPr bwMode="auto">
          <a:xfrm rot="5400000" flipH="1" flipV="1">
            <a:off x="4251325" y="3792538"/>
            <a:ext cx="214313" cy="15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80" name="Прямая со стрелкой 179"/>
          <p:cNvCxnSpPr>
            <a:cxnSpLocks noChangeShapeType="1"/>
          </p:cNvCxnSpPr>
          <p:nvPr/>
        </p:nvCxnSpPr>
        <p:spPr bwMode="auto">
          <a:xfrm rot="5400000">
            <a:off x="4394200" y="3792538"/>
            <a:ext cx="214313" cy="15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81" name="Прямоугольник 180"/>
          <p:cNvSpPr/>
          <p:nvPr/>
        </p:nvSpPr>
        <p:spPr>
          <a:xfrm>
            <a:off x="4286250" y="3614738"/>
            <a:ext cx="357188" cy="357187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4643438" y="3257550"/>
            <a:ext cx="357187" cy="35718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000625" y="3257550"/>
            <a:ext cx="357188" cy="35718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5357813" y="3257550"/>
            <a:ext cx="357187" cy="35718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85" name="Прямая со стрелкой 184"/>
          <p:cNvCxnSpPr>
            <a:cxnSpLocks noChangeShapeType="1"/>
          </p:cNvCxnSpPr>
          <p:nvPr/>
        </p:nvCxnSpPr>
        <p:spPr bwMode="auto">
          <a:xfrm rot="5400000" flipH="1" flipV="1">
            <a:off x="4608513" y="3435350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86" name="Прямая со стрелкой 185"/>
          <p:cNvCxnSpPr>
            <a:cxnSpLocks noChangeShapeType="1"/>
          </p:cNvCxnSpPr>
          <p:nvPr/>
        </p:nvCxnSpPr>
        <p:spPr bwMode="auto">
          <a:xfrm rot="5400000">
            <a:off x="4751388" y="3435350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87" name="Прямая со стрелкой 186"/>
          <p:cNvCxnSpPr>
            <a:cxnSpLocks noChangeShapeType="1"/>
          </p:cNvCxnSpPr>
          <p:nvPr/>
        </p:nvCxnSpPr>
        <p:spPr bwMode="auto">
          <a:xfrm rot="5400000" flipH="1" flipV="1">
            <a:off x="4965701" y="3435350"/>
            <a:ext cx="214312" cy="15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88" name="Прямая со стрелкой 187"/>
          <p:cNvCxnSpPr>
            <a:cxnSpLocks noChangeShapeType="1"/>
          </p:cNvCxnSpPr>
          <p:nvPr/>
        </p:nvCxnSpPr>
        <p:spPr bwMode="auto">
          <a:xfrm rot="5400000" flipH="1" flipV="1">
            <a:off x="5322888" y="3435350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89" name="TextBox 188"/>
          <p:cNvSpPr txBox="1"/>
          <p:nvPr/>
        </p:nvSpPr>
        <p:spPr>
          <a:xfrm>
            <a:off x="3571875" y="3971925"/>
            <a:ext cx="428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1s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929063" y="3614738"/>
            <a:ext cx="428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2s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139952" y="3257550"/>
            <a:ext cx="574923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2p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92" name="Прямая со стрелкой 191"/>
          <p:cNvCxnSpPr>
            <a:cxnSpLocks noChangeShapeType="1"/>
          </p:cNvCxnSpPr>
          <p:nvPr/>
        </p:nvCxnSpPr>
        <p:spPr bwMode="auto">
          <a:xfrm rot="5400000" flipH="1" flipV="1">
            <a:off x="3894138" y="4149725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3" name="Прямая со стрелкой 192"/>
          <p:cNvCxnSpPr>
            <a:cxnSpLocks noChangeShapeType="1"/>
          </p:cNvCxnSpPr>
          <p:nvPr/>
        </p:nvCxnSpPr>
        <p:spPr bwMode="auto">
          <a:xfrm rot="5400000">
            <a:off x="4037013" y="4149725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4" name="Прямая со стрелкой 193"/>
          <p:cNvCxnSpPr>
            <a:cxnSpLocks noChangeShapeType="1"/>
          </p:cNvCxnSpPr>
          <p:nvPr/>
        </p:nvCxnSpPr>
        <p:spPr bwMode="auto">
          <a:xfrm rot="5400000" flipH="1" flipV="1">
            <a:off x="4251325" y="3792538"/>
            <a:ext cx="214313" cy="15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5" name="Прямая со стрелкой 194"/>
          <p:cNvCxnSpPr>
            <a:cxnSpLocks noChangeShapeType="1"/>
          </p:cNvCxnSpPr>
          <p:nvPr/>
        </p:nvCxnSpPr>
        <p:spPr bwMode="auto">
          <a:xfrm rot="5400000">
            <a:off x="4394200" y="3792538"/>
            <a:ext cx="214313" cy="15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6" name="Прямая со стрелкой 195"/>
          <p:cNvCxnSpPr>
            <a:cxnSpLocks noChangeShapeType="1"/>
          </p:cNvCxnSpPr>
          <p:nvPr/>
        </p:nvCxnSpPr>
        <p:spPr bwMode="auto">
          <a:xfrm rot="5400000" flipH="1" flipV="1">
            <a:off x="4608513" y="3435350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7" name="Прямая со стрелкой 196"/>
          <p:cNvCxnSpPr>
            <a:cxnSpLocks noChangeShapeType="1"/>
          </p:cNvCxnSpPr>
          <p:nvPr/>
        </p:nvCxnSpPr>
        <p:spPr bwMode="auto">
          <a:xfrm rot="5400000" flipH="1" flipV="1">
            <a:off x="4965701" y="3435350"/>
            <a:ext cx="214312" cy="15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8" name="Прямая со стрелкой 197"/>
          <p:cNvCxnSpPr>
            <a:cxnSpLocks noChangeShapeType="1"/>
          </p:cNvCxnSpPr>
          <p:nvPr/>
        </p:nvCxnSpPr>
        <p:spPr bwMode="auto">
          <a:xfrm rot="5400000" flipH="1" flipV="1">
            <a:off x="5322888" y="3435350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9" name="Прямая со стрелкой 198"/>
          <p:cNvCxnSpPr>
            <a:cxnSpLocks noChangeShapeType="1"/>
          </p:cNvCxnSpPr>
          <p:nvPr/>
        </p:nvCxnSpPr>
        <p:spPr bwMode="auto">
          <a:xfrm rot="5400000">
            <a:off x="4751388" y="3435350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00" name="Arc 12"/>
          <p:cNvSpPr>
            <a:spLocks/>
          </p:cNvSpPr>
          <p:nvPr/>
        </p:nvSpPr>
        <p:spPr bwMode="auto">
          <a:xfrm rot="3734765">
            <a:off x="3946526" y="1476375"/>
            <a:ext cx="766762" cy="985837"/>
          </a:xfrm>
          <a:custGeom>
            <a:avLst/>
            <a:gdLst>
              <a:gd name="G0" fmla="+- 3721 0 0"/>
              <a:gd name="G1" fmla="+- 21600 0 0"/>
              <a:gd name="G2" fmla="+- 21600 0 0"/>
              <a:gd name="T0" fmla="*/ 0 w 20869"/>
              <a:gd name="T1" fmla="*/ 323 h 21600"/>
              <a:gd name="T2" fmla="*/ 20869 w 20869"/>
              <a:gd name="T3" fmla="*/ 8466 h 21600"/>
              <a:gd name="T4" fmla="*/ 3721 w 2086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69" h="21600" fill="none" extrusionOk="0">
                <a:moveTo>
                  <a:pt x="-1" y="322"/>
                </a:moveTo>
                <a:cubicBezTo>
                  <a:pt x="1228" y="108"/>
                  <a:pt x="2473" y="-1"/>
                  <a:pt x="3721" y="0"/>
                </a:cubicBezTo>
                <a:cubicBezTo>
                  <a:pt x="10442" y="0"/>
                  <a:pt x="16781" y="3129"/>
                  <a:pt x="20869" y="8465"/>
                </a:cubicBezTo>
              </a:path>
              <a:path w="20869" h="21600" stroke="0" extrusionOk="0">
                <a:moveTo>
                  <a:pt x="-1" y="322"/>
                </a:moveTo>
                <a:cubicBezTo>
                  <a:pt x="1228" y="108"/>
                  <a:pt x="2473" y="-1"/>
                  <a:pt x="3721" y="0"/>
                </a:cubicBezTo>
                <a:cubicBezTo>
                  <a:pt x="10442" y="0"/>
                  <a:pt x="16781" y="3129"/>
                  <a:pt x="20869" y="8465"/>
                </a:cubicBezTo>
                <a:lnTo>
                  <a:pt x="3721" y="21600"/>
                </a:lnTo>
                <a:close/>
              </a:path>
            </a:pathLst>
          </a:cu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1" name="Arc 12"/>
          <p:cNvSpPr>
            <a:spLocks/>
          </p:cNvSpPr>
          <p:nvPr/>
        </p:nvSpPr>
        <p:spPr bwMode="auto">
          <a:xfrm rot="3734765">
            <a:off x="4303713" y="1476375"/>
            <a:ext cx="766762" cy="985838"/>
          </a:xfrm>
          <a:custGeom>
            <a:avLst/>
            <a:gdLst>
              <a:gd name="G0" fmla="+- 3721 0 0"/>
              <a:gd name="G1" fmla="+- 21600 0 0"/>
              <a:gd name="G2" fmla="+- 21600 0 0"/>
              <a:gd name="T0" fmla="*/ 0 w 20869"/>
              <a:gd name="T1" fmla="*/ 323 h 21600"/>
              <a:gd name="T2" fmla="*/ 20869 w 20869"/>
              <a:gd name="T3" fmla="*/ 8466 h 21600"/>
              <a:gd name="T4" fmla="*/ 3721 w 2086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69" h="21600" fill="none" extrusionOk="0">
                <a:moveTo>
                  <a:pt x="-1" y="322"/>
                </a:moveTo>
                <a:cubicBezTo>
                  <a:pt x="1228" y="108"/>
                  <a:pt x="2473" y="-1"/>
                  <a:pt x="3721" y="0"/>
                </a:cubicBezTo>
                <a:cubicBezTo>
                  <a:pt x="10442" y="0"/>
                  <a:pt x="16781" y="3129"/>
                  <a:pt x="20869" y="8465"/>
                </a:cubicBezTo>
              </a:path>
              <a:path w="20869" h="21600" stroke="0" extrusionOk="0">
                <a:moveTo>
                  <a:pt x="-1" y="322"/>
                </a:moveTo>
                <a:cubicBezTo>
                  <a:pt x="1228" y="108"/>
                  <a:pt x="2473" y="-1"/>
                  <a:pt x="3721" y="0"/>
                </a:cubicBezTo>
                <a:cubicBezTo>
                  <a:pt x="10442" y="0"/>
                  <a:pt x="16781" y="3129"/>
                  <a:pt x="20869" y="8465"/>
                </a:cubicBezTo>
                <a:lnTo>
                  <a:pt x="3721" y="21600"/>
                </a:lnTo>
                <a:close/>
              </a:path>
            </a:pathLst>
          </a:cu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071938" y="1042988"/>
            <a:ext cx="285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+mn-lt"/>
              </a:rPr>
              <a:t>О</a:t>
            </a:r>
          </a:p>
        </p:txBody>
      </p:sp>
      <p:sp>
        <p:nvSpPr>
          <p:cNvPr id="203" name="Овал 202"/>
          <p:cNvSpPr/>
          <p:nvPr/>
        </p:nvSpPr>
        <p:spPr>
          <a:xfrm>
            <a:off x="7500958" y="1614408"/>
            <a:ext cx="428628" cy="428628"/>
          </a:xfrm>
          <a:prstGeom prst="ellipse">
            <a:avLst/>
          </a:prstGeom>
          <a:solidFill>
            <a:srgbClr val="1F497D">
              <a:lumMod val="60000"/>
              <a:lumOff val="40000"/>
              <a:alpha val="7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balanced" dir="t"/>
          </a:scene3d>
          <a:sp3d extrusionH="76200" prstMaterial="softEdge">
            <a:bevelT prst="relaxedInset"/>
            <a:extrusionClr>
              <a:sysClr val="windowText" lastClr="000000">
                <a:lumMod val="50000"/>
                <a:lumOff val="50000"/>
              </a:sysClr>
            </a:extrusion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358063" y="2757488"/>
            <a:ext cx="428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1s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572375" y="2614613"/>
            <a:ext cx="357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1</a:t>
            </a:r>
            <a:endParaRPr lang="ru-RU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8001000" y="2257425"/>
            <a:ext cx="357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1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500938" y="1614488"/>
            <a:ext cx="500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+1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7429500" y="3471863"/>
            <a:ext cx="428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1s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09" name="Прямая со стрелкой 208"/>
          <p:cNvCxnSpPr>
            <a:cxnSpLocks noChangeShapeType="1"/>
          </p:cNvCxnSpPr>
          <p:nvPr/>
        </p:nvCxnSpPr>
        <p:spPr bwMode="auto">
          <a:xfrm rot="5400000">
            <a:off x="7751763" y="3578225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10" name="Прямоугольник 209"/>
          <p:cNvSpPr/>
          <p:nvPr/>
        </p:nvSpPr>
        <p:spPr>
          <a:xfrm>
            <a:off x="7786688" y="3400425"/>
            <a:ext cx="357187" cy="35718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211" name="Прямая со стрелкой 210"/>
          <p:cNvCxnSpPr>
            <a:cxnSpLocks noChangeShapeType="1"/>
          </p:cNvCxnSpPr>
          <p:nvPr/>
        </p:nvCxnSpPr>
        <p:spPr bwMode="auto">
          <a:xfrm rot="5400000">
            <a:off x="7751763" y="3578225"/>
            <a:ext cx="2143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12" name="Arc 12"/>
          <p:cNvSpPr>
            <a:spLocks/>
          </p:cNvSpPr>
          <p:nvPr/>
        </p:nvSpPr>
        <p:spPr bwMode="auto">
          <a:xfrm rot="3734765">
            <a:off x="7446963" y="1476375"/>
            <a:ext cx="766762" cy="985838"/>
          </a:xfrm>
          <a:custGeom>
            <a:avLst/>
            <a:gdLst>
              <a:gd name="G0" fmla="+- 3721 0 0"/>
              <a:gd name="G1" fmla="+- 21600 0 0"/>
              <a:gd name="G2" fmla="+- 21600 0 0"/>
              <a:gd name="T0" fmla="*/ 0 w 20869"/>
              <a:gd name="T1" fmla="*/ 323 h 21600"/>
              <a:gd name="T2" fmla="*/ 20869 w 20869"/>
              <a:gd name="T3" fmla="*/ 8466 h 21600"/>
              <a:gd name="T4" fmla="*/ 3721 w 2086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69" h="21600" fill="none" extrusionOk="0">
                <a:moveTo>
                  <a:pt x="-1" y="322"/>
                </a:moveTo>
                <a:cubicBezTo>
                  <a:pt x="1228" y="108"/>
                  <a:pt x="2473" y="-1"/>
                  <a:pt x="3721" y="0"/>
                </a:cubicBezTo>
                <a:cubicBezTo>
                  <a:pt x="10442" y="0"/>
                  <a:pt x="16781" y="3129"/>
                  <a:pt x="20869" y="8465"/>
                </a:cubicBezTo>
              </a:path>
              <a:path w="20869" h="21600" stroke="0" extrusionOk="0">
                <a:moveTo>
                  <a:pt x="-1" y="322"/>
                </a:moveTo>
                <a:cubicBezTo>
                  <a:pt x="1228" y="108"/>
                  <a:pt x="2473" y="-1"/>
                  <a:pt x="3721" y="0"/>
                </a:cubicBezTo>
                <a:cubicBezTo>
                  <a:pt x="10442" y="0"/>
                  <a:pt x="16781" y="3129"/>
                  <a:pt x="20869" y="8465"/>
                </a:cubicBezTo>
                <a:lnTo>
                  <a:pt x="3721" y="21600"/>
                </a:lnTo>
                <a:close/>
              </a:path>
            </a:pathLst>
          </a:cu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7572375" y="1042988"/>
            <a:ext cx="285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+mn-lt"/>
              </a:rPr>
              <a:t>H</a:t>
            </a:r>
            <a:endParaRPr lang="ru-RU" sz="28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045064" y="5265738"/>
            <a:ext cx="285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0" dirty="0">
                <a:solidFill>
                  <a:sysClr val="windowText" lastClr="000000"/>
                </a:solidFill>
                <a:latin typeface="+mn-lt"/>
              </a:rPr>
              <a:t>О</a:t>
            </a:r>
          </a:p>
        </p:txBody>
      </p:sp>
      <p:sp>
        <p:nvSpPr>
          <p:cNvPr id="215" name="Овал 214"/>
          <p:cNvSpPr/>
          <p:nvPr/>
        </p:nvSpPr>
        <p:spPr>
          <a:xfrm>
            <a:off x="4500563" y="4972050"/>
            <a:ext cx="1643062" cy="12144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216" name="Прямая соединительная линия 215"/>
          <p:cNvCxnSpPr>
            <a:cxnSpLocks noChangeShapeType="1"/>
          </p:cNvCxnSpPr>
          <p:nvPr/>
        </p:nvCxnSpPr>
        <p:spPr bwMode="auto">
          <a:xfrm rot="5400000">
            <a:off x="4679157" y="4864894"/>
            <a:ext cx="2143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7" name="Прямая соединительная линия 216"/>
          <p:cNvCxnSpPr>
            <a:cxnSpLocks noChangeShapeType="1"/>
          </p:cNvCxnSpPr>
          <p:nvPr/>
        </p:nvCxnSpPr>
        <p:spPr bwMode="auto">
          <a:xfrm rot="5400000">
            <a:off x="4679156" y="5222082"/>
            <a:ext cx="21431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8" name="Прямая соединительная линия 217"/>
          <p:cNvCxnSpPr>
            <a:cxnSpLocks noChangeShapeType="1"/>
          </p:cNvCxnSpPr>
          <p:nvPr/>
        </p:nvCxnSpPr>
        <p:spPr bwMode="auto">
          <a:xfrm rot="5400000">
            <a:off x="4679156" y="5936457"/>
            <a:ext cx="21431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9" name="Прямая соединительная линия 218"/>
          <p:cNvCxnSpPr>
            <a:cxnSpLocks noChangeShapeType="1"/>
          </p:cNvCxnSpPr>
          <p:nvPr/>
        </p:nvCxnSpPr>
        <p:spPr bwMode="auto">
          <a:xfrm rot="5400000">
            <a:off x="4679157" y="6293644"/>
            <a:ext cx="2143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20" name="TextBox 219"/>
          <p:cNvSpPr txBox="1"/>
          <p:nvPr/>
        </p:nvSpPr>
        <p:spPr>
          <a:xfrm>
            <a:off x="3571875" y="4471988"/>
            <a:ext cx="1285875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ysClr val="windowText" lastClr="000000"/>
                </a:solidFill>
                <a:latin typeface="+mn-lt"/>
              </a:rPr>
              <a:t>Ось симметрии</a:t>
            </a:r>
          </a:p>
        </p:txBody>
      </p:sp>
      <p:sp>
        <p:nvSpPr>
          <p:cNvPr id="221" name="Умножение 220"/>
          <p:cNvSpPr/>
          <p:nvPr/>
        </p:nvSpPr>
        <p:spPr>
          <a:xfrm>
            <a:off x="4214813" y="5829300"/>
            <a:ext cx="214312" cy="214313"/>
          </a:xfrm>
          <a:prstGeom prst="mathMultiply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2" name="Умножение 221"/>
          <p:cNvSpPr/>
          <p:nvPr/>
        </p:nvSpPr>
        <p:spPr>
          <a:xfrm>
            <a:off x="4006850" y="5207000"/>
            <a:ext cx="214313" cy="214313"/>
          </a:xfrm>
          <a:prstGeom prst="mathMultiply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3" name="Умножение 222"/>
          <p:cNvSpPr/>
          <p:nvPr/>
        </p:nvSpPr>
        <p:spPr>
          <a:xfrm>
            <a:off x="4214813" y="5208588"/>
            <a:ext cx="214312" cy="214312"/>
          </a:xfrm>
          <a:prstGeom prst="mathMultiply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4" name="Умножение 223"/>
          <p:cNvSpPr/>
          <p:nvPr/>
        </p:nvSpPr>
        <p:spPr>
          <a:xfrm>
            <a:off x="3500438" y="5614988"/>
            <a:ext cx="214312" cy="214312"/>
          </a:xfrm>
          <a:prstGeom prst="mathMultiply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5" name="Овал 224"/>
          <p:cNvSpPr/>
          <p:nvPr/>
        </p:nvSpPr>
        <p:spPr>
          <a:xfrm>
            <a:off x="3571875" y="5472113"/>
            <a:ext cx="71438" cy="71437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6" name="Умножение 225"/>
          <p:cNvSpPr/>
          <p:nvPr/>
        </p:nvSpPr>
        <p:spPr>
          <a:xfrm>
            <a:off x="4714875" y="5614988"/>
            <a:ext cx="214313" cy="214312"/>
          </a:xfrm>
          <a:prstGeom prst="mathMultiply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7" name="Овал 226"/>
          <p:cNvSpPr/>
          <p:nvPr/>
        </p:nvSpPr>
        <p:spPr>
          <a:xfrm>
            <a:off x="4786313" y="5472113"/>
            <a:ext cx="71437" cy="71437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3929063" y="4757738"/>
            <a:ext cx="7858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+mn-lt"/>
              </a:rPr>
              <a:t>3</a:t>
            </a: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.</a:t>
            </a:r>
            <a:r>
              <a:rPr lang="ru-RU" sz="1400" kern="0" dirty="0">
                <a:solidFill>
                  <a:sysClr val="windowText" lastClr="000000"/>
                </a:solidFill>
                <a:latin typeface="+mn-lt"/>
              </a:rPr>
              <a:t>50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5929313" y="4787900"/>
            <a:ext cx="6429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2.20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0" name="Заголовок 1"/>
          <p:cNvSpPr txBox="1">
            <a:spLocks/>
          </p:cNvSpPr>
          <p:nvPr/>
        </p:nvSpPr>
        <p:spPr>
          <a:xfrm>
            <a:off x="0" y="171450"/>
            <a:ext cx="9036050" cy="40481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Схема соединения атомов водорода и кислорода в молекулу</a:t>
            </a:r>
            <a:r>
              <a:rPr lang="en-US" sz="23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воды</a:t>
            </a:r>
            <a:endParaRPr lang="ru-RU" sz="2300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310063" y="5048250"/>
            <a:ext cx="33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30000">
                <a:latin typeface="Symbol" pitchFamily="18" charset="2"/>
              </a:rPr>
              <a:t>d</a:t>
            </a:r>
            <a:r>
              <a:rPr lang="ru-RU" sz="2000" baseline="30000">
                <a:latin typeface="Georgia" pitchFamily="18" charset="0"/>
              </a:rPr>
              <a:t>-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424488" y="5065713"/>
            <a:ext cx="379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30000">
                <a:latin typeface="Symbol" pitchFamily="18" charset="2"/>
              </a:rPr>
              <a:t>d</a:t>
            </a:r>
            <a:r>
              <a:rPr lang="ru-RU" sz="2000" baseline="30000">
                <a:latin typeface="Georgia" pitchFamily="18" charset="0"/>
              </a:rPr>
              <a:t>+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92" name="Прямоугольник 91"/>
          <p:cNvSpPr>
            <a:spLocks noChangeArrowheads="1"/>
          </p:cNvSpPr>
          <p:nvPr/>
        </p:nvSpPr>
        <p:spPr bwMode="auto">
          <a:xfrm>
            <a:off x="3154363" y="5021263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30000">
                <a:latin typeface="Symbol" pitchFamily="18" charset="2"/>
              </a:rPr>
              <a:t>d</a:t>
            </a:r>
            <a:r>
              <a:rPr lang="ru-RU" sz="2000" baseline="30000">
                <a:latin typeface="Georgia" pitchFamily="18" charset="0"/>
              </a:rPr>
              <a:t>+</a:t>
            </a:r>
            <a:endParaRPr lang="ru-RU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9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1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2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7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8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9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0"/>
                            </p:stCondLst>
                            <p:childTnLst>
                              <p:par>
                                <p:cTn id="219" presetID="3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29398 " pathEditMode="relative" ptsTypes="AA">
                                      <p:cBhvr>
                                        <p:cTn id="230" dur="1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29398 " pathEditMode="relative" ptsTypes="AA">
                                      <p:cBhvr>
                                        <p:cTn id="232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3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400"/>
                            </p:stCondLst>
                            <p:childTnLst>
                              <p:par>
                                <p:cTn id="2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1657E-6 L -0.06285 0.27788 " pathEditMode="relative" rAng="0" ptsTypes="AA">
                                      <p:cBhvr>
                                        <p:cTn id="248" dur="1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390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1657E-6 L -0.06267 0.27788 " pathEditMode="relative" rAng="0" ptsTypes="AA">
                                      <p:cBhvr>
                                        <p:cTn id="250" dur="1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3900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5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600"/>
                            </p:stCondLst>
                            <p:childTnLst>
                              <p:par>
                                <p:cTn id="2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155 L -0.15712 0.33017 " pathEditMode="relative" ptsTypes="AA">
                                      <p:cBhvr>
                                        <p:cTn id="266" dur="1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7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800"/>
                            </p:stCondLst>
                            <p:childTnLst>
                              <p:par>
                                <p:cTn id="2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01551 L 0.24914 0.27801 " pathEditMode="relative" ptsTypes="AA">
                                      <p:cBhvr>
                                        <p:cTn id="276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9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0"/>
                            </p:stCondLst>
                            <p:childTnLst>
                              <p:par>
                                <p:cTn id="2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2593 L -0.06233 0.33033 " pathEditMode="relative" ptsTypes="AA">
                                      <p:cBhvr>
                                        <p:cTn id="286" dur="1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10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200"/>
                            </p:stCondLst>
                            <p:childTnLst>
                              <p:par>
                                <p:cTn id="2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2615 L -0.32796 0.27801 " pathEditMode="relative" ptsTypes="AA">
                                      <p:cBhvr>
                                        <p:cTn id="296" dur="1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3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400"/>
                            </p:stCondLst>
                            <p:childTnLst>
                              <p:par>
                                <p:cTn id="3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1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5600"/>
                            </p:stCondLst>
                            <p:childTnLst>
                              <p:par>
                                <p:cTn id="3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 " pathEditMode="relative" ptsTypes="AA">
                                      <p:cBhvr>
                                        <p:cTn id="344" dur="1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 " pathEditMode="relative" ptsTypes="AA">
                                      <p:cBhvr>
                                        <p:cTn id="346" dur="1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0 " pathEditMode="relative" ptsTypes="AA">
                                      <p:cBhvr>
                                        <p:cTn id="348" dur="1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0 " pathEditMode="relative" ptsTypes="AA">
                                      <p:cBhvr>
                                        <p:cTn id="350" dur="1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7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800"/>
                            </p:stCondLst>
                            <p:childTnLst>
                              <p:par>
                                <p:cTn id="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9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78" grpId="0"/>
      <p:bldP spid="79" grpId="0"/>
      <p:bldP spid="150" grpId="0"/>
      <p:bldP spid="151" grpId="0"/>
      <p:bldP spid="153" grpId="0" animBg="1"/>
      <p:bldP spid="154" grpId="0"/>
      <p:bldP spid="155" grpId="0"/>
      <p:bldP spid="156" grpId="0" animBg="1"/>
      <p:bldP spid="162" grpId="0"/>
      <p:bldP spid="163" grpId="0" animBg="1"/>
      <p:bldP spid="164" grpId="0" animBg="1"/>
      <p:bldP spid="165" grpId="0" animBg="1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 animBg="1"/>
      <p:bldP spid="181" grpId="0" animBg="1"/>
      <p:bldP spid="182" grpId="0" animBg="1"/>
      <p:bldP spid="183" grpId="0" animBg="1"/>
      <p:bldP spid="184" grpId="0" animBg="1"/>
      <p:bldP spid="190" grpId="0"/>
      <p:bldP spid="191" grpId="0"/>
      <p:bldP spid="200" grpId="0" animBg="1"/>
      <p:bldP spid="201" grpId="0" animBg="1"/>
      <p:bldP spid="202" grpId="0"/>
      <p:bldP spid="204" grpId="0"/>
      <p:bldP spid="205" grpId="0"/>
      <p:bldP spid="206" grpId="0"/>
      <p:bldP spid="207" grpId="0"/>
      <p:bldP spid="208" grpId="0"/>
      <p:bldP spid="210" grpId="0" animBg="1"/>
      <p:bldP spid="212" grpId="0" animBg="1"/>
      <p:bldP spid="213" grpId="0"/>
      <p:bldP spid="214" grpId="0"/>
      <p:bldP spid="215" grpId="0" animBg="1"/>
      <p:bldP spid="220" grpId="0"/>
      <p:bldP spid="221" grpId="0" animBg="1"/>
      <p:bldP spid="222" grpId="0" animBg="1"/>
      <p:bldP spid="223" grpId="0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/>
      <p:bldP spid="229" grpId="0"/>
      <p:bldP spid="2" grpId="0"/>
      <p:bldP spid="3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u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1941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u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2743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u2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u2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2766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u4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595" y="4438650"/>
            <a:ext cx="2590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533400" y="236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1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562600" y="2514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2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3810000" y="3124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3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228600" y="5867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4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5715000" y="5638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609600" y="3048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/>
              <a:t>Назвать углеводороды, модели молекул которых представлены ниже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142976" y="271462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chemeClr val="hlink"/>
                </a:solidFill>
              </a:rPr>
              <a:t>ацетилен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400800" y="2971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пентан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886200" y="4495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метан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990600" y="594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этан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400800" y="5791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этилен</a:t>
            </a:r>
          </a:p>
        </p:txBody>
      </p:sp>
      <p:pic>
        <p:nvPicPr>
          <p:cNvPr id="18" name="Picture 19" descr="http://www.lyceum8.ru/himiya/images/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14356"/>
            <a:ext cx="1375149" cy="1100120"/>
          </a:xfrm>
          <a:prstGeom prst="rect">
            <a:avLst/>
          </a:prstGeom>
          <a:noFill/>
        </p:spPr>
      </p:pic>
      <p:pic>
        <p:nvPicPr>
          <p:cNvPr id="19" name="Picture 25" descr="http://www.lyceum8.ru/himiya/images/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4757" y="5762637"/>
            <a:ext cx="1328747" cy="830467"/>
          </a:xfrm>
          <a:prstGeom prst="rect">
            <a:avLst/>
          </a:prstGeom>
          <a:noFill/>
        </p:spPr>
      </p:pic>
      <p:pic>
        <p:nvPicPr>
          <p:cNvPr id="20" name="Picture 23" descr="http://www.lyceum8.ru/himiya/images/1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50960" y="3286124"/>
            <a:ext cx="1393040" cy="1114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48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/>
      <p:bldP spid="26640" grpId="0"/>
      <p:bldP spid="26641" grpId="0"/>
      <p:bldP spid="26642" grpId="0"/>
      <p:bldP spid="266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Федеральный государственный образовательный стандарт</a:t>
            </a:r>
            <a:endParaRPr lang="en-US" sz="3600" dirty="0"/>
          </a:p>
        </p:txBody>
      </p:sp>
      <p:sp>
        <p:nvSpPr>
          <p:cNvPr id="66563" name="Freeform 3"/>
          <p:cNvSpPr>
            <a:spLocks/>
          </p:cNvSpPr>
          <p:nvPr/>
        </p:nvSpPr>
        <p:spPr bwMode="gray">
          <a:xfrm>
            <a:off x="2336800" y="3570288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6564" name="Freeform 4"/>
          <p:cNvSpPr>
            <a:spLocks/>
          </p:cNvSpPr>
          <p:nvPr/>
        </p:nvSpPr>
        <p:spPr bwMode="gray">
          <a:xfrm>
            <a:off x="4256088" y="3505200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Freeform 5"/>
          <p:cNvSpPr>
            <a:spLocks/>
          </p:cNvSpPr>
          <p:nvPr/>
        </p:nvSpPr>
        <p:spPr bwMode="gray">
          <a:xfrm flipH="1">
            <a:off x="4656138" y="3570288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354810" y="2372404"/>
            <a:ext cx="2509342" cy="1322388"/>
            <a:chOff x="4320" y="1152"/>
            <a:chExt cx="414" cy="402"/>
          </a:xfrm>
        </p:grpSpPr>
        <p:sp>
          <p:nvSpPr>
            <p:cNvPr id="6656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66569" name="Rectangle 9"/>
          <p:cNvSpPr>
            <a:spLocks noChangeArrowheads="1"/>
          </p:cNvSpPr>
          <p:nvPr/>
        </p:nvSpPr>
        <p:spPr bwMode="black">
          <a:xfrm>
            <a:off x="831669" y="2650401"/>
            <a:ext cx="1514838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r>
              <a:rPr lang="ru-RU" sz="2000" b="1" dirty="0" smtClean="0">
                <a:solidFill>
                  <a:srgbClr val="FFFFFF"/>
                </a:solidFill>
              </a:rPr>
              <a:t>Результат </a:t>
            </a:r>
          </a:p>
          <a:p>
            <a:r>
              <a:rPr lang="ru-RU" sz="2000" b="1" dirty="0" smtClean="0">
                <a:solidFill>
                  <a:srgbClr val="FFFFFF"/>
                </a:solidFill>
              </a:rPr>
              <a:t>обучения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3059832" y="2343150"/>
            <a:ext cx="2808312" cy="1322388"/>
            <a:chOff x="4320" y="1152"/>
            <a:chExt cx="414" cy="402"/>
          </a:xfrm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6079863" y="2367468"/>
            <a:ext cx="2536201" cy="1322388"/>
            <a:chOff x="4320" y="1152"/>
            <a:chExt cx="414" cy="402"/>
          </a:xfrm>
        </p:grpSpPr>
        <p:sp>
          <p:nvSpPr>
            <p:cNvPr id="665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black">
          <a:xfrm>
            <a:off x="3323579" y="2525766"/>
            <a:ext cx="2280817" cy="1015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r>
              <a:rPr lang="ru-RU" sz="2000" b="1" dirty="0" smtClean="0">
                <a:solidFill>
                  <a:srgbClr val="FFFFFF"/>
                </a:solidFill>
              </a:rPr>
              <a:t>Способы </a:t>
            </a:r>
          </a:p>
          <a:p>
            <a:r>
              <a:rPr lang="ru-RU" sz="2000" b="1" dirty="0" smtClean="0">
                <a:solidFill>
                  <a:srgbClr val="FFFFFF"/>
                </a:solidFill>
              </a:rPr>
              <a:t>осуществления </a:t>
            </a:r>
          </a:p>
          <a:p>
            <a:r>
              <a:rPr lang="ru-RU" sz="2000" b="1" dirty="0" smtClean="0">
                <a:solidFill>
                  <a:srgbClr val="FFFFFF"/>
                </a:solidFill>
              </a:rPr>
              <a:t>стандарта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black">
          <a:xfrm>
            <a:off x="6179435" y="2383105"/>
            <a:ext cx="2436629" cy="13234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r>
              <a:rPr lang="ru-RU" sz="2000" b="1" dirty="0" smtClean="0">
                <a:solidFill>
                  <a:srgbClr val="FFFFFF"/>
                </a:solidFill>
              </a:rPr>
              <a:t>Способ </a:t>
            </a:r>
          </a:p>
          <a:p>
            <a:r>
              <a:rPr lang="ru-RU" sz="2000" b="1" dirty="0">
                <a:solidFill>
                  <a:srgbClr val="FFFFFF"/>
                </a:solidFill>
              </a:rPr>
              <a:t>п</a:t>
            </a:r>
            <a:r>
              <a:rPr lang="ru-RU" sz="2000" b="1" dirty="0" smtClean="0">
                <a:solidFill>
                  <a:srgbClr val="FFFFFF"/>
                </a:solidFill>
              </a:rPr>
              <a:t>остроения </a:t>
            </a:r>
          </a:p>
          <a:p>
            <a:r>
              <a:rPr lang="ru-RU" sz="2000" b="1" dirty="0">
                <a:solidFill>
                  <a:srgbClr val="FFFFFF"/>
                </a:solidFill>
              </a:rPr>
              <a:t>о</a:t>
            </a:r>
            <a:r>
              <a:rPr lang="ru-RU" sz="2000" b="1" dirty="0" smtClean="0">
                <a:solidFill>
                  <a:srgbClr val="FFFFFF"/>
                </a:solidFill>
              </a:rPr>
              <a:t>бразовательной</a:t>
            </a:r>
          </a:p>
          <a:p>
            <a:r>
              <a:rPr lang="ru-RU" sz="2000" b="1" dirty="0" smtClean="0">
                <a:solidFill>
                  <a:srgbClr val="FFFFFF"/>
                </a:solidFill>
              </a:rPr>
              <a:t>деятельности 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black">
          <a:xfrm>
            <a:off x="1427163" y="1430338"/>
            <a:ext cx="6477000" cy="80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000000"/>
                </a:solidFill>
              </a:rPr>
              <a:t>Основные требования</a:t>
            </a:r>
            <a:endParaRPr lang="en-US" sz="2400" b="1" dirty="0">
              <a:solidFill>
                <a:srgbClr val="000000"/>
              </a:solidFill>
            </a:endParaRPr>
          </a:p>
          <a:p>
            <a:pPr eaLnBrk="0" hangingPunct="0">
              <a:lnSpc>
                <a:spcPct val="110000"/>
              </a:lnSpc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ltGray">
          <a:xfrm>
            <a:off x="520169" y="5123090"/>
            <a:ext cx="8103662" cy="13559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611560" y="5200877"/>
            <a:ext cx="79208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Главная цель 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новых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ФГОС - раскрытие 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личности ребенка, его талантов, способности к самообучению и коллективной работе, формирование ответственности за свои поступки, создание дружелюбной среды, в том числе и в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послеурочное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время.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011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7543800" cy="143192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 rot="6514544">
            <a:off x="1211263" y="3511550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 rot="10368112">
            <a:off x="358775" y="3500438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 rot="6514544">
            <a:off x="1066801" y="3222625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 rot="6514544">
            <a:off x="490538" y="3222625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auto">
          <a:xfrm rot="6514544">
            <a:off x="1066801" y="3798887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 rot="6514544">
            <a:off x="490538" y="3798887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 rot="6514544">
            <a:off x="779463" y="3943350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 rot="6514544">
            <a:off x="779463" y="3079750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1655763" y="39322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142875" y="4005263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142875" y="3213100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503238" y="4508500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0" y="4076700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1" name="Oval 23"/>
          <p:cNvSpPr>
            <a:spLocks noChangeArrowheads="1"/>
          </p:cNvSpPr>
          <p:nvPr/>
        </p:nvSpPr>
        <p:spPr bwMode="auto">
          <a:xfrm>
            <a:off x="0" y="314007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2" name="Oval 24"/>
          <p:cNvSpPr>
            <a:spLocks noChangeArrowheads="1"/>
          </p:cNvSpPr>
          <p:nvPr/>
        </p:nvSpPr>
        <p:spPr bwMode="auto">
          <a:xfrm>
            <a:off x="503238" y="270827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574675" y="43640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1223963" y="28527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5" name="Oval 27"/>
          <p:cNvSpPr>
            <a:spLocks noChangeArrowheads="1"/>
          </p:cNvSpPr>
          <p:nvPr/>
        </p:nvSpPr>
        <p:spPr bwMode="auto">
          <a:xfrm>
            <a:off x="574675" y="28527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1655763" y="32845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7" name="Oval 29"/>
          <p:cNvSpPr>
            <a:spLocks noChangeArrowheads="1"/>
          </p:cNvSpPr>
          <p:nvPr/>
        </p:nvSpPr>
        <p:spPr bwMode="auto">
          <a:xfrm>
            <a:off x="1223963" y="43640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1366838" y="270827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1800225" y="3213100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1800225" y="4005263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1295400" y="4508500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3" name="AutoShape 35"/>
          <p:cNvSpPr>
            <a:spLocks noChangeArrowheads="1"/>
          </p:cNvSpPr>
          <p:nvPr/>
        </p:nvSpPr>
        <p:spPr bwMode="auto">
          <a:xfrm>
            <a:off x="2195513" y="3500438"/>
            <a:ext cx="719137" cy="360362"/>
          </a:xfrm>
          <a:prstGeom prst="rightArrow">
            <a:avLst>
              <a:gd name="adj1" fmla="val 50000"/>
              <a:gd name="adj2" fmla="val 4989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539750" y="404813"/>
            <a:ext cx="799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ГОРЕНИЕ  СЕРЫ  В  КИСЛОРОДЕ</a:t>
            </a:r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 rot="6514544">
            <a:off x="3697288" y="4376737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 rot="6514544">
            <a:off x="3624263" y="5168900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7" name="Oval 39"/>
          <p:cNvSpPr>
            <a:spLocks noChangeArrowheads="1"/>
          </p:cNvSpPr>
          <p:nvPr/>
        </p:nvSpPr>
        <p:spPr bwMode="auto">
          <a:xfrm rot="6514544">
            <a:off x="4560888" y="3511550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8" name="Oval 40"/>
          <p:cNvSpPr>
            <a:spLocks noChangeArrowheads="1"/>
          </p:cNvSpPr>
          <p:nvPr/>
        </p:nvSpPr>
        <p:spPr bwMode="auto">
          <a:xfrm rot="-8234215">
            <a:off x="4643438" y="4508500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9" name="Oval 41"/>
          <p:cNvSpPr>
            <a:spLocks noChangeArrowheads="1"/>
          </p:cNvSpPr>
          <p:nvPr/>
        </p:nvSpPr>
        <p:spPr bwMode="auto">
          <a:xfrm rot="6514544">
            <a:off x="3048001" y="3871912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0" name="Oval 42"/>
          <p:cNvSpPr>
            <a:spLocks noChangeArrowheads="1"/>
          </p:cNvSpPr>
          <p:nvPr/>
        </p:nvSpPr>
        <p:spPr bwMode="auto">
          <a:xfrm rot="6514544">
            <a:off x="3697288" y="3079750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1" name="Oval 43"/>
          <p:cNvSpPr>
            <a:spLocks noChangeArrowheads="1"/>
          </p:cNvSpPr>
          <p:nvPr/>
        </p:nvSpPr>
        <p:spPr bwMode="auto">
          <a:xfrm rot="6514544">
            <a:off x="4632326" y="2216150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2" name="Oval 44"/>
          <p:cNvSpPr>
            <a:spLocks noChangeArrowheads="1"/>
          </p:cNvSpPr>
          <p:nvPr/>
        </p:nvSpPr>
        <p:spPr bwMode="auto">
          <a:xfrm rot="6514544">
            <a:off x="3048001" y="2576512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3" name="Oval 45"/>
          <p:cNvSpPr>
            <a:spLocks noChangeArrowheads="1"/>
          </p:cNvSpPr>
          <p:nvPr/>
        </p:nvSpPr>
        <p:spPr bwMode="auto">
          <a:xfrm>
            <a:off x="3276600" y="4724400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4" name="Oval 46"/>
          <p:cNvSpPr>
            <a:spLocks noChangeArrowheads="1"/>
          </p:cNvSpPr>
          <p:nvPr/>
        </p:nvSpPr>
        <p:spPr bwMode="auto">
          <a:xfrm>
            <a:off x="4211638" y="5084763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5" name="Oval 47"/>
          <p:cNvSpPr>
            <a:spLocks noChangeArrowheads="1"/>
          </p:cNvSpPr>
          <p:nvPr/>
        </p:nvSpPr>
        <p:spPr bwMode="auto">
          <a:xfrm>
            <a:off x="7092950" y="3573463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6" name="Oval 48"/>
          <p:cNvSpPr>
            <a:spLocks noChangeArrowheads="1"/>
          </p:cNvSpPr>
          <p:nvPr/>
        </p:nvSpPr>
        <p:spPr bwMode="auto">
          <a:xfrm>
            <a:off x="4716463" y="414972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7" name="Oval 49"/>
          <p:cNvSpPr>
            <a:spLocks noChangeArrowheads="1"/>
          </p:cNvSpPr>
          <p:nvPr/>
        </p:nvSpPr>
        <p:spPr bwMode="auto">
          <a:xfrm>
            <a:off x="4643438" y="30686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8" name="Oval 50"/>
          <p:cNvSpPr>
            <a:spLocks noChangeArrowheads="1"/>
          </p:cNvSpPr>
          <p:nvPr/>
        </p:nvSpPr>
        <p:spPr bwMode="auto">
          <a:xfrm rot="6858273">
            <a:off x="5086351" y="5002212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9" name="Oval 51"/>
          <p:cNvSpPr>
            <a:spLocks noChangeArrowheads="1"/>
          </p:cNvSpPr>
          <p:nvPr/>
        </p:nvSpPr>
        <p:spPr bwMode="auto">
          <a:xfrm>
            <a:off x="2843213" y="436562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3276600" y="3213100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61" name="Oval 53"/>
          <p:cNvSpPr>
            <a:spLocks noChangeArrowheads="1"/>
          </p:cNvSpPr>
          <p:nvPr/>
        </p:nvSpPr>
        <p:spPr bwMode="auto">
          <a:xfrm>
            <a:off x="4354513" y="2709863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62" name="Oval 54"/>
          <p:cNvSpPr>
            <a:spLocks noChangeArrowheads="1"/>
          </p:cNvSpPr>
          <p:nvPr/>
        </p:nvSpPr>
        <p:spPr bwMode="auto">
          <a:xfrm>
            <a:off x="3995738" y="2349500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63" name="Oval 55"/>
          <p:cNvSpPr>
            <a:spLocks noChangeArrowheads="1"/>
          </p:cNvSpPr>
          <p:nvPr/>
        </p:nvSpPr>
        <p:spPr bwMode="auto">
          <a:xfrm rot="6858273">
            <a:off x="4294188" y="4281487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64" name="Oval 56"/>
          <p:cNvSpPr>
            <a:spLocks noChangeArrowheads="1"/>
          </p:cNvSpPr>
          <p:nvPr/>
        </p:nvSpPr>
        <p:spPr bwMode="auto">
          <a:xfrm>
            <a:off x="3562350" y="2709863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65" name="Oval 57"/>
          <p:cNvSpPr>
            <a:spLocks noChangeArrowheads="1"/>
          </p:cNvSpPr>
          <p:nvPr/>
        </p:nvSpPr>
        <p:spPr bwMode="auto">
          <a:xfrm>
            <a:off x="5292725" y="436562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66" name="Oval 58"/>
          <p:cNvSpPr>
            <a:spLocks noChangeArrowheads="1"/>
          </p:cNvSpPr>
          <p:nvPr/>
        </p:nvSpPr>
        <p:spPr bwMode="auto">
          <a:xfrm>
            <a:off x="2700338" y="28527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68" name="Oval 60"/>
          <p:cNvSpPr>
            <a:spLocks noChangeArrowheads="1"/>
          </p:cNvSpPr>
          <p:nvPr/>
        </p:nvSpPr>
        <p:spPr bwMode="auto">
          <a:xfrm>
            <a:off x="3995738" y="3860800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69" name="Oval 61"/>
          <p:cNvSpPr>
            <a:spLocks noChangeArrowheads="1"/>
          </p:cNvSpPr>
          <p:nvPr/>
        </p:nvSpPr>
        <p:spPr bwMode="auto">
          <a:xfrm>
            <a:off x="5075238" y="26368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71" name="AutoShape 63"/>
          <p:cNvSpPr>
            <a:spLocks noChangeArrowheads="1"/>
          </p:cNvSpPr>
          <p:nvPr/>
        </p:nvSpPr>
        <p:spPr bwMode="auto">
          <a:xfrm>
            <a:off x="5580063" y="3573463"/>
            <a:ext cx="719137" cy="360362"/>
          </a:xfrm>
          <a:prstGeom prst="rightArrow">
            <a:avLst>
              <a:gd name="adj1" fmla="val 50000"/>
              <a:gd name="adj2" fmla="val 4989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72" name="Oval 64"/>
          <p:cNvSpPr>
            <a:spLocks noChangeArrowheads="1"/>
          </p:cNvSpPr>
          <p:nvPr/>
        </p:nvSpPr>
        <p:spPr bwMode="auto">
          <a:xfrm rot="6514544">
            <a:off x="8448676" y="3871912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73" name="Oval 65"/>
          <p:cNvSpPr>
            <a:spLocks noChangeArrowheads="1"/>
          </p:cNvSpPr>
          <p:nvPr/>
        </p:nvSpPr>
        <p:spPr bwMode="auto">
          <a:xfrm rot="6514544">
            <a:off x="7656513" y="5168900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74" name="Oval 66"/>
          <p:cNvSpPr>
            <a:spLocks noChangeArrowheads="1"/>
          </p:cNvSpPr>
          <p:nvPr/>
        </p:nvSpPr>
        <p:spPr bwMode="auto">
          <a:xfrm rot="6514544">
            <a:off x="7585076" y="3871912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75" name="Oval 67"/>
          <p:cNvSpPr>
            <a:spLocks noChangeArrowheads="1"/>
          </p:cNvSpPr>
          <p:nvPr/>
        </p:nvSpPr>
        <p:spPr bwMode="auto">
          <a:xfrm rot="6514544">
            <a:off x="6792913" y="5745162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76" name="Oval 68"/>
          <p:cNvSpPr>
            <a:spLocks noChangeArrowheads="1"/>
          </p:cNvSpPr>
          <p:nvPr/>
        </p:nvSpPr>
        <p:spPr bwMode="auto">
          <a:xfrm rot="6514544">
            <a:off x="6792913" y="4519612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77" name="Oval 69"/>
          <p:cNvSpPr>
            <a:spLocks noChangeArrowheads="1"/>
          </p:cNvSpPr>
          <p:nvPr/>
        </p:nvSpPr>
        <p:spPr bwMode="auto">
          <a:xfrm rot="6514544">
            <a:off x="6721476" y="3295650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78" name="Oval 70"/>
          <p:cNvSpPr>
            <a:spLocks noChangeArrowheads="1"/>
          </p:cNvSpPr>
          <p:nvPr/>
        </p:nvSpPr>
        <p:spPr bwMode="auto">
          <a:xfrm rot="6514544">
            <a:off x="7656513" y="2647950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79" name="Oval 71"/>
          <p:cNvSpPr>
            <a:spLocks noChangeArrowheads="1"/>
          </p:cNvSpPr>
          <p:nvPr/>
        </p:nvSpPr>
        <p:spPr bwMode="auto">
          <a:xfrm rot="6514544">
            <a:off x="6721476" y="2144712"/>
            <a:ext cx="431800" cy="409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80" name="Oval 72"/>
          <p:cNvSpPr>
            <a:spLocks noChangeArrowheads="1"/>
          </p:cNvSpPr>
          <p:nvPr/>
        </p:nvSpPr>
        <p:spPr bwMode="auto">
          <a:xfrm>
            <a:off x="8748713" y="3789363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81" name="Oval 73"/>
          <p:cNvSpPr>
            <a:spLocks noChangeArrowheads="1"/>
          </p:cNvSpPr>
          <p:nvPr/>
        </p:nvSpPr>
        <p:spPr bwMode="auto">
          <a:xfrm>
            <a:off x="7596188" y="37163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82" name="Oval 74"/>
          <p:cNvSpPr>
            <a:spLocks noChangeArrowheads="1"/>
          </p:cNvSpPr>
          <p:nvPr/>
        </p:nvSpPr>
        <p:spPr bwMode="auto">
          <a:xfrm>
            <a:off x="8748713" y="414972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83" name="Oval 75"/>
          <p:cNvSpPr>
            <a:spLocks noChangeArrowheads="1"/>
          </p:cNvSpPr>
          <p:nvPr/>
        </p:nvSpPr>
        <p:spPr bwMode="auto">
          <a:xfrm>
            <a:off x="7164388" y="458152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84" name="Oval 76"/>
          <p:cNvSpPr>
            <a:spLocks noChangeArrowheads="1"/>
          </p:cNvSpPr>
          <p:nvPr/>
        </p:nvSpPr>
        <p:spPr bwMode="auto">
          <a:xfrm>
            <a:off x="7524750" y="414972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85" name="Oval 77"/>
          <p:cNvSpPr>
            <a:spLocks noChangeArrowheads="1"/>
          </p:cNvSpPr>
          <p:nvPr/>
        </p:nvSpPr>
        <p:spPr bwMode="auto">
          <a:xfrm>
            <a:off x="3059113" y="537368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86" name="Oval 78"/>
          <p:cNvSpPr>
            <a:spLocks noChangeArrowheads="1"/>
          </p:cNvSpPr>
          <p:nvPr/>
        </p:nvSpPr>
        <p:spPr bwMode="auto">
          <a:xfrm>
            <a:off x="6659563" y="3644900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87" name="Oval 79"/>
          <p:cNvSpPr>
            <a:spLocks noChangeArrowheads="1"/>
          </p:cNvSpPr>
          <p:nvPr/>
        </p:nvSpPr>
        <p:spPr bwMode="auto">
          <a:xfrm>
            <a:off x="8027988" y="28527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88" name="Oval 80"/>
          <p:cNvSpPr>
            <a:spLocks noChangeArrowheads="1"/>
          </p:cNvSpPr>
          <p:nvPr/>
        </p:nvSpPr>
        <p:spPr bwMode="auto">
          <a:xfrm>
            <a:off x="7740650" y="249237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89" name="Oval 81"/>
          <p:cNvSpPr>
            <a:spLocks noChangeArrowheads="1"/>
          </p:cNvSpPr>
          <p:nvPr/>
        </p:nvSpPr>
        <p:spPr bwMode="auto">
          <a:xfrm>
            <a:off x="7092950" y="227647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90" name="Oval 82"/>
          <p:cNvSpPr>
            <a:spLocks noChangeArrowheads="1"/>
          </p:cNvSpPr>
          <p:nvPr/>
        </p:nvSpPr>
        <p:spPr bwMode="auto">
          <a:xfrm>
            <a:off x="6732588" y="198913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91" name="Oval 83"/>
          <p:cNvSpPr>
            <a:spLocks noChangeArrowheads="1"/>
          </p:cNvSpPr>
          <p:nvPr/>
        </p:nvSpPr>
        <p:spPr bwMode="auto">
          <a:xfrm>
            <a:off x="6804025" y="436562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92" name="Oval 84"/>
          <p:cNvSpPr>
            <a:spLocks noChangeArrowheads="1"/>
          </p:cNvSpPr>
          <p:nvPr/>
        </p:nvSpPr>
        <p:spPr bwMode="auto">
          <a:xfrm>
            <a:off x="6732588" y="602138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93" name="Oval 85"/>
          <p:cNvSpPr>
            <a:spLocks noChangeArrowheads="1"/>
          </p:cNvSpPr>
          <p:nvPr/>
        </p:nvSpPr>
        <p:spPr bwMode="auto">
          <a:xfrm>
            <a:off x="7164388" y="5949950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94" name="Oval 86"/>
          <p:cNvSpPr>
            <a:spLocks noChangeArrowheads="1"/>
          </p:cNvSpPr>
          <p:nvPr/>
        </p:nvSpPr>
        <p:spPr bwMode="auto">
          <a:xfrm>
            <a:off x="8027988" y="5373688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95" name="Oval 87"/>
          <p:cNvSpPr>
            <a:spLocks noChangeArrowheads="1"/>
          </p:cNvSpPr>
          <p:nvPr/>
        </p:nvSpPr>
        <p:spPr bwMode="auto">
          <a:xfrm>
            <a:off x="7740650" y="5013325"/>
            <a:ext cx="215900" cy="1936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34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6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7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" fill="hold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fill="hold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8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8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" fill="hold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fill="hold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9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0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" fill="hold"/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fill="hold"/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" fill="hold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fill="hold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" fill="hold"/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fill="hold"/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" fill="hold"/>
                                        <p:tgtEl>
                                          <p:spTgt spid="6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" fill="hold"/>
                                        <p:tgtEl>
                                          <p:spTgt spid="6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" fill="hold"/>
                                        <p:tgtEl>
                                          <p:spTgt spid="6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" fill="hold"/>
                                        <p:tgtEl>
                                          <p:spTgt spid="6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5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6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" fill="hold"/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" fill="hold"/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6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7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" fill="hold"/>
                                        <p:tgtEl>
                                          <p:spTgt spid="6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" fill="hold"/>
                                        <p:tgtEl>
                                          <p:spTgt spid="6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"/>
                                        <p:tgtEl>
                                          <p:spTgt spid="6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" fill="hold"/>
                                        <p:tgtEl>
                                          <p:spTgt spid="6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" fill="hold"/>
                                        <p:tgtEl>
                                          <p:spTgt spid="6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" fill="hold"/>
                                        <p:tgtEl>
                                          <p:spTgt spid="6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" fill="hold"/>
                                        <p:tgtEl>
                                          <p:spTgt spid="6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" fill="hold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" fill="hold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" fill="hold"/>
                                        <p:tgtEl>
                                          <p:spTgt spid="6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fill="hold"/>
                                        <p:tgtEl>
                                          <p:spTgt spid="6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" fill="hold"/>
                                        <p:tgtEl>
                                          <p:spTgt spid="6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" fill="hold"/>
                                        <p:tgtEl>
                                          <p:spTgt spid="6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" fill="hold"/>
                                        <p:tgtEl>
                                          <p:spTgt spid="6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fill="hold"/>
                                        <p:tgtEl>
                                          <p:spTgt spid="6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" fill="hold"/>
                                        <p:tgtEl>
                                          <p:spTgt spid="6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" fill="hold"/>
                                        <p:tgtEl>
                                          <p:spTgt spid="6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" fill="hold"/>
                                        <p:tgtEl>
                                          <p:spTgt spid="6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" fill="hold"/>
                                        <p:tgtEl>
                                          <p:spTgt spid="6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" fill="hold"/>
                                        <p:tgtEl>
                                          <p:spTgt spid="6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" fill="hold"/>
                                        <p:tgtEl>
                                          <p:spTgt spid="6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" fill="hold"/>
                                        <p:tgtEl>
                                          <p:spTgt spid="6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" fill="hold"/>
                                        <p:tgtEl>
                                          <p:spTgt spid="6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" fill="hold"/>
                                        <p:tgtEl>
                                          <p:spTgt spid="6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" fill="hold"/>
                                        <p:tgtEl>
                                          <p:spTgt spid="6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" fill="hold"/>
                                        <p:tgtEl>
                                          <p:spTgt spid="6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" fill="hold"/>
                                        <p:tgtEl>
                                          <p:spTgt spid="6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" fill="hold"/>
                                        <p:tgtEl>
                                          <p:spTgt spid="6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" fill="hold"/>
                                        <p:tgtEl>
                                          <p:spTgt spid="6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" fill="hold"/>
                                        <p:tgtEl>
                                          <p:spTgt spid="6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" fill="hold"/>
                                        <p:tgtEl>
                                          <p:spTgt spid="6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" fill="hold"/>
                                        <p:tgtEl>
                                          <p:spTgt spid="6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" fill="hold"/>
                                        <p:tgtEl>
                                          <p:spTgt spid="6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100" fill="hold"/>
                                        <p:tgtEl>
                                          <p:spTgt spid="6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" fill="hold"/>
                                        <p:tgtEl>
                                          <p:spTgt spid="6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6" grpId="0" animBg="1"/>
      <p:bldP spid="68618" grpId="0" animBg="1"/>
      <p:bldP spid="68621" grpId="0" animBg="1"/>
      <p:bldP spid="68622" grpId="0" animBg="1"/>
      <p:bldP spid="68623" grpId="0" animBg="1"/>
      <p:bldP spid="68624" grpId="0" animBg="1"/>
      <p:bldP spid="68626" grpId="0" animBg="1"/>
      <p:bldP spid="68627" grpId="0" animBg="1"/>
      <p:bldP spid="68628" grpId="0" animBg="1"/>
      <p:bldP spid="68629" grpId="0" animBg="1"/>
      <p:bldP spid="68630" grpId="0" animBg="1"/>
      <p:bldP spid="68631" grpId="0" animBg="1"/>
      <p:bldP spid="68632" grpId="0" animBg="1"/>
      <p:bldP spid="68633" grpId="0" animBg="1"/>
      <p:bldP spid="68634" grpId="0" animBg="1"/>
      <p:bldP spid="68635" grpId="0" animBg="1"/>
      <p:bldP spid="68636" grpId="0" animBg="1"/>
      <p:bldP spid="68637" grpId="0" animBg="1"/>
      <p:bldP spid="68639" grpId="0" animBg="1"/>
      <p:bldP spid="68640" grpId="0" animBg="1"/>
      <p:bldP spid="68641" grpId="0" animBg="1"/>
      <p:bldP spid="68642" grpId="0" animBg="1"/>
      <p:bldP spid="68643" grpId="0" animBg="1"/>
      <p:bldP spid="68644" grpId="0"/>
      <p:bldP spid="68645" grpId="0" animBg="1"/>
      <p:bldP spid="68646" grpId="0" animBg="1"/>
      <p:bldP spid="68647" grpId="0" animBg="1"/>
      <p:bldP spid="68648" grpId="0" animBg="1"/>
      <p:bldP spid="68649" grpId="0" animBg="1"/>
      <p:bldP spid="68650" grpId="0" animBg="1"/>
      <p:bldP spid="68651" grpId="0" animBg="1"/>
      <p:bldP spid="68652" grpId="0" animBg="1"/>
      <p:bldP spid="68653" grpId="0" animBg="1"/>
      <p:bldP spid="68654" grpId="0" animBg="1"/>
      <p:bldP spid="68655" grpId="0" animBg="1"/>
      <p:bldP spid="68656" grpId="0" animBg="1"/>
      <p:bldP spid="68657" grpId="0" animBg="1"/>
      <p:bldP spid="68658" grpId="0" animBg="1"/>
      <p:bldP spid="68659" grpId="0" animBg="1"/>
      <p:bldP spid="68660" grpId="0" animBg="1"/>
      <p:bldP spid="68661" grpId="0" animBg="1"/>
      <p:bldP spid="68662" grpId="0" animBg="1"/>
      <p:bldP spid="68663" grpId="0" animBg="1"/>
      <p:bldP spid="68664" grpId="0" animBg="1"/>
      <p:bldP spid="68665" grpId="0" animBg="1"/>
      <p:bldP spid="68666" grpId="0" animBg="1"/>
      <p:bldP spid="68668" grpId="0" animBg="1"/>
      <p:bldP spid="68669" grpId="0" animBg="1"/>
      <p:bldP spid="68671" grpId="0" animBg="1"/>
      <p:bldP spid="68672" grpId="0" animBg="1"/>
      <p:bldP spid="68673" grpId="0" animBg="1"/>
      <p:bldP spid="68674" grpId="0" animBg="1"/>
      <p:bldP spid="68675" grpId="0" animBg="1"/>
      <p:bldP spid="68676" grpId="0" animBg="1"/>
      <p:bldP spid="68677" grpId="0" animBg="1"/>
      <p:bldP spid="68678" grpId="0" animBg="1"/>
      <p:bldP spid="68679" grpId="0" animBg="1"/>
      <p:bldP spid="68680" grpId="0" animBg="1"/>
      <p:bldP spid="68681" grpId="0" animBg="1"/>
      <p:bldP spid="68682" grpId="0" animBg="1"/>
      <p:bldP spid="68683" grpId="0" animBg="1"/>
      <p:bldP spid="68684" grpId="0" animBg="1"/>
      <p:bldP spid="68685" grpId="0" animBg="1"/>
      <p:bldP spid="68686" grpId="0" animBg="1"/>
      <p:bldP spid="68687" grpId="0" animBg="1"/>
      <p:bldP spid="68688" grpId="0" animBg="1"/>
      <p:bldP spid="68689" grpId="0" animBg="1"/>
      <p:bldP spid="68690" grpId="0" animBg="1"/>
      <p:bldP spid="68691" grpId="0" animBg="1"/>
      <p:bldP spid="68692" grpId="0" animBg="1"/>
      <p:bldP spid="68693" grpId="0" animBg="1"/>
      <p:bldP spid="68694" grpId="0" animBg="1"/>
      <p:bldP spid="686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endParaRPr lang="en-US" dirty="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ltGray">
          <a:xfrm>
            <a:off x="3995740" y="1833563"/>
            <a:ext cx="5040755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tint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1251" y="1863499"/>
            <a:ext cx="792163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gray">
          <a:xfrm>
            <a:off x="3995739" y="3160713"/>
            <a:ext cx="5040755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gamma/>
                  <a:tint val="8000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294" name="Picture 6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203893"/>
            <a:ext cx="79375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AutoShape 7"/>
          <p:cNvSpPr>
            <a:spLocks noChangeArrowheads="1"/>
          </p:cNvSpPr>
          <p:nvPr/>
        </p:nvSpPr>
        <p:spPr bwMode="gray">
          <a:xfrm>
            <a:off x="3995740" y="4491038"/>
            <a:ext cx="5040755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>
                  <a:gamma/>
                  <a:tint val="8000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296" name="Picture 8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1097" y="4519598"/>
            <a:ext cx="7921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827584" y="1600200"/>
            <a:ext cx="2199779" cy="1825625"/>
            <a:chOff x="2457" y="2000"/>
            <a:chExt cx="901" cy="888"/>
          </a:xfrm>
        </p:grpSpPr>
        <p:pic>
          <p:nvPicPr>
            <p:cNvPr id="12298" name="Picture 10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Oval 11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2302" name="Group 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03" name="AutoShape 1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4" name="AutoShape 1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5" name="AutoShape 17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6" name="AutoShape 18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07" name="Group 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08" name="AutoShape 20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9" name="AutoShape 2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10" name="AutoShape 2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827584" y="3956050"/>
            <a:ext cx="2247404" cy="1825625"/>
            <a:chOff x="2457" y="2000"/>
            <a:chExt cx="901" cy="888"/>
          </a:xfrm>
        </p:grpSpPr>
        <p:pic>
          <p:nvPicPr>
            <p:cNvPr id="12313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14" name="Oval 26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231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18" name="AutoShape 30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19" name="AutoShape 3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1" name="AutoShape 3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22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23" name="AutoShape 3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4" name="AutoShape 3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5" name="AutoShape 37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6" name="AutoShape 38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327" name="Rectangle 39"/>
          <p:cNvSpPr>
            <a:spLocks noChangeArrowheads="1"/>
          </p:cNvSpPr>
          <p:nvPr/>
        </p:nvSpPr>
        <p:spPr bwMode="black">
          <a:xfrm>
            <a:off x="4061251" y="3159265"/>
            <a:ext cx="4968549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особый метод вовлечения детей в творческую деятельность, метод стимулирования их активности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black">
          <a:xfrm>
            <a:off x="4103848" y="1863499"/>
            <a:ext cx="4824536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универсальная форма дидактического взаимодействия учителя с учениками и учащихся между собой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black">
          <a:xfrm>
            <a:off x="4060225" y="4506165"/>
            <a:ext cx="4968549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вносит разнообразие в 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процесс обучения, </a:t>
            </a: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вызывает формирование положительной мотивации 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827584" y="2209800"/>
            <a:ext cx="22966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Игра –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творчество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908082" y="4538663"/>
            <a:ext cx="1905000" cy="76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Игра –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труд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332" name="Freeform 44"/>
          <p:cNvSpPr>
            <a:spLocks/>
          </p:cNvSpPr>
          <p:nvPr/>
        </p:nvSpPr>
        <p:spPr bwMode="gray">
          <a:xfrm rot="16200000">
            <a:off x="2699546" y="4497387"/>
            <a:ext cx="1624012" cy="968375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33" name="Freeform 45"/>
          <p:cNvSpPr>
            <a:spLocks/>
          </p:cNvSpPr>
          <p:nvPr/>
        </p:nvSpPr>
        <p:spPr bwMode="gray">
          <a:xfrm rot="16200000">
            <a:off x="3274272" y="3182144"/>
            <a:ext cx="314325" cy="109696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34" name="Freeform 46"/>
          <p:cNvSpPr>
            <a:spLocks/>
          </p:cNvSpPr>
          <p:nvPr/>
        </p:nvSpPr>
        <p:spPr bwMode="gray">
          <a:xfrm rot="16200000" flipH="1">
            <a:off x="2699544" y="1942547"/>
            <a:ext cx="1624013" cy="968375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1766284" y="5849838"/>
            <a:ext cx="6324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каждом настоящем человеке скрыт ребёнок, который хочет выйти и начать играть! </a:t>
            </a:r>
          </a:p>
          <a:p>
            <a:pPr algn="l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Ф. Ницше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5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урок-путешествие в страну «Химический </a:t>
            </a:r>
            <a:r>
              <a:rPr lang="ru-RU" dirty="0" err="1"/>
              <a:t>элементарий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17700"/>
            <a:ext cx="7378700" cy="2543175"/>
          </a:xfrm>
        </p:spPr>
        <p:txBody>
          <a:bodyPr/>
          <a:lstStyle/>
          <a:p>
            <a:pPr>
              <a:buSzPct val="90000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Каждый участник получает маршрутный лист, в котором фиксирует ответы на задания. Маршрут включает 9 заданий, развивающих внимание, логическое мышление, а также  требующих знание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материала</a:t>
            </a:r>
          </a:p>
          <a:p>
            <a:pPr>
              <a:buSzPct val="90000"/>
            </a:pPr>
            <a:endParaRPr lang="en-US" sz="1800" b="1" dirty="0"/>
          </a:p>
          <a:p>
            <a:pPr lvl="1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выписать из периодической системы все элементы женского рода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lvl="1"/>
            <a:r>
              <a:rPr lang="ru-RU" sz="2000" dirty="0">
                <a:solidFill>
                  <a:srgbClr val="0070C0"/>
                </a:solidFill>
              </a:rPr>
              <a:t>составить как можно </a:t>
            </a:r>
            <a:r>
              <a:rPr lang="ru-RU" sz="2000">
                <a:solidFill>
                  <a:srgbClr val="0070C0"/>
                </a:solidFill>
              </a:rPr>
              <a:t>больше  </a:t>
            </a:r>
            <a:r>
              <a:rPr lang="ru-RU" sz="2000" smtClean="0">
                <a:solidFill>
                  <a:srgbClr val="0070C0"/>
                </a:solidFill>
              </a:rPr>
              <a:t>названий новых </a:t>
            </a:r>
            <a:r>
              <a:rPr lang="ru-RU" sz="2000" dirty="0">
                <a:solidFill>
                  <a:srgbClr val="0070C0"/>
                </a:solidFill>
              </a:rPr>
              <a:t>химических элементов из названия элемента </a:t>
            </a:r>
            <a:r>
              <a:rPr lang="ru-RU" sz="2000" dirty="0" smtClean="0">
                <a:solidFill>
                  <a:srgbClr val="0070C0"/>
                </a:solidFill>
              </a:rPr>
              <a:t>           № </a:t>
            </a:r>
            <a:r>
              <a:rPr lang="ru-RU" sz="2000" dirty="0">
                <a:solidFill>
                  <a:srgbClr val="0070C0"/>
                </a:solidFill>
              </a:rPr>
              <a:t>91 П Р О Т А К Т И Н И Й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714384" y="5513606"/>
            <a:ext cx="632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Оценивают учащиеся свою работу самостоятельно по разработанным критериям.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8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214818"/>
            <a:ext cx="8229600" cy="927100"/>
          </a:xfrm>
        </p:spPr>
        <p:txBody>
          <a:bodyPr/>
          <a:lstStyle/>
          <a:p>
            <a:r>
              <a:rPr lang="ru-RU" sz="2800" dirty="0" smtClean="0"/>
              <a:t>                                    Л.Н. Толстой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836712"/>
            <a:ext cx="8147248" cy="4525963"/>
          </a:xfrm>
        </p:spPr>
        <p:txBody>
          <a:bodyPr/>
          <a:lstStyle/>
          <a:p>
            <a:pPr algn="ctr"/>
            <a:r>
              <a:rPr lang="ru-RU" sz="2800" dirty="0"/>
              <a:t>«Чем легче учителю учить, тем труднее ученикам учиться. Чем труднее учителю, тем легче ученику. Чем больше будет учитель учиться сам, обдумывать каждый урок и соразмерять с силами ученика, чем больше будет следить за ходом мысли ученика, чем больше вызывать на вопросы и ответы, тем лучше будет учиться ученик»</a:t>
            </a:r>
          </a:p>
        </p:txBody>
      </p:sp>
      <p:pic>
        <p:nvPicPr>
          <p:cNvPr id="33794" name="Picture 2" descr="http://tatianailyh.ucoz.ru/22/risunok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353910"/>
            <a:ext cx="6429420" cy="250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en-US" sz="6000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23528" y="4725144"/>
            <a:ext cx="1296144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770" name="Picture 2" descr="http://img1.liveinternet.ru/images/attach/b/4/104/617/104617037_a__6_.png"/>
          <p:cNvPicPr>
            <a:picLocks noChangeAspect="1" noChangeArrowheads="1"/>
          </p:cNvPicPr>
          <p:nvPr/>
        </p:nvPicPr>
        <p:blipFill>
          <a:blip r:embed="rId2"/>
          <a:srcRect b="17467"/>
          <a:stretch>
            <a:fillRect/>
          </a:stretch>
        </p:blipFill>
        <p:spPr bwMode="auto">
          <a:xfrm>
            <a:off x="3690946" y="2214554"/>
            <a:ext cx="5453054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Современное обучение химии</a:t>
            </a:r>
            <a:endParaRPr lang="en-US" dirty="0"/>
          </a:p>
        </p:txBody>
      </p:sp>
      <p:pic>
        <p:nvPicPr>
          <p:cNvPr id="60419" name="Picture 3" descr="RY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24075"/>
            <a:ext cx="2808312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LB_circl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06613"/>
            <a:ext cx="2851596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4739" y="2803393"/>
            <a:ext cx="300904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YG_circl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130425"/>
            <a:ext cx="2627189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gray">
          <a:xfrm>
            <a:off x="469578" y="2760166"/>
            <a:ext cx="21274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Пробуждение интереса к знаниям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gray">
          <a:xfrm>
            <a:off x="3419872" y="2718098"/>
            <a:ext cx="23042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Инициатива и самостоятельная  работа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gray">
          <a:xfrm>
            <a:off x="6516216" y="2633034"/>
            <a:ext cx="22322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Развитие познавательного интереса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black">
          <a:xfrm>
            <a:off x="539553" y="4675188"/>
            <a:ext cx="8064896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Задача педагога </a:t>
            </a:r>
            <a:r>
              <a:rPr lang="ru-RU" sz="1600" dirty="0" smtClean="0">
                <a:solidFill>
                  <a:srgbClr val="000000"/>
                </a:solidFill>
              </a:rPr>
              <a:t>– </a:t>
            </a:r>
            <a:r>
              <a:rPr lang="ru-RU" sz="2000" dirty="0">
                <a:solidFill>
                  <a:srgbClr val="000000"/>
                </a:solidFill>
              </a:rPr>
              <a:t>не «давать» материал, а пробудить интерес, раскрыть возможности каждого, организовать совместную познавательную, творческую деятельность каждого ребенка.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invGray">
          <a:xfrm>
            <a:off x="2959100" y="2862036"/>
            <a:ext cx="298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647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gray">
          <a:xfrm>
            <a:off x="3669523" y="2752725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gray">
          <a:xfrm>
            <a:off x="2895600" y="3567113"/>
            <a:ext cx="1085930" cy="397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gray">
          <a:xfrm>
            <a:off x="3733801" y="2424113"/>
            <a:ext cx="745348" cy="75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gray">
          <a:xfrm flipH="1">
            <a:off x="3829049" y="4071937"/>
            <a:ext cx="652464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gray">
          <a:xfrm>
            <a:off x="5029200" y="387191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gray">
          <a:xfrm flipV="1">
            <a:off x="5143500" y="2576513"/>
            <a:ext cx="419100" cy="7611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gray">
          <a:xfrm>
            <a:off x="4049558" y="3176588"/>
            <a:ext cx="1141567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>
          <a:xfrm>
            <a:off x="289747" y="260648"/>
            <a:ext cx="8229600" cy="927100"/>
          </a:xfrm>
        </p:spPr>
        <p:txBody>
          <a:bodyPr/>
          <a:lstStyle/>
          <a:p>
            <a:r>
              <a:rPr lang="ru-RU" dirty="0" smtClean="0"/>
              <a:t>Личностно-ориентированное обучение </a:t>
            </a:r>
            <a:endParaRPr lang="en-US" dirty="0"/>
          </a:p>
        </p:txBody>
      </p: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2914650" y="1547813"/>
            <a:ext cx="1146175" cy="1384300"/>
            <a:chOff x="2064" y="1008"/>
            <a:chExt cx="722" cy="872"/>
          </a:xfrm>
        </p:grpSpPr>
        <p:sp>
          <p:nvSpPr>
            <p:cNvPr id="6247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2477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478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47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pic>
            <p:nvPicPr>
              <p:cNvPr id="6248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48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482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48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8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8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8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248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48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8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9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9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2492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493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49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49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49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49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249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49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0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0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0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2503" name="Rectangle 39"/>
            <p:cNvSpPr>
              <a:spLocks noChangeArrowheads="1"/>
            </p:cNvSpPr>
            <p:nvPr/>
          </p:nvSpPr>
          <p:spPr bwMode="gray">
            <a:xfrm>
              <a:off x="2337" y="1272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1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504" name="Group 40"/>
          <p:cNvGrpSpPr>
            <a:grpSpLocks/>
          </p:cNvGrpSpPr>
          <p:nvPr/>
        </p:nvGrpSpPr>
        <p:grpSpPr bwMode="auto">
          <a:xfrm>
            <a:off x="2065885" y="3025074"/>
            <a:ext cx="1146175" cy="1384300"/>
            <a:chOff x="2064" y="1008"/>
            <a:chExt cx="722" cy="872"/>
          </a:xfrm>
        </p:grpSpPr>
        <p:sp>
          <p:nvSpPr>
            <p:cNvPr id="6250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2506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07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50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pic>
            <p:nvPicPr>
              <p:cNvPr id="625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51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11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1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1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1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1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251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2521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2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2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2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2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2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252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2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2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3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3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2532" name="Rectangle 68"/>
            <p:cNvSpPr>
              <a:spLocks noChangeArrowheads="1"/>
            </p:cNvSpPr>
            <p:nvPr/>
          </p:nvSpPr>
          <p:spPr bwMode="gray">
            <a:xfrm>
              <a:off x="2337" y="1272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5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533" name="Group 69"/>
          <p:cNvGrpSpPr>
            <a:grpSpLocks/>
          </p:cNvGrpSpPr>
          <p:nvPr/>
        </p:nvGrpSpPr>
        <p:grpSpPr bwMode="auto">
          <a:xfrm>
            <a:off x="2943225" y="5178425"/>
            <a:ext cx="1146175" cy="1384300"/>
            <a:chOff x="2064" y="1008"/>
            <a:chExt cx="722" cy="872"/>
          </a:xfrm>
        </p:grpSpPr>
        <p:sp>
          <p:nvSpPr>
            <p:cNvPr id="62534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2535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36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53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pic>
            <p:nvPicPr>
              <p:cNvPr id="6253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539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40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4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4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4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4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254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4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4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4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4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2550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51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5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5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5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5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2556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5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5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5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6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2561" name="Rectangle 97"/>
            <p:cNvSpPr>
              <a:spLocks noChangeArrowheads="1"/>
            </p:cNvSpPr>
            <p:nvPr/>
          </p:nvSpPr>
          <p:spPr bwMode="gray">
            <a:xfrm>
              <a:off x="2337" y="1272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4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562" name="Group 98"/>
          <p:cNvGrpSpPr>
            <a:grpSpLocks/>
          </p:cNvGrpSpPr>
          <p:nvPr/>
        </p:nvGrpSpPr>
        <p:grpSpPr bwMode="auto">
          <a:xfrm>
            <a:off x="5187950" y="3719513"/>
            <a:ext cx="1146175" cy="1384300"/>
            <a:chOff x="2064" y="1008"/>
            <a:chExt cx="722" cy="872"/>
          </a:xfrm>
        </p:grpSpPr>
        <p:sp>
          <p:nvSpPr>
            <p:cNvPr id="62563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2564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65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566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pic>
            <p:nvPicPr>
              <p:cNvPr id="62567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56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6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70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71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72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73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2574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75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76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77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78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2579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80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81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82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83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84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2585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2590" name="Rectangle 126"/>
            <p:cNvSpPr>
              <a:spLocks noChangeArrowheads="1"/>
            </p:cNvSpPr>
            <p:nvPr/>
          </p:nvSpPr>
          <p:spPr bwMode="gray">
            <a:xfrm>
              <a:off x="2337" y="1272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3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591" name="Group 127"/>
          <p:cNvGrpSpPr>
            <a:grpSpLocks/>
          </p:cNvGrpSpPr>
          <p:nvPr/>
        </p:nvGrpSpPr>
        <p:grpSpPr bwMode="auto">
          <a:xfrm>
            <a:off x="4237038" y="1557338"/>
            <a:ext cx="2090738" cy="2324100"/>
            <a:chOff x="1469" y="1008"/>
            <a:chExt cx="1317" cy="1464"/>
          </a:xfrm>
        </p:grpSpPr>
        <p:sp>
          <p:nvSpPr>
            <p:cNvPr id="6259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2593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94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59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pic>
            <p:nvPicPr>
              <p:cNvPr id="6259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597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98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9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0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0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0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260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60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0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0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0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2608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609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1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61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61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61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2614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6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6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6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2619" name="Rectangle 155"/>
            <p:cNvSpPr>
              <a:spLocks noChangeArrowheads="1"/>
            </p:cNvSpPr>
            <p:nvPr/>
          </p:nvSpPr>
          <p:spPr bwMode="gray">
            <a:xfrm>
              <a:off x="1469" y="2181"/>
              <a:ext cx="6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ru-RU" sz="2400" b="1" dirty="0" smtClean="0"/>
                <a:t>Цель</a:t>
              </a:r>
              <a:endParaRPr lang="en-US" sz="2400" b="1" dirty="0"/>
            </a:p>
          </p:txBody>
        </p:sp>
      </p:grpSp>
      <p:sp>
        <p:nvSpPr>
          <p:cNvPr id="62636" name="AutoShape 172"/>
          <p:cNvSpPr>
            <a:spLocks/>
          </p:cNvSpPr>
          <p:nvPr/>
        </p:nvSpPr>
        <p:spPr bwMode="auto">
          <a:xfrm>
            <a:off x="7177088" y="1828800"/>
            <a:ext cx="1509712" cy="366713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rgbClr val="0070C0"/>
                </a:solidFill>
              </a:rPr>
              <a:t>Развитие личности ребёнка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2637" name="AutoShape 173"/>
          <p:cNvSpPr>
            <a:spLocks/>
          </p:cNvSpPr>
          <p:nvPr/>
        </p:nvSpPr>
        <p:spPr bwMode="auto">
          <a:xfrm>
            <a:off x="6872288" y="3784600"/>
            <a:ext cx="2271712" cy="392113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118103"/>
              <a:gd name="adj6" fmla="val -42228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Реализация потенциальных возможностей ребён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ка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2638" name="AutoShape 174"/>
          <p:cNvSpPr>
            <a:spLocks/>
          </p:cNvSpPr>
          <p:nvPr/>
        </p:nvSpPr>
        <p:spPr bwMode="auto">
          <a:xfrm>
            <a:off x="234950" y="1620838"/>
            <a:ext cx="2368550" cy="434975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4843"/>
              <a:gd name="adj5" fmla="val 98542"/>
              <a:gd name="adj6" fmla="val 125000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ru-RU" sz="2000" b="1" dirty="0" smtClean="0">
                <a:solidFill>
                  <a:srgbClr val="92D050"/>
                </a:solidFill>
              </a:rPr>
              <a:t>Признание </a:t>
            </a:r>
            <a:r>
              <a:rPr lang="ru-RU" sz="2000" b="1" dirty="0" err="1" smtClean="0">
                <a:solidFill>
                  <a:srgbClr val="92D050"/>
                </a:solidFill>
              </a:rPr>
              <a:t>самоценности</a:t>
            </a:r>
            <a:r>
              <a:rPr lang="ru-RU" sz="2000" b="1" dirty="0" smtClean="0">
                <a:solidFill>
                  <a:srgbClr val="92D050"/>
                </a:solidFill>
              </a:rPr>
              <a:t> личности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62639" name="AutoShape 175"/>
          <p:cNvSpPr>
            <a:spLocks/>
          </p:cNvSpPr>
          <p:nvPr/>
        </p:nvSpPr>
        <p:spPr bwMode="auto">
          <a:xfrm>
            <a:off x="-1" y="3270587"/>
            <a:ext cx="1973263" cy="434975"/>
          </a:xfrm>
          <a:prstGeom prst="accentCallout2">
            <a:avLst>
              <a:gd name="adj1" fmla="val 33786"/>
              <a:gd name="adj2" fmla="val 100920"/>
              <a:gd name="adj3" fmla="val 26278"/>
              <a:gd name="adj4" fmla="val 118926"/>
              <a:gd name="adj5" fmla="val 79351"/>
              <a:gd name="adj6" fmla="val 129367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Обеспечение успешности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640" name="AutoShape 176"/>
          <p:cNvSpPr>
            <a:spLocks/>
          </p:cNvSpPr>
          <p:nvPr/>
        </p:nvSpPr>
        <p:spPr bwMode="auto">
          <a:xfrm>
            <a:off x="0" y="5243513"/>
            <a:ext cx="1973263" cy="392112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122902"/>
              <a:gd name="adj6" fmla="val 168328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Учёт ценностных ориентаций ребёнка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641" name="Rectangle 177"/>
          <p:cNvSpPr>
            <a:spLocks noChangeArrowheads="1"/>
          </p:cNvSpPr>
          <p:nvPr/>
        </p:nvSpPr>
        <p:spPr bwMode="auto">
          <a:xfrm>
            <a:off x="4646613" y="5362575"/>
            <a:ext cx="40401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1600" b="1" dirty="0" smtClean="0">
                <a:solidFill>
                  <a:srgbClr val="000000"/>
                </a:solidFill>
              </a:rPr>
              <a:t>Личность ученика и личность педагога являются субъектами образовательного процесса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2642" name="Rectangle 178"/>
          <p:cNvSpPr>
            <a:spLocks noChangeArrowheads="1"/>
          </p:cNvSpPr>
          <p:nvPr/>
        </p:nvSpPr>
        <p:spPr bwMode="gray">
          <a:xfrm>
            <a:off x="4481513" y="5403850"/>
            <a:ext cx="42862" cy="7413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1" name="Rectangle 126"/>
          <p:cNvSpPr>
            <a:spLocks noChangeArrowheads="1"/>
          </p:cNvSpPr>
          <p:nvPr/>
        </p:nvSpPr>
        <p:spPr bwMode="gray">
          <a:xfrm>
            <a:off x="5621323" y="1972884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4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1970088" y="2600325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3398838" y="2746375"/>
            <a:ext cx="50958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ru-RU" sz="2000" b="1" dirty="0"/>
              <a:t>выступает в роли фасилитатора, помощника ученика, его деятельность направлена не на передачу знаний, а на организацию </a:t>
            </a:r>
            <a:r>
              <a:rPr lang="ru-RU" sz="2000" b="1" dirty="0" smtClean="0"/>
              <a:t>деятельности</a:t>
            </a:r>
            <a:endParaRPr lang="en-US" sz="2000" b="1" dirty="0"/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2782888" y="310515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68613" name="Picture 5" descr="DO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54275"/>
            <a:ext cx="190075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Личностно-ориентированное обучение </a:t>
            </a:r>
            <a:endParaRPr lang="en-US" dirty="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black">
          <a:xfrm>
            <a:off x="1014946" y="3080692"/>
            <a:ext cx="167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Учитель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1970088" y="4562475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black">
          <a:xfrm>
            <a:off x="3460750" y="4667250"/>
            <a:ext cx="53597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субъект обучения, деятельность которого 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</a:rPr>
              <a:t>направлена на самопознание, саморазвитие, выработку собственных способов освоения мира</a:t>
            </a:r>
            <a:endParaRPr lang="en-US" sz="2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gray">
          <a:xfrm>
            <a:off x="2811463" y="50577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68619" name="Picture 11" descr="DP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59275"/>
            <a:ext cx="193250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1014946" y="5024437"/>
            <a:ext cx="167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</a:rPr>
              <a:t>Ученик</a:t>
            </a:r>
            <a:endParaRPr lang="en-US" sz="2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black">
          <a:xfrm>
            <a:off x="1427162" y="1477963"/>
            <a:ext cx="6673229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b="1" dirty="0" smtClean="0">
                <a:solidFill>
                  <a:srgbClr val="000000"/>
                </a:solidFill>
              </a:rPr>
              <a:t>В условиях личностно-ориентированного обучения меняются роли участников образовательного процесса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33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и целеполагание</a:t>
            </a:r>
            <a:endParaRPr lang="en-US" dirty="0"/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123228" y="4018208"/>
            <a:ext cx="3417494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817562" y="3333524"/>
            <a:ext cx="2006600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gray">
          <a:xfrm>
            <a:off x="722711" y="3499718"/>
            <a:ext cx="2112564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300" b="1" dirty="0" smtClean="0">
                <a:solidFill>
                  <a:srgbClr val="1C1C1C"/>
                </a:solidFill>
              </a:rPr>
              <a:t>Проблемная ситуация</a:t>
            </a:r>
          </a:p>
          <a:p>
            <a:pPr eaLnBrk="0" hangingPunct="0"/>
            <a:r>
              <a:rPr lang="ru-RU" sz="1300" b="1" dirty="0" smtClean="0">
                <a:solidFill>
                  <a:srgbClr val="1C1C1C"/>
                </a:solidFill>
              </a:rPr>
              <a:t> </a:t>
            </a:r>
          </a:p>
          <a:p>
            <a:pPr eaLnBrk="0" hangingPunct="0"/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создается проблемным формулированием вопросов, задач, заданий поискового характера. </a:t>
            </a:r>
          </a:p>
          <a:p>
            <a:pPr eaLnBrk="0" hangingPunct="0"/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У ребенка возникает интеллектуальное затруднение, т. к. он не знает, как объяснить какое - либо явление, факт, процесс действительности и как действовать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при этом.</a:t>
            </a: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2871254" y="4023034"/>
            <a:ext cx="3407842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3553404" y="3334886"/>
            <a:ext cx="2001837" cy="481013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gray">
          <a:xfrm>
            <a:off x="3579037" y="3491811"/>
            <a:ext cx="2011362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b="1" dirty="0" smtClean="0">
                <a:solidFill>
                  <a:srgbClr val="1C1C1C"/>
                </a:solidFill>
              </a:rPr>
              <a:t>Противоречие –</a:t>
            </a:r>
          </a:p>
          <a:p>
            <a:pPr eaLnBrk="0" hangingPunct="0"/>
            <a:r>
              <a:rPr lang="ru-RU" sz="1300" b="1" dirty="0" smtClean="0">
                <a:solidFill>
                  <a:srgbClr val="1C1C1C"/>
                </a:solidFill>
              </a:rPr>
              <a:t> </a:t>
            </a:r>
          </a:p>
          <a:p>
            <a:pPr eaLnBrk="0" hangingPunct="0"/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это столкновение взаимоисключающих требований к одному и тому же объекту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 Формулировка противоречия строится по схеме: объект (часть объекта) должен обладать некоторым свойством Х и вместе с тем иметь противоположное свойство Y</a:t>
            </a:r>
            <a:endParaRPr lang="en-US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5549208" y="4013353"/>
            <a:ext cx="3427208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6248399" y="3361874"/>
            <a:ext cx="2000250" cy="463550"/>
          </a:xfrm>
          <a:custGeom>
            <a:avLst/>
            <a:gdLst>
              <a:gd name="T0" fmla="*/ 5 w 1260"/>
              <a:gd name="T1" fmla="*/ 292 h 292"/>
              <a:gd name="T2" fmla="*/ 192 w 1260"/>
              <a:gd name="T3" fmla="*/ 0 h 292"/>
              <a:gd name="T4" fmla="*/ 1060 w 1260"/>
              <a:gd name="T5" fmla="*/ 0 h 292"/>
              <a:gd name="T6" fmla="*/ 1254 w 1260"/>
              <a:gd name="T7" fmla="*/ 291 h 292"/>
              <a:gd name="T8" fmla="*/ 5 w 1260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231115" y="3361874"/>
            <a:ext cx="2011362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b="1" dirty="0" err="1" smtClean="0">
                <a:solidFill>
                  <a:srgbClr val="1C1C1C"/>
                </a:solidFill>
              </a:rPr>
              <a:t>Эвристичечкая</a:t>
            </a:r>
            <a:r>
              <a:rPr lang="ru-RU" sz="1300" b="1" dirty="0" smtClean="0">
                <a:solidFill>
                  <a:srgbClr val="1C1C1C"/>
                </a:solidFill>
              </a:rPr>
              <a:t> беседа – </a:t>
            </a:r>
          </a:p>
          <a:p>
            <a:pPr eaLnBrk="0" hangingPunct="0"/>
            <a:endParaRPr lang="ru-RU" sz="1300" b="1" dirty="0" smtClean="0">
              <a:solidFill>
                <a:srgbClr val="1C1C1C"/>
              </a:solidFill>
            </a:endParaRPr>
          </a:p>
          <a:p>
            <a:pPr eaLnBrk="0" hangingPunct="0"/>
            <a:r>
              <a:rPr lang="ru-RU" sz="1300" dirty="0" smtClean="0">
                <a:solidFill>
                  <a:srgbClr val="0070C0"/>
                </a:solidFill>
              </a:rPr>
              <a:t>вопросно-ответная форма обучения, когда учитель вместо сообщения ученикам готовых знаний заставляет их прийти к новым понятиям и выводам. Характерной особенностью такой беседы является выдвижение проблемы, которая требует решения. </a:t>
            </a:r>
            <a:endParaRPr lang="en-US" sz="1300" dirty="0">
              <a:solidFill>
                <a:srgbClr val="0070C0"/>
              </a:solidFill>
            </a:endParaRP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378200" y="1268760"/>
            <a:ext cx="2382838" cy="1440160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510473" y="1465607"/>
            <a:ext cx="20680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C1C1C"/>
                </a:solidFill>
              </a:rPr>
              <a:t>Приём </a:t>
            </a:r>
          </a:p>
          <a:p>
            <a:r>
              <a:rPr lang="ru-RU" sz="2000" b="1" dirty="0">
                <a:solidFill>
                  <a:srgbClr val="1C1C1C"/>
                </a:solidFill>
              </a:rPr>
              <a:t>р</a:t>
            </a:r>
            <a:r>
              <a:rPr lang="ru-RU" sz="2000" b="1" dirty="0" smtClean="0">
                <a:solidFill>
                  <a:srgbClr val="1C1C1C"/>
                </a:solidFill>
              </a:rPr>
              <a:t>азрешения</a:t>
            </a:r>
          </a:p>
          <a:p>
            <a:r>
              <a:rPr lang="ru-RU" sz="2000" b="1" dirty="0" smtClean="0">
                <a:solidFill>
                  <a:srgbClr val="1C1C1C"/>
                </a:solidFill>
              </a:rPr>
              <a:t> противоречий</a:t>
            </a:r>
            <a:endParaRPr lang="en-US" sz="2000" b="1" dirty="0">
              <a:solidFill>
                <a:srgbClr val="1C1C1C"/>
              </a:solidFill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6105525" y="1268760"/>
            <a:ext cx="2384425" cy="1440160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231115" y="1619495"/>
            <a:ext cx="21850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C1C1C"/>
                </a:solidFill>
              </a:rPr>
              <a:t>Эвристическая </a:t>
            </a:r>
          </a:p>
          <a:p>
            <a:r>
              <a:rPr lang="ru-RU" sz="2000" b="1" dirty="0" smtClean="0">
                <a:solidFill>
                  <a:srgbClr val="1C1C1C"/>
                </a:solidFill>
              </a:rPr>
              <a:t>беседа</a:t>
            </a:r>
            <a:endParaRPr lang="en-US" sz="2000" b="1" dirty="0">
              <a:solidFill>
                <a:srgbClr val="1C1C1C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685800" y="1268760"/>
            <a:ext cx="2384425" cy="1440160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722711" y="1485256"/>
            <a:ext cx="23485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C1C1C"/>
                </a:solidFill>
              </a:rPr>
              <a:t>Приём создания </a:t>
            </a:r>
          </a:p>
          <a:p>
            <a:r>
              <a:rPr lang="ru-RU" sz="2000" b="1" dirty="0" smtClean="0">
                <a:solidFill>
                  <a:srgbClr val="1C1C1C"/>
                </a:solidFill>
              </a:rPr>
              <a:t>проблемной </a:t>
            </a:r>
          </a:p>
          <a:p>
            <a:r>
              <a:rPr lang="ru-RU" sz="2000" b="1" dirty="0" smtClean="0">
                <a:solidFill>
                  <a:srgbClr val="1C1C1C"/>
                </a:solidFill>
              </a:rPr>
              <a:t>ситуации</a:t>
            </a:r>
            <a:endParaRPr lang="en-US" sz="2000" b="1" dirty="0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871538" y="2337094"/>
            <a:ext cx="1981200" cy="98678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28931" y="2346744"/>
            <a:ext cx="1981200" cy="98678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270738" y="2327381"/>
            <a:ext cx="1981200" cy="98678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3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Урок в 9 классе</a:t>
            </a:r>
            <a:br>
              <a:rPr lang="ru-RU" sz="4000" dirty="0" smtClean="0"/>
            </a:br>
            <a:r>
              <a:rPr lang="ru-RU" sz="4000" dirty="0" smtClean="0"/>
              <a:t>тема: «Коррозия металлов»</a:t>
            </a:r>
            <a:endParaRPr lang="en-US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428736"/>
            <a:ext cx="7929618" cy="3571900"/>
          </a:xfrm>
        </p:spPr>
        <p:txBody>
          <a:bodyPr/>
          <a:lstStyle/>
          <a:p>
            <a:pPr>
              <a:buSzPct val="90000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Привожу факты из реальной жизни, связанные с процессом коррозии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         Яхта «Зов моря»                                                        Колосс Родосский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883032"/>
            <a:ext cx="853532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процесс способствовал разрушению яхты и статуи?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smotriinfo.net/wp-content/uploads/2010/12/2010-12-23_134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143248"/>
            <a:ext cx="2860664" cy="171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041.radikal.ru/1109/cf/56df58b3a5eft.jpg"/>
          <p:cNvPicPr>
            <a:picLocks noChangeAspect="1" noChangeArrowheads="1"/>
          </p:cNvPicPr>
          <p:nvPr/>
        </p:nvPicPr>
        <p:blipFill>
          <a:blip r:embed="rId3"/>
          <a:srcRect l="19750"/>
          <a:stretch>
            <a:fillRect/>
          </a:stretch>
        </p:blipFill>
        <p:spPr bwMode="auto">
          <a:xfrm>
            <a:off x="5072066" y="3000372"/>
            <a:ext cx="2764387" cy="193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28633" y="5352891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Что?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Почему?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Как?                                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Какая?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чего?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Урок в 10 классе </a:t>
            </a:r>
            <a:br>
              <a:rPr lang="ru-RU" sz="4000" dirty="0" smtClean="0"/>
            </a:br>
            <a:r>
              <a:rPr lang="ru-RU" sz="4000" dirty="0" smtClean="0"/>
              <a:t>тема: «Глюкоза и её свойства»</a:t>
            </a:r>
            <a:endParaRPr lang="en-US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571612"/>
            <a:ext cx="8093080" cy="2543175"/>
          </a:xfrm>
        </p:spPr>
        <p:txBody>
          <a:bodyPr/>
          <a:lstStyle/>
          <a:p>
            <a:pPr>
              <a:buSzPct val="90000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 начале урока демонстрирую две реакции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285852" y="4572008"/>
            <a:ext cx="685804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Задаю вопрос: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 какому классу соединений можно отнести глюкозу (альдегиды или многоатомные спирты)?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Постепенно ребята делают вывод, что глюкоза это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альдегидоспирт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что подтверждается структурной формулой линейного строения.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6322" name="Picture 2" descr="http://cs6072.userapi.com/u11461468/video/y_db72efd3.jpg"/>
          <p:cNvPicPr>
            <a:picLocks noChangeAspect="1" noChangeArrowheads="1"/>
          </p:cNvPicPr>
          <p:nvPr/>
        </p:nvPicPr>
        <p:blipFill>
          <a:blip r:embed="rId2"/>
          <a:srcRect t="12500" b="14062"/>
          <a:stretch>
            <a:fillRect/>
          </a:stretch>
        </p:blipFill>
        <p:spPr bwMode="auto">
          <a:xfrm>
            <a:off x="357158" y="2357430"/>
            <a:ext cx="3595670" cy="1980441"/>
          </a:xfrm>
          <a:prstGeom prst="rect">
            <a:avLst/>
          </a:prstGeom>
          <a:noFill/>
        </p:spPr>
      </p:pic>
      <p:pic>
        <p:nvPicPr>
          <p:cNvPr id="56324" name="Picture 4" descr="http://i.ytimg.com/vi/xqZKhHlo99Q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14554"/>
            <a:ext cx="3119428" cy="2339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Урок в 9 классе</a:t>
            </a:r>
            <a:br>
              <a:rPr lang="ru-RU" sz="4000" dirty="0" smtClean="0"/>
            </a:br>
            <a:r>
              <a:rPr lang="ru-RU" sz="4000" dirty="0" smtClean="0"/>
              <a:t>тема: «Азотная кислота»</a:t>
            </a:r>
            <a:endParaRPr lang="en-US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500174"/>
            <a:ext cx="8215370" cy="2543175"/>
          </a:xfrm>
        </p:spPr>
        <p:txBody>
          <a:bodyPr/>
          <a:lstStyle/>
          <a:p>
            <a:pPr>
              <a:buSzPct val="90000"/>
            </a:pPr>
            <a:r>
              <a:rPr lang="ru-RU" sz="2800" dirty="0" smtClean="0"/>
              <a:t>показываю видеофрагмент взаимодействия металлов с соляной кислотой и с азотной кислотой, а затем задаю ряд вопросов:</a:t>
            </a:r>
            <a:endParaRPr lang="en-US" sz="2800" b="1" dirty="0"/>
          </a:p>
          <a:p>
            <a:pPr lvl="1"/>
            <a:r>
              <a:rPr lang="ru-RU" sz="2000" dirty="0" smtClean="0"/>
              <a:t>почему в первом случае выделяется бесцветный газ, а во втором газ бурого цвета? </a:t>
            </a:r>
          </a:p>
          <a:p>
            <a:pPr lvl="1"/>
            <a:endParaRPr lang="ru-RU" sz="2000" dirty="0" smtClean="0"/>
          </a:p>
          <a:p>
            <a:pPr lvl="1"/>
            <a:endParaRPr lang="ru-RU" sz="2000" dirty="0" smtClean="0"/>
          </a:p>
          <a:p>
            <a:pPr lvl="1"/>
            <a:endParaRPr lang="ru-RU" sz="2000" dirty="0" smtClean="0"/>
          </a:p>
          <a:p>
            <a:pPr lvl="1"/>
            <a:endParaRPr lang="ru-RU" sz="2000" dirty="0" smtClean="0"/>
          </a:p>
          <a:p>
            <a:pPr lvl="1"/>
            <a:endParaRPr lang="ru-RU" sz="2000" dirty="0" smtClean="0"/>
          </a:p>
          <a:p>
            <a:pPr lvl="1"/>
            <a:r>
              <a:rPr lang="ru-RU" sz="2000" dirty="0" smtClean="0"/>
              <a:t>Как вы думаете, что это за вещество? </a:t>
            </a:r>
          </a:p>
          <a:p>
            <a:pPr lvl="1"/>
            <a:r>
              <a:rPr lang="ru-RU" sz="2000" dirty="0" smtClean="0"/>
              <a:t>Почему азотная кислота необычна во взаимодействии с металлами? </a:t>
            </a:r>
            <a:endParaRPr lang="en-US" sz="2000" dirty="0"/>
          </a:p>
        </p:txBody>
      </p:sp>
      <p:pic>
        <p:nvPicPr>
          <p:cNvPr id="59394" name="Picture 2" descr="http://internat.msu.ru/wp-content/uploads/Cu-+-H2SO4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876"/>
            <a:ext cx="1123303" cy="1785926"/>
          </a:xfrm>
          <a:prstGeom prst="rect">
            <a:avLst/>
          </a:prstGeom>
          <a:noFill/>
        </p:spPr>
      </p:pic>
      <p:pic>
        <p:nvPicPr>
          <p:cNvPr id="59396" name="Picture 4" descr="https://upload.wikimedia.org/wikipedia/commons/thumb/3/31/Diossido_di_azoto.jpg/200px-Diossido_di_az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1905000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863</TotalTime>
  <Words>1216</Words>
  <Application>Microsoft Office PowerPoint</Application>
  <PresentationFormat>Экран (4:3)</PresentationFormat>
  <Paragraphs>236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580TGp_general_light_ani</vt:lpstr>
      <vt:lpstr>Развитие  познавательной активности  учащихся  на уроках химии</vt:lpstr>
      <vt:lpstr>Федеральный государственный образовательный стандарт</vt:lpstr>
      <vt:lpstr>Современное обучение химии</vt:lpstr>
      <vt:lpstr>Личностно-ориентированное обучение </vt:lpstr>
      <vt:lpstr>Личностно-ориентированное обучение </vt:lpstr>
      <vt:lpstr>Мотивация и целеполагание</vt:lpstr>
      <vt:lpstr>Урок в 9 классе тема: «Коррозия металлов»</vt:lpstr>
      <vt:lpstr>Урок в 10 классе  тема: «Глюкоза и её свойства»</vt:lpstr>
      <vt:lpstr>Урок в 9 классе тема: «Азотная кислота»</vt:lpstr>
      <vt:lpstr>Интерактивное обучение</vt:lpstr>
      <vt:lpstr>Метод «мозгового штурма»</vt:lpstr>
      <vt:lpstr>8 класс Тема: «Оксиды: понятие, состав, строение, свойства». </vt:lpstr>
      <vt:lpstr>Работа в малых группах</vt:lpstr>
      <vt:lpstr>Метод ПРЕСС</vt:lpstr>
      <vt:lpstr>Практическая работа: «Наблюдение за горящей свечой» </vt:lpstr>
      <vt:lpstr>Информационно-коммуникационные технологии</vt:lpstr>
      <vt:lpstr>Мультимедийная презентация </vt:lpstr>
      <vt:lpstr>Слайд 18</vt:lpstr>
      <vt:lpstr>Слайд 19</vt:lpstr>
      <vt:lpstr> </vt:lpstr>
      <vt:lpstr>Дидактическая игра</vt:lpstr>
      <vt:lpstr>урок-путешествие в страну «Химический элементарий»</vt:lpstr>
      <vt:lpstr>                                    Л.Н. Толстой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познавательной активности  учащихся  на уроках химии</dc:title>
  <dc:creator>пользователь</dc:creator>
  <cp:lastModifiedBy>301</cp:lastModifiedBy>
  <cp:revision>55</cp:revision>
  <dcterms:created xsi:type="dcterms:W3CDTF">2015-09-28T16:55:43Z</dcterms:created>
  <dcterms:modified xsi:type="dcterms:W3CDTF">2015-11-06T06:39:15Z</dcterms:modified>
</cp:coreProperties>
</file>