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8" r:id="rId4"/>
    <p:sldId id="276" r:id="rId5"/>
    <p:sldId id="269" r:id="rId6"/>
    <p:sldId id="260" r:id="rId7"/>
    <p:sldId id="263" r:id="rId8"/>
    <p:sldId id="264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D877D-BEFE-4B9F-83D8-5719397360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9BDC45-5917-431B-A1DE-10D2B0164CE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Повышать педагогическую культуру родителей, их психолого-педагогической компетентность в семейном воспитании, выработке единых подходов семьи и школы к воспитанию детей.</a:t>
          </a:r>
          <a:endParaRPr lang="ru-RU" dirty="0"/>
        </a:p>
      </dgm:t>
    </dgm:pt>
    <dgm:pt modelId="{276C2286-5B50-4873-B6BB-6D32E443331D}" type="parTrans" cxnId="{95583368-E3B9-43B8-900B-5D7B2EBDDF9D}">
      <dgm:prSet/>
      <dgm:spPr/>
      <dgm:t>
        <a:bodyPr/>
        <a:lstStyle/>
        <a:p>
          <a:endParaRPr lang="ru-RU"/>
        </a:p>
      </dgm:t>
    </dgm:pt>
    <dgm:pt modelId="{6D0176E4-43F7-45F3-AFF4-DA2E7CB074D7}" type="sibTrans" cxnId="{95583368-E3B9-43B8-900B-5D7B2EBDDF9D}">
      <dgm:prSet/>
      <dgm:spPr/>
      <dgm:t>
        <a:bodyPr/>
        <a:lstStyle/>
        <a:p>
          <a:endParaRPr lang="ru-RU"/>
        </a:p>
      </dgm:t>
    </dgm:pt>
    <dgm:pt modelId="{37473DE5-5319-484B-8A76-D73B00136F1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Расширять представление о возможностях семьи в воспитании  ребенка.</a:t>
          </a:r>
          <a:endParaRPr lang="ru-RU" dirty="0"/>
        </a:p>
      </dgm:t>
    </dgm:pt>
    <dgm:pt modelId="{DBCBBBF1-1D6E-44B2-8AE0-0154B31B0321}" type="parTrans" cxnId="{2A8EF3F3-CC5A-4B94-BF29-15D73DB66AE6}">
      <dgm:prSet/>
      <dgm:spPr/>
      <dgm:t>
        <a:bodyPr/>
        <a:lstStyle/>
        <a:p>
          <a:endParaRPr lang="ru-RU"/>
        </a:p>
      </dgm:t>
    </dgm:pt>
    <dgm:pt modelId="{6D0FA754-24C8-419B-ADD6-E549EC70FE98}" type="sibTrans" cxnId="{2A8EF3F3-CC5A-4B94-BF29-15D73DB66AE6}">
      <dgm:prSet/>
      <dgm:spPr/>
      <dgm:t>
        <a:bodyPr/>
        <a:lstStyle/>
        <a:p>
          <a:endParaRPr lang="ru-RU"/>
        </a:p>
      </dgm:t>
    </dgm:pt>
    <dgm:pt modelId="{5ACBC0A6-9C01-412C-8028-93CFA2D0E4A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Выявлять дополнительные возможности влияния семейных традиций, устоев на формирование понимания ребенком роли семьи в перспективе жизни человека.</a:t>
          </a:r>
          <a:endParaRPr lang="ru-RU" dirty="0"/>
        </a:p>
      </dgm:t>
    </dgm:pt>
    <dgm:pt modelId="{0B77C9D6-B657-48D0-9C94-00C192DA062E}" type="parTrans" cxnId="{FBC6EF43-4D9B-4278-BF6E-EA1E61F48C22}">
      <dgm:prSet/>
      <dgm:spPr/>
      <dgm:t>
        <a:bodyPr/>
        <a:lstStyle/>
        <a:p>
          <a:endParaRPr lang="ru-RU"/>
        </a:p>
      </dgm:t>
    </dgm:pt>
    <dgm:pt modelId="{5E99FE8A-AE98-4A9B-937D-EB96CECCABCA}" type="sibTrans" cxnId="{FBC6EF43-4D9B-4278-BF6E-EA1E61F48C22}">
      <dgm:prSet/>
      <dgm:spPr/>
      <dgm:t>
        <a:bodyPr/>
        <a:lstStyle/>
        <a:p>
          <a:endParaRPr lang="ru-RU"/>
        </a:p>
      </dgm:t>
    </dgm:pt>
    <dgm:pt modelId="{B8E3C520-EC17-46E8-B702-D3ECC0F6C4F2}" type="pres">
      <dgm:prSet presAssocID="{2FBD877D-BEFE-4B9F-83D8-5719397360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AB15C-F7F8-4AAB-9FBC-F044A072C6B9}" type="pres">
      <dgm:prSet presAssocID="{FC9BDC45-5917-431B-A1DE-10D2B0164C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4DF0F-0337-4207-AC26-67556EC489C3}" type="pres">
      <dgm:prSet presAssocID="{6D0176E4-43F7-45F3-AFF4-DA2E7CB074D7}" presName="spacer" presStyleCnt="0"/>
      <dgm:spPr/>
    </dgm:pt>
    <dgm:pt modelId="{EE677468-0184-4037-B23C-ECB2FF9ED6DF}" type="pres">
      <dgm:prSet presAssocID="{37473DE5-5319-484B-8A76-D73B00136F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A356F-F967-413E-A3B7-C7D74E5BE95D}" type="pres">
      <dgm:prSet presAssocID="{6D0FA754-24C8-419B-ADD6-E549EC70FE98}" presName="spacer" presStyleCnt="0"/>
      <dgm:spPr/>
    </dgm:pt>
    <dgm:pt modelId="{99A8CC84-70B1-435B-89BC-367F2D1B5882}" type="pres">
      <dgm:prSet presAssocID="{5ACBC0A6-9C01-412C-8028-93CFA2D0E4A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1EB0D-4806-472C-849F-317039ED1280}" type="presOf" srcId="{FC9BDC45-5917-431B-A1DE-10D2B0164CE3}" destId="{5A2AB15C-F7F8-4AAB-9FBC-F044A072C6B9}" srcOrd="0" destOrd="0" presId="urn:microsoft.com/office/officeart/2005/8/layout/vList2"/>
    <dgm:cxn modelId="{B3D8B1CA-6FE9-4535-BDCF-4F06141C115F}" type="presOf" srcId="{2FBD877D-BEFE-4B9F-83D8-57193973605C}" destId="{B8E3C520-EC17-46E8-B702-D3ECC0F6C4F2}" srcOrd="0" destOrd="0" presId="urn:microsoft.com/office/officeart/2005/8/layout/vList2"/>
    <dgm:cxn modelId="{937DFDA9-B5AE-45CA-B1B9-2A5D819A0939}" type="presOf" srcId="{37473DE5-5319-484B-8A76-D73B00136F1C}" destId="{EE677468-0184-4037-B23C-ECB2FF9ED6DF}" srcOrd="0" destOrd="0" presId="urn:microsoft.com/office/officeart/2005/8/layout/vList2"/>
    <dgm:cxn modelId="{95583368-E3B9-43B8-900B-5D7B2EBDDF9D}" srcId="{2FBD877D-BEFE-4B9F-83D8-57193973605C}" destId="{FC9BDC45-5917-431B-A1DE-10D2B0164CE3}" srcOrd="0" destOrd="0" parTransId="{276C2286-5B50-4873-B6BB-6D32E443331D}" sibTransId="{6D0176E4-43F7-45F3-AFF4-DA2E7CB074D7}"/>
    <dgm:cxn modelId="{62502464-DE7E-4353-A5FD-F044C112ED28}" type="presOf" srcId="{5ACBC0A6-9C01-412C-8028-93CFA2D0E4AA}" destId="{99A8CC84-70B1-435B-89BC-367F2D1B5882}" srcOrd="0" destOrd="0" presId="urn:microsoft.com/office/officeart/2005/8/layout/vList2"/>
    <dgm:cxn modelId="{2A8EF3F3-CC5A-4B94-BF29-15D73DB66AE6}" srcId="{2FBD877D-BEFE-4B9F-83D8-57193973605C}" destId="{37473DE5-5319-484B-8A76-D73B00136F1C}" srcOrd="1" destOrd="0" parTransId="{DBCBBBF1-1D6E-44B2-8AE0-0154B31B0321}" sibTransId="{6D0FA754-24C8-419B-ADD6-E549EC70FE98}"/>
    <dgm:cxn modelId="{FBC6EF43-4D9B-4278-BF6E-EA1E61F48C22}" srcId="{2FBD877D-BEFE-4B9F-83D8-57193973605C}" destId="{5ACBC0A6-9C01-412C-8028-93CFA2D0E4AA}" srcOrd="2" destOrd="0" parTransId="{0B77C9D6-B657-48D0-9C94-00C192DA062E}" sibTransId="{5E99FE8A-AE98-4A9B-937D-EB96CECCABCA}"/>
    <dgm:cxn modelId="{7C8CA3BA-9734-4666-98E1-D57EC4963346}" type="presParOf" srcId="{B8E3C520-EC17-46E8-B702-D3ECC0F6C4F2}" destId="{5A2AB15C-F7F8-4AAB-9FBC-F044A072C6B9}" srcOrd="0" destOrd="0" presId="urn:microsoft.com/office/officeart/2005/8/layout/vList2"/>
    <dgm:cxn modelId="{73EB53F0-F881-4708-AE5B-7C1BF39439F5}" type="presParOf" srcId="{B8E3C520-EC17-46E8-B702-D3ECC0F6C4F2}" destId="{B704DF0F-0337-4207-AC26-67556EC489C3}" srcOrd="1" destOrd="0" presId="urn:microsoft.com/office/officeart/2005/8/layout/vList2"/>
    <dgm:cxn modelId="{315F9F15-D35A-4AD3-ABFB-BD2208453138}" type="presParOf" srcId="{B8E3C520-EC17-46E8-B702-D3ECC0F6C4F2}" destId="{EE677468-0184-4037-B23C-ECB2FF9ED6DF}" srcOrd="2" destOrd="0" presId="urn:microsoft.com/office/officeart/2005/8/layout/vList2"/>
    <dgm:cxn modelId="{4FA2DFF6-74D2-4091-B961-4632C44E7C7F}" type="presParOf" srcId="{B8E3C520-EC17-46E8-B702-D3ECC0F6C4F2}" destId="{62FA356F-F967-413E-A3B7-C7D74E5BE95D}" srcOrd="3" destOrd="0" presId="urn:microsoft.com/office/officeart/2005/8/layout/vList2"/>
    <dgm:cxn modelId="{08FC25E8-4B44-4659-859E-6C68E717F942}" type="presParOf" srcId="{B8E3C520-EC17-46E8-B702-D3ECC0F6C4F2}" destId="{99A8CC84-70B1-435B-89BC-367F2D1B58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85D08-8E34-4377-AEF8-DBDFE4C1133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D6F3DB-0118-4FB1-981A-7DF0AAF08B3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Выступления на родительских собраниях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5DF87EAE-6CE0-49E3-9C2E-219DBBD8B0F9}" type="parTrans" cxnId="{02ED8DED-6E9F-4B1E-A157-D323235202AA}">
      <dgm:prSet/>
      <dgm:spPr/>
      <dgm:t>
        <a:bodyPr/>
        <a:lstStyle/>
        <a:p>
          <a:endParaRPr lang="ru-RU"/>
        </a:p>
      </dgm:t>
    </dgm:pt>
    <dgm:pt modelId="{5A69FADD-7832-414D-9C9B-F35EB229C524}" type="sibTrans" cxnId="{02ED8DED-6E9F-4B1E-A157-D323235202AA}">
      <dgm:prSet/>
      <dgm:spPr/>
      <dgm:t>
        <a:bodyPr/>
        <a:lstStyle/>
        <a:p>
          <a:endParaRPr lang="ru-RU"/>
        </a:p>
      </dgm:t>
    </dgm:pt>
    <dgm:pt modelId="{58102A48-7AD0-4712-A9E1-C9D7C2D987C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2">
                  <a:lumMod val="10000"/>
                </a:schemeClr>
              </a:solidFill>
            </a:rPr>
            <a:t>Психологические занятия с элементами тренинга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08EA0F14-EC80-4851-9441-B24BCC8DECA8}" type="parTrans" cxnId="{D60AE703-D9D8-485D-9101-88A1ABFCD422}">
      <dgm:prSet/>
      <dgm:spPr/>
      <dgm:t>
        <a:bodyPr/>
        <a:lstStyle/>
        <a:p>
          <a:endParaRPr lang="ru-RU"/>
        </a:p>
      </dgm:t>
    </dgm:pt>
    <dgm:pt modelId="{7E0161C5-A8F7-4FFB-80BA-330D0EC73C27}" type="sibTrans" cxnId="{D60AE703-D9D8-485D-9101-88A1ABFCD422}">
      <dgm:prSet/>
      <dgm:spPr/>
      <dgm:t>
        <a:bodyPr/>
        <a:lstStyle/>
        <a:p>
          <a:endParaRPr lang="ru-RU"/>
        </a:p>
      </dgm:t>
    </dgm:pt>
    <dgm:pt modelId="{B43B81E6-57D8-429B-BEA2-BF5521A120DA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bg2">
                  <a:lumMod val="10000"/>
                </a:schemeClr>
              </a:solidFill>
            </a:rPr>
            <a:t>Клуб «Эффективное родительство»</a:t>
          </a:r>
          <a:endParaRPr lang="ru-RU" sz="2400" b="1" dirty="0">
            <a:solidFill>
              <a:schemeClr val="bg2">
                <a:lumMod val="10000"/>
              </a:schemeClr>
            </a:solidFill>
          </a:endParaRPr>
        </a:p>
      </dgm:t>
    </dgm:pt>
    <dgm:pt modelId="{13F5FD29-60BF-40E2-8960-A57402F4F6A4}" type="parTrans" cxnId="{CC90719B-0480-4131-A3C5-66BA5414E2EE}">
      <dgm:prSet/>
      <dgm:spPr/>
      <dgm:t>
        <a:bodyPr/>
        <a:lstStyle/>
        <a:p>
          <a:endParaRPr lang="ru-RU"/>
        </a:p>
      </dgm:t>
    </dgm:pt>
    <dgm:pt modelId="{773FBD2E-3AF5-4C15-A3E3-D71C87D6360F}" type="sibTrans" cxnId="{CC90719B-0480-4131-A3C5-66BA5414E2EE}">
      <dgm:prSet/>
      <dgm:spPr/>
      <dgm:t>
        <a:bodyPr/>
        <a:lstStyle/>
        <a:p>
          <a:endParaRPr lang="ru-RU"/>
        </a:p>
      </dgm:t>
    </dgm:pt>
    <dgm:pt modelId="{FD9F89D4-94FA-4311-AEE7-7F9A48CCE059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Сайт образовательного учреждения</a:t>
          </a:r>
          <a:endParaRPr lang="ru-RU" b="1" dirty="0">
            <a:solidFill>
              <a:schemeClr val="bg2">
                <a:lumMod val="10000"/>
              </a:schemeClr>
            </a:solidFill>
          </a:endParaRPr>
        </a:p>
      </dgm:t>
    </dgm:pt>
    <dgm:pt modelId="{F0241880-6C53-4679-938D-5FD41F9E17C9}" type="parTrans" cxnId="{C7CCF999-FC7F-42B0-9516-CF85BC50C42C}">
      <dgm:prSet/>
      <dgm:spPr/>
      <dgm:t>
        <a:bodyPr/>
        <a:lstStyle/>
        <a:p>
          <a:endParaRPr lang="ru-RU"/>
        </a:p>
      </dgm:t>
    </dgm:pt>
    <dgm:pt modelId="{A3FE7B60-8ED5-46C3-AEDB-CF83903A9144}" type="sibTrans" cxnId="{C7CCF999-FC7F-42B0-9516-CF85BC50C42C}">
      <dgm:prSet/>
      <dgm:spPr/>
      <dgm:t>
        <a:bodyPr/>
        <a:lstStyle/>
        <a:p>
          <a:endParaRPr lang="ru-RU"/>
        </a:p>
      </dgm:t>
    </dgm:pt>
    <dgm:pt modelId="{10D95052-CBB5-47CE-9871-B24DB1402F6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Индивидуальные  консультации</a:t>
          </a:r>
          <a:endParaRPr lang="ru-RU" b="1" dirty="0">
            <a:solidFill>
              <a:schemeClr val="bg2">
                <a:lumMod val="10000"/>
              </a:schemeClr>
            </a:solidFill>
          </a:endParaRPr>
        </a:p>
      </dgm:t>
    </dgm:pt>
    <dgm:pt modelId="{A940DE03-B53A-4BC1-A889-D72B621F3CBC}" type="parTrans" cxnId="{B32ECE7B-9C72-499D-9A73-B3E2C21802C3}">
      <dgm:prSet/>
      <dgm:spPr/>
      <dgm:t>
        <a:bodyPr/>
        <a:lstStyle/>
        <a:p>
          <a:endParaRPr lang="ru-RU"/>
        </a:p>
      </dgm:t>
    </dgm:pt>
    <dgm:pt modelId="{096CE3DF-2C02-4FA7-89C8-4D159750798A}" type="sibTrans" cxnId="{B32ECE7B-9C72-499D-9A73-B3E2C21802C3}">
      <dgm:prSet/>
      <dgm:spPr/>
      <dgm:t>
        <a:bodyPr/>
        <a:lstStyle/>
        <a:p>
          <a:endParaRPr lang="ru-RU"/>
        </a:p>
      </dgm:t>
    </dgm:pt>
    <dgm:pt modelId="{04063D75-B7E7-46A6-A985-EEA359572771}" type="pres">
      <dgm:prSet presAssocID="{83F85D08-8E34-4377-AEF8-DBDFE4C113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B9937-BDC7-44C4-B4A2-62A04EC37A64}" type="pres">
      <dgm:prSet presAssocID="{8BD6F3DB-0118-4FB1-981A-7DF0AAF08B39}" presName="node" presStyleLbl="node1" presStyleIdx="0" presStyleCnt="5" custScaleX="239378" custScaleY="92716" custRadScaleRad="95603" custRadScaleInc="-23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22E54-9E5E-4475-AB92-298984B755C9}" type="pres">
      <dgm:prSet presAssocID="{8BD6F3DB-0118-4FB1-981A-7DF0AAF08B39}" presName="spNode" presStyleCnt="0"/>
      <dgm:spPr/>
    </dgm:pt>
    <dgm:pt modelId="{B1CE0E09-BFF0-412E-88AA-6D65E363212D}" type="pres">
      <dgm:prSet presAssocID="{5A69FADD-7832-414D-9C9B-F35EB229C52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A425928-732B-47A2-A56D-86A03E69ED24}" type="pres">
      <dgm:prSet presAssocID="{58102A48-7AD0-4712-A9E1-C9D7C2D987C4}" presName="node" presStyleLbl="node1" presStyleIdx="1" presStyleCnt="5" custScaleX="199004" custScaleY="112256" custRadScaleRad="140526" custRadScaleInc="63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0B649-F9D9-4EE5-9C90-6B2FE6D1B13E}" type="pres">
      <dgm:prSet presAssocID="{58102A48-7AD0-4712-A9E1-C9D7C2D987C4}" presName="spNode" presStyleCnt="0"/>
      <dgm:spPr/>
    </dgm:pt>
    <dgm:pt modelId="{171800C5-9BB6-4EF6-945A-7FE54A480125}" type="pres">
      <dgm:prSet presAssocID="{7E0161C5-A8F7-4FFB-80BA-330D0EC73C2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53AFC1D3-094C-45BD-AE9F-538A657E18B3}" type="pres">
      <dgm:prSet presAssocID="{B43B81E6-57D8-429B-BEA2-BF5521A120DA}" presName="node" presStyleLbl="node1" presStyleIdx="2" presStyleCnt="5" custScaleX="209876" custScaleY="140582" custRadScaleRad="121406" custRadScaleInc="-101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013F7-D589-4CF7-B6A4-495CB183F558}" type="pres">
      <dgm:prSet presAssocID="{B43B81E6-57D8-429B-BEA2-BF5521A120DA}" presName="spNode" presStyleCnt="0"/>
      <dgm:spPr/>
    </dgm:pt>
    <dgm:pt modelId="{0B299A8D-CA48-4D2E-959C-76EF521156A7}" type="pres">
      <dgm:prSet presAssocID="{773FBD2E-3AF5-4C15-A3E3-D71C87D6360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D9E03A2-5AD1-466E-8DA8-0A947E6E450D}" type="pres">
      <dgm:prSet presAssocID="{FD9F89D4-94FA-4311-AEE7-7F9A48CCE059}" presName="node" presStyleLbl="node1" presStyleIdx="3" presStyleCnt="5" custScaleX="217984" custScaleY="123489" custRadScaleRad="113411" custRadScaleInc="85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7A98B-4DEA-4E2F-91A9-7770DFAFFED4}" type="pres">
      <dgm:prSet presAssocID="{FD9F89D4-94FA-4311-AEE7-7F9A48CCE059}" presName="spNode" presStyleCnt="0"/>
      <dgm:spPr/>
    </dgm:pt>
    <dgm:pt modelId="{22945029-2B77-41B8-8B38-E707F32DCAD8}" type="pres">
      <dgm:prSet presAssocID="{A3FE7B60-8ED5-46C3-AEDB-CF83903A914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0692B6E-695C-400D-8436-DACC1FA23960}" type="pres">
      <dgm:prSet presAssocID="{10D95052-CBB5-47CE-9871-B24DB1402F61}" presName="node" presStyleLbl="node1" presStyleIdx="4" presStyleCnt="5" custScaleX="183442" custScaleY="127132" custRadScaleRad="124945" custRadScaleInc="-56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3A3A0-0123-4D2D-815F-F892619C25D7}" type="pres">
      <dgm:prSet presAssocID="{10D95052-CBB5-47CE-9871-B24DB1402F61}" presName="spNode" presStyleCnt="0"/>
      <dgm:spPr/>
    </dgm:pt>
    <dgm:pt modelId="{39A77EC6-CEE2-4107-804C-1385A1EB239A}" type="pres">
      <dgm:prSet presAssocID="{096CE3DF-2C02-4FA7-89C8-4D159750798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B90BB05-2061-4899-B516-6A5190DD886D}" type="presOf" srcId="{FD9F89D4-94FA-4311-AEE7-7F9A48CCE059}" destId="{DD9E03A2-5AD1-466E-8DA8-0A947E6E450D}" srcOrd="0" destOrd="0" presId="urn:microsoft.com/office/officeart/2005/8/layout/cycle5"/>
    <dgm:cxn modelId="{A35A31BA-9E4E-4D75-83A7-7FD3CB0CB04E}" type="presOf" srcId="{A3FE7B60-8ED5-46C3-AEDB-CF83903A9144}" destId="{22945029-2B77-41B8-8B38-E707F32DCAD8}" srcOrd="0" destOrd="0" presId="urn:microsoft.com/office/officeart/2005/8/layout/cycle5"/>
    <dgm:cxn modelId="{21CD4A9C-4AEC-4FCF-9413-FC85F9F5E4F2}" type="presOf" srcId="{7E0161C5-A8F7-4FFB-80BA-330D0EC73C27}" destId="{171800C5-9BB6-4EF6-945A-7FE54A480125}" srcOrd="0" destOrd="0" presId="urn:microsoft.com/office/officeart/2005/8/layout/cycle5"/>
    <dgm:cxn modelId="{F8039D37-5B6D-45D0-AD01-7622ED2BB197}" type="presOf" srcId="{5A69FADD-7832-414D-9C9B-F35EB229C524}" destId="{B1CE0E09-BFF0-412E-88AA-6D65E363212D}" srcOrd="0" destOrd="0" presId="urn:microsoft.com/office/officeart/2005/8/layout/cycle5"/>
    <dgm:cxn modelId="{5260518E-2BD2-4D65-AE15-DDA2318328F1}" type="presOf" srcId="{83F85D08-8E34-4377-AEF8-DBDFE4C11334}" destId="{04063D75-B7E7-46A6-A985-EEA359572771}" srcOrd="0" destOrd="0" presId="urn:microsoft.com/office/officeart/2005/8/layout/cycle5"/>
    <dgm:cxn modelId="{5F709BCB-751D-42A9-AF5E-FFB58165C9EA}" type="presOf" srcId="{10D95052-CBB5-47CE-9871-B24DB1402F61}" destId="{90692B6E-695C-400D-8436-DACC1FA23960}" srcOrd="0" destOrd="0" presId="urn:microsoft.com/office/officeart/2005/8/layout/cycle5"/>
    <dgm:cxn modelId="{B32ECE7B-9C72-499D-9A73-B3E2C21802C3}" srcId="{83F85D08-8E34-4377-AEF8-DBDFE4C11334}" destId="{10D95052-CBB5-47CE-9871-B24DB1402F61}" srcOrd="4" destOrd="0" parTransId="{A940DE03-B53A-4BC1-A889-D72B621F3CBC}" sibTransId="{096CE3DF-2C02-4FA7-89C8-4D159750798A}"/>
    <dgm:cxn modelId="{D60AE703-D9D8-485D-9101-88A1ABFCD422}" srcId="{83F85D08-8E34-4377-AEF8-DBDFE4C11334}" destId="{58102A48-7AD0-4712-A9E1-C9D7C2D987C4}" srcOrd="1" destOrd="0" parTransId="{08EA0F14-EC80-4851-9441-B24BCC8DECA8}" sibTransId="{7E0161C5-A8F7-4FFB-80BA-330D0EC73C27}"/>
    <dgm:cxn modelId="{3D6111C9-F49C-46E5-85E3-3C72C736B1F9}" type="presOf" srcId="{B43B81E6-57D8-429B-BEA2-BF5521A120DA}" destId="{53AFC1D3-094C-45BD-AE9F-538A657E18B3}" srcOrd="0" destOrd="0" presId="urn:microsoft.com/office/officeart/2005/8/layout/cycle5"/>
    <dgm:cxn modelId="{02ED8DED-6E9F-4B1E-A157-D323235202AA}" srcId="{83F85D08-8E34-4377-AEF8-DBDFE4C11334}" destId="{8BD6F3DB-0118-4FB1-981A-7DF0AAF08B39}" srcOrd="0" destOrd="0" parTransId="{5DF87EAE-6CE0-49E3-9C2E-219DBBD8B0F9}" sibTransId="{5A69FADD-7832-414D-9C9B-F35EB229C524}"/>
    <dgm:cxn modelId="{EAA5CFEC-C3EB-4B76-BECF-05555F0BF157}" type="presOf" srcId="{773FBD2E-3AF5-4C15-A3E3-D71C87D6360F}" destId="{0B299A8D-CA48-4D2E-959C-76EF521156A7}" srcOrd="0" destOrd="0" presId="urn:microsoft.com/office/officeart/2005/8/layout/cycle5"/>
    <dgm:cxn modelId="{FC8AE391-546A-4F22-91B0-D1B2AC4A679A}" type="presOf" srcId="{8BD6F3DB-0118-4FB1-981A-7DF0AAF08B39}" destId="{31EB9937-BDC7-44C4-B4A2-62A04EC37A64}" srcOrd="0" destOrd="0" presId="urn:microsoft.com/office/officeart/2005/8/layout/cycle5"/>
    <dgm:cxn modelId="{D2F410A8-2A18-400A-9A6C-E95F01AFC5AF}" type="presOf" srcId="{58102A48-7AD0-4712-A9E1-C9D7C2D987C4}" destId="{5A425928-732B-47A2-A56D-86A03E69ED24}" srcOrd="0" destOrd="0" presId="urn:microsoft.com/office/officeart/2005/8/layout/cycle5"/>
    <dgm:cxn modelId="{CC90719B-0480-4131-A3C5-66BA5414E2EE}" srcId="{83F85D08-8E34-4377-AEF8-DBDFE4C11334}" destId="{B43B81E6-57D8-429B-BEA2-BF5521A120DA}" srcOrd="2" destOrd="0" parTransId="{13F5FD29-60BF-40E2-8960-A57402F4F6A4}" sibTransId="{773FBD2E-3AF5-4C15-A3E3-D71C87D6360F}"/>
    <dgm:cxn modelId="{4A41B75C-570C-49D5-B3EE-54215DD4E4D0}" type="presOf" srcId="{096CE3DF-2C02-4FA7-89C8-4D159750798A}" destId="{39A77EC6-CEE2-4107-804C-1385A1EB239A}" srcOrd="0" destOrd="0" presId="urn:microsoft.com/office/officeart/2005/8/layout/cycle5"/>
    <dgm:cxn modelId="{C7CCF999-FC7F-42B0-9516-CF85BC50C42C}" srcId="{83F85D08-8E34-4377-AEF8-DBDFE4C11334}" destId="{FD9F89D4-94FA-4311-AEE7-7F9A48CCE059}" srcOrd="3" destOrd="0" parTransId="{F0241880-6C53-4679-938D-5FD41F9E17C9}" sibTransId="{A3FE7B60-8ED5-46C3-AEDB-CF83903A9144}"/>
    <dgm:cxn modelId="{A61950F4-18B9-48B5-8E69-99FF37012353}" type="presParOf" srcId="{04063D75-B7E7-46A6-A985-EEA359572771}" destId="{31EB9937-BDC7-44C4-B4A2-62A04EC37A64}" srcOrd="0" destOrd="0" presId="urn:microsoft.com/office/officeart/2005/8/layout/cycle5"/>
    <dgm:cxn modelId="{A1762FF1-3418-4782-9F6D-17F8E113A590}" type="presParOf" srcId="{04063D75-B7E7-46A6-A985-EEA359572771}" destId="{18322E54-9E5E-4475-AB92-298984B755C9}" srcOrd="1" destOrd="0" presId="urn:microsoft.com/office/officeart/2005/8/layout/cycle5"/>
    <dgm:cxn modelId="{7B8D0734-56A3-413C-A7E6-45E72441AC23}" type="presParOf" srcId="{04063D75-B7E7-46A6-A985-EEA359572771}" destId="{B1CE0E09-BFF0-412E-88AA-6D65E363212D}" srcOrd="2" destOrd="0" presId="urn:microsoft.com/office/officeart/2005/8/layout/cycle5"/>
    <dgm:cxn modelId="{2FE87017-256C-4D86-AA25-40B069C4FE53}" type="presParOf" srcId="{04063D75-B7E7-46A6-A985-EEA359572771}" destId="{5A425928-732B-47A2-A56D-86A03E69ED24}" srcOrd="3" destOrd="0" presId="urn:microsoft.com/office/officeart/2005/8/layout/cycle5"/>
    <dgm:cxn modelId="{F2C0F41D-87C0-4C96-8367-4816D7A425DB}" type="presParOf" srcId="{04063D75-B7E7-46A6-A985-EEA359572771}" destId="{D410B649-F9D9-4EE5-9C90-6B2FE6D1B13E}" srcOrd="4" destOrd="0" presId="urn:microsoft.com/office/officeart/2005/8/layout/cycle5"/>
    <dgm:cxn modelId="{712C5234-5187-4448-80BA-B17D3FD59C3C}" type="presParOf" srcId="{04063D75-B7E7-46A6-A985-EEA359572771}" destId="{171800C5-9BB6-4EF6-945A-7FE54A480125}" srcOrd="5" destOrd="0" presId="urn:microsoft.com/office/officeart/2005/8/layout/cycle5"/>
    <dgm:cxn modelId="{1FCE68D2-CDB3-4211-8955-C63B13CA8D77}" type="presParOf" srcId="{04063D75-B7E7-46A6-A985-EEA359572771}" destId="{53AFC1D3-094C-45BD-AE9F-538A657E18B3}" srcOrd="6" destOrd="0" presId="urn:microsoft.com/office/officeart/2005/8/layout/cycle5"/>
    <dgm:cxn modelId="{B0DC8168-A74A-4CBD-9EDC-F7FC8FCE05F2}" type="presParOf" srcId="{04063D75-B7E7-46A6-A985-EEA359572771}" destId="{C49013F7-D589-4CF7-B6A4-495CB183F558}" srcOrd="7" destOrd="0" presId="urn:microsoft.com/office/officeart/2005/8/layout/cycle5"/>
    <dgm:cxn modelId="{A84BFD44-482D-471D-B17A-EA57EF0F4476}" type="presParOf" srcId="{04063D75-B7E7-46A6-A985-EEA359572771}" destId="{0B299A8D-CA48-4D2E-959C-76EF521156A7}" srcOrd="8" destOrd="0" presId="urn:microsoft.com/office/officeart/2005/8/layout/cycle5"/>
    <dgm:cxn modelId="{17C309B4-D224-4135-BD95-A49FCD3476D8}" type="presParOf" srcId="{04063D75-B7E7-46A6-A985-EEA359572771}" destId="{DD9E03A2-5AD1-466E-8DA8-0A947E6E450D}" srcOrd="9" destOrd="0" presId="urn:microsoft.com/office/officeart/2005/8/layout/cycle5"/>
    <dgm:cxn modelId="{731B16B5-D1F6-43F0-BD8A-CA1F45D86457}" type="presParOf" srcId="{04063D75-B7E7-46A6-A985-EEA359572771}" destId="{6457A98B-4DEA-4E2F-91A9-7770DFAFFED4}" srcOrd="10" destOrd="0" presId="urn:microsoft.com/office/officeart/2005/8/layout/cycle5"/>
    <dgm:cxn modelId="{10CBFD97-41D2-4F74-B0BC-A0661DCF767E}" type="presParOf" srcId="{04063D75-B7E7-46A6-A985-EEA359572771}" destId="{22945029-2B77-41B8-8B38-E707F32DCAD8}" srcOrd="11" destOrd="0" presId="urn:microsoft.com/office/officeart/2005/8/layout/cycle5"/>
    <dgm:cxn modelId="{5294459B-3FC4-41A4-ADE5-077A84552541}" type="presParOf" srcId="{04063D75-B7E7-46A6-A985-EEA359572771}" destId="{90692B6E-695C-400D-8436-DACC1FA23960}" srcOrd="12" destOrd="0" presId="urn:microsoft.com/office/officeart/2005/8/layout/cycle5"/>
    <dgm:cxn modelId="{946D4848-7C4A-452E-999E-41EF516FF2C9}" type="presParOf" srcId="{04063D75-B7E7-46A6-A985-EEA359572771}" destId="{9963A3A0-0123-4D2D-815F-F892619C25D7}" srcOrd="13" destOrd="0" presId="urn:microsoft.com/office/officeart/2005/8/layout/cycle5"/>
    <dgm:cxn modelId="{8C62695F-94C5-4AAB-971C-2672D6CAA8B4}" type="presParOf" srcId="{04063D75-B7E7-46A6-A985-EEA359572771}" destId="{39A77EC6-CEE2-4107-804C-1385A1EB239A}" srcOrd="14" destOrd="0" presId="urn:microsoft.com/office/officeart/2005/8/layout/cycle5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555AB7-203C-44B7-9AFD-354AE857070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3EED63-2928-4B16-BF36-8B0A8FCB5DFE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В программе использованы идеи Т. Гордона, К. </a:t>
          </a:r>
          <a:r>
            <a:rPr lang="ru-RU" sz="1200" dirty="0" err="1" smtClean="0">
              <a:solidFill>
                <a:schemeClr val="bg2">
                  <a:lumMod val="10000"/>
                </a:schemeClr>
              </a:solidFill>
            </a:rPr>
            <a:t>Роджерса</a:t>
          </a:r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, А.Адлера, Р. </a:t>
          </a:r>
          <a:r>
            <a:rPr lang="ru-RU" sz="1200" dirty="0" err="1" smtClean="0">
              <a:solidFill>
                <a:schemeClr val="bg2">
                  <a:lumMod val="10000"/>
                </a:schemeClr>
              </a:solidFill>
            </a:rPr>
            <a:t>Дрейкуса</a:t>
          </a:r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, а также опыт работы психологов И.М. Марковской, Ю.Б. </a:t>
          </a:r>
          <a:r>
            <a:rPr lang="ru-RU" sz="1200" dirty="0" err="1" smtClean="0">
              <a:solidFill>
                <a:schemeClr val="bg2">
                  <a:lumMod val="10000"/>
                </a:schemeClr>
              </a:solidFill>
            </a:rPr>
            <a:t>Гиппенрейтер</a:t>
          </a:r>
          <a:r>
            <a:rPr lang="ru-RU" sz="1200" dirty="0" smtClean="0">
              <a:solidFill>
                <a:schemeClr val="bg2">
                  <a:lumMod val="10000"/>
                </a:schemeClr>
              </a:solidFill>
            </a:rPr>
            <a:t>, сотрудников Института Тренинга г. Санкт-Петербурга Н.Ю. Хрящевой, Е.В. Сидоренко, Е.И. Лебедевой, Г.Л. </a:t>
          </a:r>
          <a:r>
            <a:rPr lang="ru-RU" sz="1200" dirty="0" err="1" smtClean="0">
              <a:solidFill>
                <a:schemeClr val="bg2">
                  <a:lumMod val="10000"/>
                </a:schemeClr>
              </a:solidFill>
            </a:rPr>
            <a:t>Исуриной</a:t>
          </a:r>
          <a:endParaRPr lang="ru-RU" sz="1200" dirty="0">
            <a:solidFill>
              <a:schemeClr val="bg2">
                <a:lumMod val="10000"/>
              </a:schemeClr>
            </a:solidFill>
          </a:endParaRPr>
        </a:p>
      </dgm:t>
    </dgm:pt>
    <dgm:pt modelId="{7CD45C78-AF7F-461A-85E4-B7DADDA73F71}" type="parTrans" cxnId="{2BAD0060-A053-496C-9363-E83980184984}">
      <dgm:prSet/>
      <dgm:spPr/>
      <dgm:t>
        <a:bodyPr/>
        <a:lstStyle/>
        <a:p>
          <a:endParaRPr lang="ru-RU"/>
        </a:p>
      </dgm:t>
    </dgm:pt>
    <dgm:pt modelId="{C9757162-B4A2-432B-9FE0-65275AFEC70E}" type="sibTrans" cxnId="{2BAD0060-A053-496C-9363-E83980184984}">
      <dgm:prSet/>
      <dgm:spPr/>
      <dgm:t>
        <a:bodyPr/>
        <a:lstStyle/>
        <a:p>
          <a:endParaRPr lang="ru-RU"/>
        </a:p>
      </dgm:t>
    </dgm:pt>
    <dgm:pt modelId="{945B787D-5DCE-4967-B828-FBEB3780DB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Концептуальной основой является идея сотрудничества взрослого с ребенком, поэтому основная </a:t>
          </a:r>
          <a:r>
            <a:rPr lang="ru-RU" sz="2000" dirty="0" smtClean="0">
              <a:solidFill>
                <a:srgbClr val="C00000"/>
              </a:solidFill>
            </a:rPr>
            <a:t>цель программы </a:t>
          </a:r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– знакомство со способами взаимодействия родителя с ребенком, способствующими установлению и развитию отношений партнерства и сотрудничества.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F8AC7E75-ACC1-4EAC-B81B-DEDEA41B307B}" type="parTrans" cxnId="{480B1860-5156-4B16-B20C-C45808FE9BCB}">
      <dgm:prSet/>
      <dgm:spPr/>
      <dgm:t>
        <a:bodyPr/>
        <a:lstStyle/>
        <a:p>
          <a:endParaRPr lang="ru-RU"/>
        </a:p>
      </dgm:t>
    </dgm:pt>
    <dgm:pt modelId="{E3094104-546A-45DA-93BF-0E06A990D458}" type="sibTrans" cxnId="{480B1860-5156-4B16-B20C-C45808FE9BCB}">
      <dgm:prSet/>
      <dgm:spPr/>
      <dgm:t>
        <a:bodyPr/>
        <a:lstStyle/>
        <a:p>
          <a:endParaRPr lang="ru-RU"/>
        </a:p>
      </dgm:t>
    </dgm:pt>
    <dgm:pt modelId="{E6FF7B10-8048-4175-B66F-92BA3CFE9A1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dirty="0" smtClean="0">
              <a:solidFill>
                <a:srgbClr val="C00000"/>
              </a:solidFill>
            </a:rPr>
            <a:t>Задачи программы:</a:t>
          </a:r>
        </a:p>
        <a:p>
          <a:pPr algn="l"/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1.​ Обучать родителей рефлексии взаимоотношений со своим ребенком.</a:t>
          </a:r>
        </a:p>
        <a:p>
          <a:pPr algn="l"/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2.​ Формировать навыки сотрудничества родителей с детьми.</a:t>
          </a:r>
        </a:p>
        <a:p>
          <a:pPr algn="l"/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3.​ Способствовать выработке новых навыков взаимодействия с ребенком, активизации коммуникаций в семье.</a:t>
          </a:r>
        </a:p>
        <a:p>
          <a:pPr algn="l"/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4.​ Расширять возможности понимания родителем своего ребенка.</a:t>
          </a:r>
        </a:p>
        <a:p>
          <a:pPr algn="ctr"/>
          <a:endParaRPr lang="ru-RU" sz="1300" dirty="0"/>
        </a:p>
      </dgm:t>
    </dgm:pt>
    <dgm:pt modelId="{5019B7E2-F421-41F8-AC0B-257B27155539}" type="parTrans" cxnId="{B574CE67-BADE-4A8E-90DB-67148E11B342}">
      <dgm:prSet/>
      <dgm:spPr/>
      <dgm:t>
        <a:bodyPr/>
        <a:lstStyle/>
        <a:p>
          <a:endParaRPr lang="ru-RU"/>
        </a:p>
      </dgm:t>
    </dgm:pt>
    <dgm:pt modelId="{88F19F61-54CD-4290-A1A7-E2A933067065}" type="sibTrans" cxnId="{B574CE67-BADE-4A8E-90DB-67148E11B342}">
      <dgm:prSet/>
      <dgm:spPr/>
      <dgm:t>
        <a:bodyPr/>
        <a:lstStyle/>
        <a:p>
          <a:endParaRPr lang="ru-RU"/>
        </a:p>
      </dgm:t>
    </dgm:pt>
    <dgm:pt modelId="{48265A97-43A7-46BA-8EEA-C14E97CCC046}" type="pres">
      <dgm:prSet presAssocID="{6B555AB7-203C-44B7-9AFD-354AE85707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0C49F0-5F49-4F5B-BD9A-D4F3E23EB248}" type="pres">
      <dgm:prSet presAssocID="{543EED63-2928-4B16-BF36-8B0A8FCB5DFE}" presName="linNode" presStyleCnt="0"/>
      <dgm:spPr/>
    </dgm:pt>
    <dgm:pt modelId="{FE4F357C-8CAE-45F9-A99D-774A9BF033FE}" type="pres">
      <dgm:prSet presAssocID="{543EED63-2928-4B16-BF36-8B0A8FCB5DFE}" presName="parentText" presStyleLbl="node1" presStyleIdx="0" presStyleCnt="3" custScaleX="277778" custScaleY="451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32969-ECF5-4DFD-9B37-96D76F39FFD6}" type="pres">
      <dgm:prSet presAssocID="{C9757162-B4A2-432B-9FE0-65275AFEC70E}" presName="sp" presStyleCnt="0"/>
      <dgm:spPr/>
    </dgm:pt>
    <dgm:pt modelId="{70EC17C2-72B7-4355-9D0F-EC4A0EACE128}" type="pres">
      <dgm:prSet presAssocID="{945B787D-5DCE-4967-B828-FBEB3780DB9B}" presName="linNode" presStyleCnt="0"/>
      <dgm:spPr/>
    </dgm:pt>
    <dgm:pt modelId="{3C69393F-7146-4986-B40E-F40F3DBED71E}" type="pres">
      <dgm:prSet presAssocID="{945B787D-5DCE-4967-B828-FBEB3780DB9B}" presName="parentText" presStyleLbl="node1" presStyleIdx="1" presStyleCnt="3" custScaleX="277778" custScaleY="55959" custLinFactNeighborX="2162" custLinFactNeighborY="-1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FB0A8-3052-41E2-B964-9E9D2466DF0B}" type="pres">
      <dgm:prSet presAssocID="{E3094104-546A-45DA-93BF-0E06A990D458}" presName="sp" presStyleCnt="0"/>
      <dgm:spPr/>
    </dgm:pt>
    <dgm:pt modelId="{39FE6569-110E-4FE6-9D98-072B742972A9}" type="pres">
      <dgm:prSet presAssocID="{E6FF7B10-8048-4175-B66F-92BA3CFE9A1C}" presName="linNode" presStyleCnt="0"/>
      <dgm:spPr/>
    </dgm:pt>
    <dgm:pt modelId="{DD97BDF3-104F-4C22-9AD9-68A1178CF944}" type="pres">
      <dgm:prSet presAssocID="{E6FF7B10-8048-4175-B66F-92BA3CFE9A1C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AD0060-A053-496C-9363-E83980184984}" srcId="{6B555AB7-203C-44B7-9AFD-354AE8570703}" destId="{543EED63-2928-4B16-BF36-8B0A8FCB5DFE}" srcOrd="0" destOrd="0" parTransId="{7CD45C78-AF7F-461A-85E4-B7DADDA73F71}" sibTransId="{C9757162-B4A2-432B-9FE0-65275AFEC70E}"/>
    <dgm:cxn modelId="{84996155-A5AE-486C-8BF1-47DF8B8697A0}" type="presOf" srcId="{E6FF7B10-8048-4175-B66F-92BA3CFE9A1C}" destId="{DD97BDF3-104F-4C22-9AD9-68A1178CF944}" srcOrd="0" destOrd="0" presId="urn:microsoft.com/office/officeart/2005/8/layout/vList5"/>
    <dgm:cxn modelId="{AB303A72-57B0-4D0A-AC08-F5263048E688}" type="presOf" srcId="{6B555AB7-203C-44B7-9AFD-354AE8570703}" destId="{48265A97-43A7-46BA-8EEA-C14E97CCC046}" srcOrd="0" destOrd="0" presId="urn:microsoft.com/office/officeart/2005/8/layout/vList5"/>
    <dgm:cxn modelId="{480B1860-5156-4B16-B20C-C45808FE9BCB}" srcId="{6B555AB7-203C-44B7-9AFD-354AE8570703}" destId="{945B787D-5DCE-4967-B828-FBEB3780DB9B}" srcOrd="1" destOrd="0" parTransId="{F8AC7E75-ACC1-4EAC-B81B-DEDEA41B307B}" sibTransId="{E3094104-546A-45DA-93BF-0E06A990D458}"/>
    <dgm:cxn modelId="{390E17EF-9555-47FB-8197-0F09EBBAC207}" type="presOf" srcId="{945B787D-5DCE-4967-B828-FBEB3780DB9B}" destId="{3C69393F-7146-4986-B40E-F40F3DBED71E}" srcOrd="0" destOrd="0" presId="urn:microsoft.com/office/officeart/2005/8/layout/vList5"/>
    <dgm:cxn modelId="{EAEA8E03-4CE5-4F47-BA95-E3F0E1297723}" type="presOf" srcId="{543EED63-2928-4B16-BF36-8B0A8FCB5DFE}" destId="{FE4F357C-8CAE-45F9-A99D-774A9BF033FE}" srcOrd="0" destOrd="0" presId="urn:microsoft.com/office/officeart/2005/8/layout/vList5"/>
    <dgm:cxn modelId="{B574CE67-BADE-4A8E-90DB-67148E11B342}" srcId="{6B555AB7-203C-44B7-9AFD-354AE8570703}" destId="{E6FF7B10-8048-4175-B66F-92BA3CFE9A1C}" srcOrd="2" destOrd="0" parTransId="{5019B7E2-F421-41F8-AC0B-257B27155539}" sibTransId="{88F19F61-54CD-4290-A1A7-E2A933067065}"/>
    <dgm:cxn modelId="{3252C3EE-01CD-4E68-B1CC-C16CC536EC10}" type="presParOf" srcId="{48265A97-43A7-46BA-8EEA-C14E97CCC046}" destId="{1D0C49F0-5F49-4F5B-BD9A-D4F3E23EB248}" srcOrd="0" destOrd="0" presId="urn:microsoft.com/office/officeart/2005/8/layout/vList5"/>
    <dgm:cxn modelId="{19B9E10C-DB3B-4285-9FDF-F1866C735513}" type="presParOf" srcId="{1D0C49F0-5F49-4F5B-BD9A-D4F3E23EB248}" destId="{FE4F357C-8CAE-45F9-A99D-774A9BF033FE}" srcOrd="0" destOrd="0" presId="urn:microsoft.com/office/officeart/2005/8/layout/vList5"/>
    <dgm:cxn modelId="{C8C9C703-2F08-4A9E-98A0-DFEC17EC88C8}" type="presParOf" srcId="{48265A97-43A7-46BA-8EEA-C14E97CCC046}" destId="{BDE32969-ECF5-4DFD-9B37-96D76F39FFD6}" srcOrd="1" destOrd="0" presId="urn:microsoft.com/office/officeart/2005/8/layout/vList5"/>
    <dgm:cxn modelId="{43C0E320-13DD-4B69-847A-626371DB2272}" type="presParOf" srcId="{48265A97-43A7-46BA-8EEA-C14E97CCC046}" destId="{70EC17C2-72B7-4355-9D0F-EC4A0EACE128}" srcOrd="2" destOrd="0" presId="urn:microsoft.com/office/officeart/2005/8/layout/vList5"/>
    <dgm:cxn modelId="{55E8D3CC-22F5-4BCC-8A39-BE63C598A35E}" type="presParOf" srcId="{70EC17C2-72B7-4355-9D0F-EC4A0EACE128}" destId="{3C69393F-7146-4986-B40E-F40F3DBED71E}" srcOrd="0" destOrd="0" presId="urn:microsoft.com/office/officeart/2005/8/layout/vList5"/>
    <dgm:cxn modelId="{B7DD55E2-8BA3-493F-8849-90C8028BA0B3}" type="presParOf" srcId="{48265A97-43A7-46BA-8EEA-C14E97CCC046}" destId="{D1EFB0A8-3052-41E2-B964-9E9D2466DF0B}" srcOrd="3" destOrd="0" presId="urn:microsoft.com/office/officeart/2005/8/layout/vList5"/>
    <dgm:cxn modelId="{8FE8261C-D52E-4B5D-B5CC-F033949CED6A}" type="presParOf" srcId="{48265A97-43A7-46BA-8EEA-C14E97CCC046}" destId="{39FE6569-110E-4FE6-9D98-072B742972A9}" srcOrd="4" destOrd="0" presId="urn:microsoft.com/office/officeart/2005/8/layout/vList5"/>
    <dgm:cxn modelId="{DC055822-0214-43B2-B814-4E51C02F15C2}" type="presParOf" srcId="{39FE6569-110E-4FE6-9D98-072B742972A9}" destId="{DD97BDF3-104F-4C22-9AD9-68A1178CF94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AB15C-F7F8-4AAB-9FBC-F044A072C6B9}">
      <dsp:nvSpPr>
        <dsp:cNvPr id="0" name=""/>
        <dsp:cNvSpPr/>
      </dsp:nvSpPr>
      <dsp:spPr>
        <a:xfrm>
          <a:off x="0" y="372266"/>
          <a:ext cx="8501122" cy="1209780"/>
        </a:xfrm>
        <a:prstGeom prst="roundRect">
          <a:avLst/>
        </a:prstGeom>
        <a:gradFill rotWithShape="1">
          <a:gsLst>
            <a:gs pos="0">
              <a:schemeClr val="accent2">
                <a:tint val="0"/>
              </a:schemeClr>
            </a:gs>
            <a:gs pos="44000">
              <a:schemeClr val="accent2">
                <a:tint val="60000"/>
                <a:satMod val="120000"/>
              </a:schemeClr>
            </a:gs>
            <a:gs pos="100000">
              <a:schemeClr val="accent2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Повышать педагогическую культуру родителей, их психолого-педагогической компетентность в семейном воспитании, выработке единых подходов семьи и школы к воспитанию детей.</a:t>
          </a:r>
          <a:endParaRPr lang="ru-RU" sz="2200" kern="1200" dirty="0"/>
        </a:p>
      </dsp:txBody>
      <dsp:txXfrm>
        <a:off x="59057" y="431323"/>
        <a:ext cx="8383008" cy="1091666"/>
      </dsp:txXfrm>
    </dsp:sp>
    <dsp:sp modelId="{EE677468-0184-4037-B23C-ECB2FF9ED6DF}">
      <dsp:nvSpPr>
        <dsp:cNvPr id="0" name=""/>
        <dsp:cNvSpPr/>
      </dsp:nvSpPr>
      <dsp:spPr>
        <a:xfrm>
          <a:off x="0" y="1645406"/>
          <a:ext cx="8501122" cy="1209780"/>
        </a:xfrm>
        <a:prstGeom prst="round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Расширять представление о возможностях семьи в воспитании  ребенка.</a:t>
          </a:r>
          <a:endParaRPr lang="ru-RU" sz="2200" kern="1200" dirty="0"/>
        </a:p>
      </dsp:txBody>
      <dsp:txXfrm>
        <a:off x="59057" y="1704463"/>
        <a:ext cx="8383008" cy="1091666"/>
      </dsp:txXfrm>
    </dsp:sp>
    <dsp:sp modelId="{99A8CC84-70B1-435B-89BC-367F2D1B5882}">
      <dsp:nvSpPr>
        <dsp:cNvPr id="0" name=""/>
        <dsp:cNvSpPr/>
      </dsp:nvSpPr>
      <dsp:spPr>
        <a:xfrm>
          <a:off x="0" y="2918547"/>
          <a:ext cx="8501122" cy="1209780"/>
        </a:xfrm>
        <a:prstGeom prst="round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Выявлять дополнительные возможности влияния семейных традиций, устоев на формирование понимания ребенком роли семьи в перспективе жизни человека.</a:t>
          </a:r>
          <a:endParaRPr lang="ru-RU" sz="2200" kern="1200" dirty="0"/>
        </a:p>
      </dsp:txBody>
      <dsp:txXfrm>
        <a:off x="59057" y="2977604"/>
        <a:ext cx="8383008" cy="1091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B9937-BDC7-44C4-B4A2-62A04EC37A64}">
      <dsp:nvSpPr>
        <dsp:cNvPr id="0" name=""/>
        <dsp:cNvSpPr/>
      </dsp:nvSpPr>
      <dsp:spPr>
        <a:xfrm>
          <a:off x="2110709" y="53063"/>
          <a:ext cx="4062824" cy="1022849"/>
        </a:xfrm>
        <a:prstGeom prst="round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Выступления на родительских собраниях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160640" y="102994"/>
        <a:ext cx="3962962" cy="922987"/>
      </dsp:txXfrm>
    </dsp:sp>
    <dsp:sp modelId="{B1CE0E09-BFF0-412E-88AA-6D65E363212D}">
      <dsp:nvSpPr>
        <dsp:cNvPr id="0" name=""/>
        <dsp:cNvSpPr/>
      </dsp:nvSpPr>
      <dsp:spPr>
        <a:xfrm>
          <a:off x="2217778" y="1017407"/>
          <a:ext cx="4410911" cy="4410911"/>
        </a:xfrm>
        <a:custGeom>
          <a:avLst/>
          <a:gdLst/>
          <a:ahLst/>
          <a:cxnLst/>
          <a:rect l="0" t="0" r="0" b="0"/>
          <a:pathLst>
            <a:path>
              <a:moveTo>
                <a:pt x="2995908" y="146519"/>
              </a:moveTo>
              <a:arcTo wR="2205455" hR="2205455" stAng="17460147" swAng="14468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25928-732B-47A2-A56D-86A03E69ED24}">
      <dsp:nvSpPr>
        <dsp:cNvPr id="0" name=""/>
        <dsp:cNvSpPr/>
      </dsp:nvSpPr>
      <dsp:spPr>
        <a:xfrm>
          <a:off x="5444633" y="1892284"/>
          <a:ext cx="3377580" cy="1238416"/>
        </a:xfrm>
        <a:prstGeom prst="round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10000"/>
                </a:schemeClr>
              </a:solidFill>
            </a:rPr>
            <a:t>Психологические занятия с элементами тренинга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505087" y="1952738"/>
        <a:ext cx="3256672" cy="1117508"/>
      </dsp:txXfrm>
    </dsp:sp>
    <dsp:sp modelId="{171800C5-9BB6-4EF6-945A-7FE54A480125}">
      <dsp:nvSpPr>
        <dsp:cNvPr id="0" name=""/>
        <dsp:cNvSpPr/>
      </dsp:nvSpPr>
      <dsp:spPr>
        <a:xfrm>
          <a:off x="3649159" y="-896209"/>
          <a:ext cx="4410911" cy="4410911"/>
        </a:xfrm>
        <a:custGeom>
          <a:avLst/>
          <a:gdLst/>
          <a:ahLst/>
          <a:cxnLst/>
          <a:rect l="0" t="0" r="0" b="0"/>
          <a:pathLst>
            <a:path>
              <a:moveTo>
                <a:pt x="3422881" y="4044453"/>
              </a:moveTo>
              <a:arcTo wR="2205455" hR="2205455" stAng="3389714" swAng="1470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FC1D3-094C-45BD-AE9F-538A657E18B3}">
      <dsp:nvSpPr>
        <dsp:cNvPr id="0" name=""/>
        <dsp:cNvSpPr/>
      </dsp:nvSpPr>
      <dsp:spPr>
        <a:xfrm>
          <a:off x="4889655" y="3214654"/>
          <a:ext cx="3562104" cy="1550911"/>
        </a:xfrm>
        <a:prstGeom prst="roundRect">
          <a:avLst/>
        </a:prstGeom>
        <a:gradFill rotWithShape="1">
          <a:gsLst>
            <a:gs pos="0">
              <a:schemeClr val="accent4">
                <a:tint val="96000"/>
                <a:satMod val="120000"/>
                <a:lumMod val="120000"/>
              </a:schemeClr>
            </a:gs>
            <a:gs pos="100000">
              <a:schemeClr val="accent4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shade val="25000"/>
              <a:satMod val="18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10000"/>
                </a:schemeClr>
              </a:solidFill>
            </a:rPr>
            <a:t>Клуб «Эффективное родительство»</a:t>
          </a:r>
          <a:endParaRPr lang="ru-RU" sz="24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65364" y="3290363"/>
        <a:ext cx="3410686" cy="1399493"/>
      </dsp:txXfrm>
    </dsp:sp>
    <dsp:sp modelId="{0B299A8D-CA48-4D2E-959C-76EF521156A7}">
      <dsp:nvSpPr>
        <dsp:cNvPr id="0" name=""/>
        <dsp:cNvSpPr/>
      </dsp:nvSpPr>
      <dsp:spPr>
        <a:xfrm>
          <a:off x="2281263" y="958732"/>
          <a:ext cx="4410911" cy="4410911"/>
        </a:xfrm>
        <a:custGeom>
          <a:avLst/>
          <a:gdLst/>
          <a:ahLst/>
          <a:cxnLst/>
          <a:rect l="0" t="0" r="0" b="0"/>
          <a:pathLst>
            <a:path>
              <a:moveTo>
                <a:pt x="3222351" y="4162483"/>
              </a:moveTo>
              <a:arcTo wR="2205455" hR="2205455" stAng="3752583" swAng="33881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E03A2-5AD1-466E-8DA8-0A947E6E450D}">
      <dsp:nvSpPr>
        <dsp:cNvPr id="0" name=""/>
        <dsp:cNvSpPr/>
      </dsp:nvSpPr>
      <dsp:spPr>
        <a:xfrm>
          <a:off x="408787" y="3361488"/>
          <a:ext cx="3699716" cy="1362339"/>
        </a:xfrm>
        <a:prstGeom prst="round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2">
                  <a:lumMod val="10000"/>
                </a:schemeClr>
              </a:solidFill>
            </a:rPr>
            <a:t>Сайт образовательного учреждения</a:t>
          </a:r>
          <a:endParaRPr lang="ru-RU" sz="25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75291" y="3427992"/>
        <a:ext cx="3566708" cy="1229331"/>
      </dsp:txXfrm>
    </dsp:sp>
    <dsp:sp modelId="{22945029-2B77-41B8-8B38-E707F32DCAD8}">
      <dsp:nvSpPr>
        <dsp:cNvPr id="0" name=""/>
        <dsp:cNvSpPr/>
      </dsp:nvSpPr>
      <dsp:spPr>
        <a:xfrm>
          <a:off x="826544" y="-761980"/>
          <a:ext cx="4410911" cy="4410911"/>
        </a:xfrm>
        <a:custGeom>
          <a:avLst/>
          <a:gdLst/>
          <a:ahLst/>
          <a:cxnLst/>
          <a:rect l="0" t="0" r="0" b="0"/>
          <a:pathLst>
            <a:path>
              <a:moveTo>
                <a:pt x="1051813" y="4085121"/>
              </a:moveTo>
              <a:arcTo wR="2205455" hR="2205455" stAng="7292368" swAng="3534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92B6E-695C-400D-8436-DACC1FA23960}">
      <dsp:nvSpPr>
        <dsp:cNvPr id="0" name=""/>
        <dsp:cNvSpPr/>
      </dsp:nvSpPr>
      <dsp:spPr>
        <a:xfrm>
          <a:off x="41257" y="1745436"/>
          <a:ext cx="3113455" cy="1402529"/>
        </a:xfrm>
        <a:prstGeom prst="roundRect">
          <a:avLst/>
        </a:prstGeom>
        <a:gradFill rotWithShape="1">
          <a:gsLst>
            <a:gs pos="0">
              <a:schemeClr val="accent2">
                <a:tint val="0"/>
              </a:schemeClr>
            </a:gs>
            <a:gs pos="44000">
              <a:schemeClr val="accent2">
                <a:tint val="60000"/>
                <a:satMod val="120000"/>
              </a:schemeClr>
            </a:gs>
            <a:gs pos="100000">
              <a:schemeClr val="accent2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2">
                  <a:lumMod val="10000"/>
                </a:schemeClr>
              </a:solidFill>
            </a:rPr>
            <a:t>Индивидуальные  консультации</a:t>
          </a:r>
          <a:endParaRPr lang="ru-RU" sz="25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09723" y="1813902"/>
        <a:ext cx="2976523" cy="1265597"/>
      </dsp:txXfrm>
    </dsp:sp>
    <dsp:sp modelId="{39A77EC6-CEE2-4107-804C-1385A1EB239A}">
      <dsp:nvSpPr>
        <dsp:cNvPr id="0" name=""/>
        <dsp:cNvSpPr/>
      </dsp:nvSpPr>
      <dsp:spPr>
        <a:xfrm>
          <a:off x="2061160" y="919493"/>
          <a:ext cx="4410911" cy="4410911"/>
        </a:xfrm>
        <a:custGeom>
          <a:avLst/>
          <a:gdLst/>
          <a:ahLst/>
          <a:cxnLst/>
          <a:rect l="0" t="0" r="0" b="0"/>
          <a:pathLst>
            <a:path>
              <a:moveTo>
                <a:pt x="634247" y="657766"/>
              </a:moveTo>
              <a:arcTo wR="2205455" hR="2205455" stAng="13474077" swAng="10724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F357C-8CAE-45F9-A99D-774A9BF033FE}">
      <dsp:nvSpPr>
        <dsp:cNvPr id="0" name=""/>
        <dsp:cNvSpPr/>
      </dsp:nvSpPr>
      <dsp:spPr>
        <a:xfrm>
          <a:off x="4217" y="482"/>
          <a:ext cx="8635563" cy="1145420"/>
        </a:xfrm>
        <a:prstGeom prst="round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В программе использованы идеи Т. Гордона, К. </a:t>
          </a:r>
          <a:r>
            <a:rPr lang="ru-RU" sz="1200" kern="1200" dirty="0" err="1" smtClean="0">
              <a:solidFill>
                <a:schemeClr val="bg2">
                  <a:lumMod val="10000"/>
                </a:schemeClr>
              </a:solidFill>
            </a:rPr>
            <a:t>Роджерса</a:t>
          </a: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, А.Адлера, Р. </a:t>
          </a:r>
          <a:r>
            <a:rPr lang="ru-RU" sz="1200" kern="1200" dirty="0" err="1" smtClean="0">
              <a:solidFill>
                <a:schemeClr val="bg2">
                  <a:lumMod val="10000"/>
                </a:schemeClr>
              </a:solidFill>
            </a:rPr>
            <a:t>Дрейкуса</a:t>
          </a: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, а также опыт работы психологов И.М. Марковской, Ю.Б. </a:t>
          </a:r>
          <a:r>
            <a:rPr lang="ru-RU" sz="1200" kern="1200" dirty="0" err="1" smtClean="0">
              <a:solidFill>
                <a:schemeClr val="bg2">
                  <a:lumMod val="10000"/>
                </a:schemeClr>
              </a:solidFill>
            </a:rPr>
            <a:t>Гиппенрейтер</a:t>
          </a:r>
          <a:r>
            <a:rPr lang="ru-RU" sz="1200" kern="1200" dirty="0" smtClean="0">
              <a:solidFill>
                <a:schemeClr val="bg2">
                  <a:lumMod val="10000"/>
                </a:schemeClr>
              </a:solidFill>
            </a:rPr>
            <a:t>, сотрудников Института Тренинга г. Санкт-Петербурга Н.Ю. Хрящевой, Е.В. Сидоренко, Е.И. Лебедевой, Г.Л. </a:t>
          </a:r>
          <a:r>
            <a:rPr lang="ru-RU" sz="1200" kern="1200" dirty="0" err="1" smtClean="0">
              <a:solidFill>
                <a:schemeClr val="bg2">
                  <a:lumMod val="10000"/>
                </a:schemeClr>
              </a:solidFill>
            </a:rPr>
            <a:t>Исуриной</a:t>
          </a:r>
          <a:endParaRPr lang="ru-RU" sz="1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0132" y="56397"/>
        <a:ext cx="8523733" cy="1033590"/>
      </dsp:txXfrm>
    </dsp:sp>
    <dsp:sp modelId="{3C69393F-7146-4986-B40E-F40F3DBED71E}">
      <dsp:nvSpPr>
        <dsp:cNvPr id="0" name=""/>
        <dsp:cNvSpPr/>
      </dsp:nvSpPr>
      <dsp:spPr>
        <a:xfrm>
          <a:off x="8434" y="1229214"/>
          <a:ext cx="8635563" cy="1420045"/>
        </a:xfrm>
        <a:prstGeom prst="round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Концептуальной основой является идея сотрудничества взрослого с ребенком, поэтому основная </a:t>
          </a:r>
          <a:r>
            <a:rPr lang="ru-RU" sz="2000" kern="1200" dirty="0" smtClean="0">
              <a:solidFill>
                <a:srgbClr val="C00000"/>
              </a:solidFill>
            </a:rPr>
            <a:t>цель программы </a:t>
          </a: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– знакомство со способами взаимодействия родителя с ребенком, способствующими установлению и развитию отношений партнерства и сотрудничества.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77755" y="1298535"/>
        <a:ext cx="8496921" cy="1281403"/>
      </dsp:txXfrm>
    </dsp:sp>
    <dsp:sp modelId="{DD97BDF3-104F-4C22-9AD9-68A1178CF944}">
      <dsp:nvSpPr>
        <dsp:cNvPr id="0" name=""/>
        <dsp:cNvSpPr/>
      </dsp:nvSpPr>
      <dsp:spPr>
        <a:xfrm>
          <a:off x="4217" y="2819714"/>
          <a:ext cx="8635563" cy="2537653"/>
        </a:xfrm>
        <a:prstGeom prst="roundRect">
          <a:avLst/>
        </a:prstGeom>
        <a:gradFill rotWithShape="1">
          <a:gsLst>
            <a:gs pos="0">
              <a:schemeClr val="accent2">
                <a:tint val="0"/>
              </a:schemeClr>
            </a:gs>
            <a:gs pos="44000">
              <a:schemeClr val="accent2">
                <a:tint val="60000"/>
                <a:satMod val="120000"/>
              </a:schemeClr>
            </a:gs>
            <a:gs pos="100000">
              <a:schemeClr val="accent2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Задачи программы: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1.​ Обучать родителей рефлексии взаимоотношений со своим ребенком.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2.​ Формировать навыки сотрудничества родителей с детьми.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3.​ Способствовать выработке новых навыков взаимодействия с ребенком, активизации коммуникаций в семье.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4.​ Расширять возможности понимания родителем своего ребенка.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28095" y="2943592"/>
        <a:ext cx="8387807" cy="228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458CC8-CBE2-4DC5-83BC-45FA8DBCB31E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91E53C-081E-48AA-8E36-B294B36FD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692" y="1268761"/>
            <a:ext cx="7846640" cy="2160240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Autofit/>
          </a:bodyPr>
          <a:lstStyle/>
          <a:p>
            <a:r>
              <a:rPr lang="ru-RU" sz="3200" b="1" dirty="0"/>
              <a:t>Программа  психологического  всеобуча  родителей </a:t>
            </a:r>
            <a:r>
              <a:rPr lang="ru-RU" sz="3200" b="1" dirty="0" smtClean="0"/>
              <a:t>обучающихся</a:t>
            </a:r>
            <a:endParaRPr lang="ru-RU" sz="4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692696"/>
            <a:ext cx="777686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71800" y="5745460"/>
            <a:ext cx="3312368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293096"/>
            <a:ext cx="42839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Автор: 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i="1" dirty="0" err="1">
                <a:solidFill>
                  <a:schemeClr val="tx2"/>
                </a:solidFill>
              </a:rPr>
              <a:t>Ручина</a:t>
            </a:r>
            <a:r>
              <a:rPr lang="ru-RU" sz="2000" i="1" dirty="0">
                <a:solidFill>
                  <a:schemeClr val="tx2"/>
                </a:solidFill>
              </a:rPr>
              <a:t> Олеся Владимировна, </a:t>
            </a:r>
          </a:p>
          <a:p>
            <a:pPr>
              <a:defRPr/>
            </a:pPr>
            <a:r>
              <a:rPr lang="ru-RU" i="1" dirty="0">
                <a:solidFill>
                  <a:schemeClr val="tx2"/>
                </a:solidFill>
              </a:rPr>
              <a:t>педагог-психолог </a:t>
            </a:r>
            <a:r>
              <a:rPr lang="ru-RU" i="1" dirty="0" smtClean="0">
                <a:solidFill>
                  <a:schemeClr val="tx2"/>
                </a:solidFill>
              </a:rPr>
              <a:t> МБОУ </a:t>
            </a:r>
            <a:r>
              <a:rPr lang="ru-RU" i="1" dirty="0">
                <a:solidFill>
                  <a:schemeClr val="tx2"/>
                </a:solidFill>
              </a:rPr>
              <a:t>Лицей №165 имени 65-летия «ГАЗ»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2798043" y="5745460"/>
            <a:ext cx="32861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SzPct val="90000"/>
              <a:defRPr/>
            </a:pPr>
            <a:r>
              <a:rPr kumimoji="0" lang="ru-RU" sz="14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НИЖНИЙ НОВГОРОД</a:t>
            </a:r>
          </a:p>
          <a:p>
            <a:pPr algn="ctr">
              <a:spcBef>
                <a:spcPct val="20000"/>
              </a:spcBef>
              <a:buSzPct val="90000"/>
              <a:defRPr/>
            </a:pPr>
            <a:r>
              <a:rPr kumimoji="0" lang="ru-RU" sz="1400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2014 </a:t>
            </a:r>
            <a:r>
              <a:rPr kumimoji="0" lang="ru-RU" sz="14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</a:t>
            </a:r>
            <a:endParaRPr kumimoji="0" lang="ru-RU" sz="1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50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9400374"/>
              </p:ext>
            </p:extLst>
          </p:nvPr>
        </p:nvGraphicFramePr>
        <p:xfrm>
          <a:off x="357158" y="2071678"/>
          <a:ext cx="850112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79712" y="1844824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  <a:r>
              <a:rPr lang="ru-RU" dirty="0">
                <a:solidFill>
                  <a:srgbClr val="C00000"/>
                </a:solidFill>
              </a:rPr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2068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Целью</a:t>
            </a:r>
            <a:r>
              <a:rPr lang="ru-RU" dirty="0"/>
              <a:t> деятельности психологической службы в рамках психологического всеобуча,   является создание ситу­ации сотрудничества и формирование установки от­ветственности родителей по отношению к проблемам школьного обучения и развития ребенка.  </a:t>
            </a:r>
          </a:p>
        </p:txBody>
      </p:sp>
    </p:spTree>
    <p:extLst>
      <p:ext uri="{BB962C8B-B14F-4D97-AF65-F5344CB8AC3E}">
        <p14:creationId xmlns:p14="http://schemas.microsoft.com/office/powerpoint/2010/main" val="3697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86808" cy="12858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Основная деятельность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психологической службы в работе с семьей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79494"/>
              </p:ext>
            </p:extLst>
          </p:nvPr>
        </p:nvGraphicFramePr>
        <p:xfrm>
          <a:off x="214282" y="1500174"/>
          <a:ext cx="8822214" cy="516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95536" y="976131"/>
            <a:ext cx="3456384" cy="223684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деятельность: </a:t>
            </a:r>
          </a:p>
          <a:p>
            <a:r>
              <a:rPr lang="ru-RU" dirty="0"/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на родительских собраниях;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Размещение на сайте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информации для родителей.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05566" y="3609020"/>
            <a:ext cx="3808815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>Диагностическое направление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323528" y="3933056"/>
            <a:ext cx="3888432" cy="2729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Методики:</a:t>
            </a:r>
          </a:p>
          <a:p>
            <a:r>
              <a:rPr lang="ru-RU" i="1" dirty="0" smtClean="0"/>
              <a:t>Тест-опросник родительского отношения к детям (ОРО)</a:t>
            </a:r>
            <a:endParaRPr lang="ru-RU" dirty="0" smtClean="0"/>
          </a:p>
          <a:p>
            <a:r>
              <a:rPr lang="ru-RU" i="1" dirty="0" smtClean="0"/>
              <a:t>Тест «Кинетический рисунок семьи» (КРС)</a:t>
            </a:r>
            <a:endParaRPr lang="ru-RU" dirty="0" smtClean="0"/>
          </a:p>
          <a:p>
            <a:r>
              <a:rPr lang="ru-RU" i="1" dirty="0" smtClean="0"/>
              <a:t>Опросник анализа семейного воспитания (АСВ)</a:t>
            </a:r>
            <a:endParaRPr lang="ru-RU" dirty="0" smtClean="0"/>
          </a:p>
          <a:p>
            <a:r>
              <a:rPr lang="ru-RU" i="1" dirty="0" smtClean="0"/>
              <a:t>Методика </a:t>
            </a:r>
            <a:r>
              <a:rPr lang="en-US" i="1" dirty="0" smtClean="0"/>
              <a:t>PARI</a:t>
            </a:r>
            <a:r>
              <a:rPr lang="ru-RU" i="1" dirty="0" smtClean="0"/>
              <a:t> (Е. Шеффер и Р. Белл)</a:t>
            </a:r>
            <a:endParaRPr lang="ru-RU" dirty="0" smtClean="0"/>
          </a:p>
          <a:p>
            <a:r>
              <a:rPr lang="ru-RU" i="1" dirty="0" smtClean="0"/>
              <a:t>Модифицированная методика «Родительское сочинение»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753906"/>
            <a:ext cx="34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Развивающее и коррекционное  направление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Объект 3"/>
          <p:cNvSpPr>
            <a:spLocks noGrp="1"/>
          </p:cNvSpPr>
          <p:nvPr>
            <p:ph idx="1"/>
          </p:nvPr>
        </p:nvSpPr>
        <p:spPr>
          <a:xfrm>
            <a:off x="4932040" y="4437112"/>
            <a:ext cx="3672408" cy="2160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1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собрания вместе с детьми;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психологических занятий для родителей обучающихся;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 «Эффективное родительство».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523" y="6529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Психологическое просвещение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4242354" y="652964"/>
            <a:ext cx="424847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Консультативное направление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355976" y="976130"/>
            <a:ext cx="4554252" cy="2777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Возможные варианты тематических консультаций: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Одаренный ребенок. Как ему помочь?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Почему ребенок не учится?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развить внимание (память, воображение) у ребенка?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Единственный ребенок. Пути преодоления трудностей в семье.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развить у ребенка желание читать?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Поощрения и наказания. Каким им быть?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Тревожность у ребенка. К чему это может привести?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Проблемы общения в семье.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Типы семейного воспитания.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Грубость и непонимание в семье.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Права и обязанности в семье.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447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Направления работы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43998" cy="857256"/>
          </a:xfrm>
        </p:spPr>
        <p:txBody>
          <a:bodyPr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Примерная тематика выступлений педагога-психолога на родительских собраниях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77151"/>
              </p:ext>
            </p:extLst>
          </p:nvPr>
        </p:nvGraphicFramePr>
        <p:xfrm>
          <a:off x="571472" y="1857366"/>
          <a:ext cx="8286807" cy="4214839"/>
        </p:xfrm>
        <a:graphic>
          <a:graphicData uri="http://schemas.openxmlformats.org/drawingml/2006/table">
            <a:tbl>
              <a:tblPr/>
              <a:tblGrid>
                <a:gridCol w="1365792"/>
                <a:gridCol w="1022353"/>
                <a:gridCol w="5898662"/>
              </a:tblGrid>
              <a:tr h="732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Месяц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32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 dirty="0">
                          <a:latin typeface="Times New Roman"/>
                          <a:ea typeface="Lucida Sans Unicode"/>
                          <a:cs typeface="Tahoma"/>
                        </a:rPr>
                        <a:t>Сентябрь </a:t>
                      </a:r>
                      <a:endParaRPr lang="ru-RU" sz="2000" b="0" kern="50" dirty="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 dirty="0">
                          <a:latin typeface="Times New Roman"/>
                          <a:ea typeface="Lucida Sans Unicode"/>
                          <a:cs typeface="Tahoma"/>
                        </a:rPr>
                        <a:t>1</a:t>
                      </a:r>
                      <a:endParaRPr lang="ru-RU" sz="2000" b="0" kern="50" dirty="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00"/>
                        </a:spcAft>
                      </a:pPr>
                      <a:r>
                        <a:rPr lang="ru-RU" sz="2000" b="0" kern="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Трудности адаптации первоклассников. Как их преодолеть?</a:t>
                      </a:r>
                      <a:endParaRPr lang="ru-RU" sz="2000" b="0" kern="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32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>
                          <a:latin typeface="Times New Roman"/>
                          <a:ea typeface="Lucida Sans Unicode"/>
                          <a:cs typeface="Tahoma"/>
                        </a:rPr>
                        <a:t>Ноябрь </a:t>
                      </a:r>
                      <a:endParaRPr lang="ru-RU" sz="2000" b="0" kern="5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 dirty="0">
                          <a:latin typeface="Times New Roman"/>
                          <a:ea typeface="Lucida Sans Unicode"/>
                          <a:cs typeface="Tahoma"/>
                        </a:rPr>
                        <a:t>8</a:t>
                      </a:r>
                      <a:endParaRPr lang="ru-RU" sz="2000" b="0" kern="50" dirty="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00"/>
                        </a:spcAft>
                      </a:pPr>
                      <a:r>
                        <a:rPr lang="ru-RU" sz="2000" b="0" kern="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Школьная тревожность и ее профилактика.</a:t>
                      </a:r>
                      <a:endParaRPr lang="ru-RU" sz="2000" b="0" kern="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2845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>
                          <a:latin typeface="Times New Roman"/>
                          <a:ea typeface="Lucida Sans Unicode"/>
                          <a:cs typeface="Tahoma"/>
                        </a:rPr>
                        <a:t>Январь</a:t>
                      </a:r>
                      <a:endParaRPr lang="ru-RU" sz="2000" b="0" kern="5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 dirty="0">
                          <a:latin typeface="Times New Roman"/>
                          <a:ea typeface="Lucida Sans Unicode"/>
                          <a:cs typeface="Tahoma"/>
                        </a:rPr>
                        <a:t>9</a:t>
                      </a:r>
                      <a:endParaRPr lang="ru-RU" sz="2000" b="0" kern="50" dirty="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00"/>
                        </a:spcAft>
                      </a:pPr>
                      <a:r>
                        <a:rPr lang="ru-RU" sz="2000" b="0" kern="5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Роль родителей в профессиональном</a:t>
                      </a:r>
                      <a:r>
                        <a:rPr lang="ru-RU" sz="2000" b="0" kern="5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 самоопределении.</a:t>
                      </a:r>
                      <a:endParaRPr lang="ru-RU" sz="2000" b="0" kern="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732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>
                          <a:latin typeface="Times New Roman"/>
                          <a:ea typeface="Lucida Sans Unicode"/>
                          <a:cs typeface="Tahoma"/>
                        </a:rPr>
                        <a:t>Апрель</a:t>
                      </a:r>
                      <a:endParaRPr lang="ru-RU" sz="2000" b="0" kern="5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kern="50" dirty="0">
                          <a:latin typeface="Times New Roman"/>
                          <a:ea typeface="Lucida Sans Unicode"/>
                          <a:cs typeface="Tahoma"/>
                        </a:rPr>
                        <a:t>4</a:t>
                      </a:r>
                      <a:endParaRPr lang="ru-RU" sz="2000" b="0" kern="50" dirty="0"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400"/>
                        </a:spcAft>
                      </a:pPr>
                      <a:r>
                        <a:rPr lang="ru-RU" sz="2000" b="0" kern="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Профилактика трудностей адаптации пятиклассников.  </a:t>
                      </a:r>
                      <a:endParaRPr lang="ru-RU" sz="2000" b="0" kern="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22943" marR="22943" marT="22943" marB="229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45349"/>
              </p:ext>
            </p:extLst>
          </p:nvPr>
        </p:nvGraphicFramePr>
        <p:xfrm>
          <a:off x="313879" y="2000241"/>
          <a:ext cx="8615839" cy="4714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101"/>
                <a:gridCol w="6345150"/>
                <a:gridCol w="1531588"/>
              </a:tblGrid>
              <a:tr h="33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готовность к школьному обучению. Трудности адаптации.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самосознания ребенка младшего школьного возраста.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2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Возрастные и психологические особенности подростка.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2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Общение родителей и детей как условие успеха воспитания.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2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семьи в выборе профессий.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межличностных отношений детей и родителей. Как найти путь к бесконфликтной дисциплине.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Возрастные и психологические особенности развития личности ребенка.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ошибки в семейном воспитании. Как их предупредить.</a:t>
                      </a:r>
                    </a:p>
                    <a:p>
                      <a:pPr marL="207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2" indent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ru-RU" sz="1400" b="1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 «плохого поведения». Причины непослушания.</a:t>
                      </a:r>
                      <a:endParaRPr lang="ru-RU" sz="1400" b="1" kern="50" dirty="0">
                        <a:effectLst/>
                        <a:latin typeface="Times New Roman" panose="02020603050405020304" pitchFamily="18" charset="0"/>
                        <a:ea typeface="Lucida Sans Unicode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08912" cy="1224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психологических занятий для родителей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психологических занятий для родителей обучающихся рассчитана на девять встреч продолжительностью 45 минут.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состоит из двух частей: теоретической и практической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1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047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ПРОГРАММА </a:t>
            </a:r>
            <a:r>
              <a:rPr lang="ru-RU" sz="2000" b="1" dirty="0" smtClean="0">
                <a:solidFill>
                  <a:srgbClr val="C00000"/>
                </a:solidFill>
              </a:rPr>
              <a:t> ЗАНЯТИЙ </a:t>
            </a:r>
            <a:r>
              <a:rPr lang="ru-RU" sz="2000" b="1" dirty="0">
                <a:solidFill>
                  <a:srgbClr val="C00000"/>
                </a:solidFill>
              </a:rPr>
              <a:t>ПСИХОЛОГИЧЕСКОГО КЛУБА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«ЭФФЕКТИВНОЕ </a:t>
            </a:r>
            <a:r>
              <a:rPr lang="ru-RU" sz="2000" b="1" dirty="0" smtClean="0">
                <a:solidFill>
                  <a:srgbClr val="C00000"/>
                </a:solidFill>
              </a:rPr>
              <a:t>РОДИТЕЛЬСТВО»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ДЛЯ </a:t>
            </a:r>
            <a:r>
              <a:rPr lang="ru-RU" sz="2000" b="1" dirty="0">
                <a:solidFill>
                  <a:srgbClr val="C00000"/>
                </a:solidFill>
              </a:rPr>
              <a:t>СЕМЕЙ МЛАДШИХ ШКОЛЬНИКОВ</a:t>
            </a:r>
            <a:r>
              <a:rPr lang="ru-RU" sz="1800" b="1" dirty="0">
                <a:solidFill>
                  <a:srgbClr val="C00000"/>
                </a:solidFill>
              </a:rPr>
              <a:t/>
            </a:r>
            <a:br>
              <a:rPr lang="ru-RU" sz="1800" b="1" dirty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7620971"/>
              </p:ext>
            </p:extLst>
          </p:nvPr>
        </p:nvGraphicFramePr>
        <p:xfrm>
          <a:off x="214282" y="1285860"/>
          <a:ext cx="86439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76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643182"/>
            <a:ext cx="8643997" cy="3786214"/>
          </a:xfr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Диагностические процедуры</a:t>
            </a:r>
          </a:p>
          <a:p>
            <a:r>
              <a:rPr lang="ru-RU" dirty="0" smtClean="0"/>
              <a:t>​Занятия </a:t>
            </a:r>
            <a:r>
              <a:rPr lang="ru-RU" dirty="0"/>
              <a:t>с элементами тренинга</a:t>
            </a:r>
          </a:p>
          <a:p>
            <a:r>
              <a:rPr lang="ru-RU" dirty="0" smtClean="0"/>
              <a:t>Групповые </a:t>
            </a:r>
            <a:r>
              <a:rPr lang="ru-RU" dirty="0"/>
              <a:t>дискуссии</a:t>
            </a:r>
          </a:p>
          <a:p>
            <a:r>
              <a:rPr lang="ru-RU" dirty="0" smtClean="0"/>
              <a:t>Ролевые </a:t>
            </a:r>
            <a:r>
              <a:rPr lang="ru-RU" dirty="0"/>
              <a:t>игры</a:t>
            </a:r>
          </a:p>
          <a:p>
            <a:r>
              <a:rPr lang="ru-RU" dirty="0" err="1" smtClean="0"/>
              <a:t>Детско</a:t>
            </a:r>
            <a:r>
              <a:rPr lang="ru-RU" dirty="0" smtClean="0"/>
              <a:t> </a:t>
            </a:r>
            <a:r>
              <a:rPr lang="ru-RU" dirty="0"/>
              <a:t>– родительские занятия</a:t>
            </a:r>
          </a:p>
          <a:p>
            <a:r>
              <a:rPr lang="ru-RU" dirty="0" err="1" smtClean="0"/>
              <a:t>Арт-терапевтические</a:t>
            </a:r>
            <a:r>
              <a:rPr lang="ru-RU" dirty="0" smtClean="0"/>
              <a:t> </a:t>
            </a:r>
            <a:r>
              <a:rPr lang="ru-RU" dirty="0"/>
              <a:t>упражнения</a:t>
            </a:r>
          </a:p>
          <a:p>
            <a:r>
              <a:rPr lang="ru-RU" dirty="0" smtClean="0"/>
              <a:t>Упражнения </a:t>
            </a:r>
            <a:r>
              <a:rPr lang="ru-RU" dirty="0"/>
              <a:t>по отработке практических навыков общения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формы работы с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5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37593" y="2967335"/>
            <a:ext cx="6668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699</TotalTime>
  <Words>489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Программа  психологического  всеобуча  родителей обучающихся</vt:lpstr>
      <vt:lpstr>Презентация PowerPoint</vt:lpstr>
      <vt:lpstr>Основная деятельность  психологической службы в работе с семьей  </vt:lpstr>
      <vt:lpstr>Презентация PowerPoint</vt:lpstr>
      <vt:lpstr>Примерная тематика выступлений педагога-психолога на родительских собраниях  </vt:lpstr>
      <vt:lpstr>Курс психологических занятий для родителей обучающихся Программа психологических занятий для родителей обучающихся рассчитана на девять встреч продолжительностью 45 минут.  Каждое занятие состоит из двух частей: теоретической и практической.   </vt:lpstr>
      <vt:lpstr>ПРОГРАММА  ЗАНЯТИЙ ПСИХОЛОГИЧЕСКОГО КЛУБА «ЭФФЕКТИВНОЕ РОДИТЕЛЬСТВО»  ДЛЯ СЕМЕЙ МЛАДШИХ ШКОЛЬНИКОВ  </vt:lpstr>
      <vt:lpstr>Основные формы работы с родителями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Психолог</cp:lastModifiedBy>
  <cp:revision>65</cp:revision>
  <dcterms:created xsi:type="dcterms:W3CDTF">2014-10-24T06:52:43Z</dcterms:created>
  <dcterms:modified xsi:type="dcterms:W3CDTF">2015-11-23T07:45:16Z</dcterms:modified>
</cp:coreProperties>
</file>