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9" r:id="rId3"/>
    <p:sldId id="262" r:id="rId4"/>
    <p:sldId id="265" r:id="rId5"/>
    <p:sldId id="257" r:id="rId6"/>
    <p:sldId id="258" r:id="rId7"/>
    <p:sldId id="260" r:id="rId8"/>
    <p:sldId id="261" r:id="rId9"/>
    <p:sldId id="263" r:id="rId10"/>
    <p:sldId id="264"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44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68027C-33FE-4266-968E-1BCBB033C64C}" type="datetimeFigureOut">
              <a:rPr lang="ru-RU" smtClean="0"/>
              <a:t>23.06.2015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4A0D5E-C1E5-4C84-9AE5-E2344B943F31}"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molomo.ru/myth/flamingo.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mostrated.ru/nature/animal/13-samih-bolshih-nasekomih.html"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mostrated.ru/nature/animal/12-samih-opasnih-suhoputnih-zhivotnih.html"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mostrated.ru/world/city-and-country/14-luchshih-mest-dlya-plyazhnogo-otdiha.html"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mostrated.ru/nature/plant/14-samih-neobichnih-rasteniy.html"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molomo.ru/myth/humming-bird.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err="1" smtClean="0">
                <a:solidFill>
                  <a:schemeClr val="tx1"/>
                </a:solidFill>
                <a:latin typeface="+mn-lt"/>
                <a:ea typeface="+mn-ea"/>
                <a:cs typeface="+mn-cs"/>
              </a:rPr>
              <a:t>Шлемоклювый</a:t>
            </a:r>
            <a:r>
              <a:rPr lang="ru-RU" sz="1200" b="1" kern="1200" dirty="0" smtClean="0">
                <a:solidFill>
                  <a:schemeClr val="tx1"/>
                </a:solidFill>
                <a:latin typeface="+mn-lt"/>
                <a:ea typeface="+mn-ea"/>
                <a:cs typeface="+mn-cs"/>
              </a:rPr>
              <a:t> </a:t>
            </a:r>
            <a:r>
              <a:rPr lang="ru-RU" sz="1200" b="1" kern="1200" dirty="0" err="1" smtClean="0">
                <a:solidFill>
                  <a:schemeClr val="tx1"/>
                </a:solidFill>
                <a:latin typeface="+mn-lt"/>
                <a:ea typeface="+mn-ea"/>
                <a:cs typeface="+mn-cs"/>
              </a:rPr>
              <a:t>калао</a:t>
            </a:r>
            <a:r>
              <a:rPr lang="ru-RU" sz="1200" b="1" kern="1200" dirty="0" smtClean="0">
                <a:solidFill>
                  <a:schemeClr val="tx1"/>
                </a:solidFill>
                <a:latin typeface="+mn-lt"/>
                <a:ea typeface="+mn-ea"/>
                <a:cs typeface="+mn-cs"/>
              </a:rPr>
              <a:t>.</a:t>
            </a:r>
            <a:r>
              <a:rPr lang="ru-RU" sz="1200" kern="1200" dirty="0" smtClean="0">
                <a:solidFill>
                  <a:schemeClr val="tx1"/>
                </a:solidFill>
                <a:latin typeface="+mn-lt"/>
                <a:ea typeface="+mn-ea"/>
                <a:cs typeface="+mn-cs"/>
              </a:rPr>
              <a:t> Этот очень редкий вид птиц, который можно встретить на Малайском полуострове, а также на Суматре и Борнео. Большая часть оперения птицы - темная, светлый цвет только у живота, кончиков перьев и ног. Клюв </a:t>
            </a:r>
            <a:r>
              <a:rPr lang="ru-RU" sz="1200" kern="1200" dirty="0" err="1" smtClean="0">
                <a:solidFill>
                  <a:schemeClr val="tx1"/>
                </a:solidFill>
                <a:latin typeface="+mn-lt"/>
                <a:ea typeface="+mn-ea"/>
                <a:cs typeface="+mn-cs"/>
              </a:rPr>
              <a:t>калао</a:t>
            </a:r>
            <a:r>
              <a:rPr lang="ru-RU" sz="1200" kern="1200" dirty="0" smtClean="0">
                <a:solidFill>
                  <a:schemeClr val="tx1"/>
                </a:solidFill>
                <a:latin typeface="+mn-lt"/>
                <a:ea typeface="+mn-ea"/>
                <a:cs typeface="+mn-cs"/>
              </a:rPr>
              <a:t> красного цвета. У длинного хвоста еще и два центральных пера заметно больше остальных. В результате общая длина птицы достигает 160 см, при этом один только хвост занимает метр. </a:t>
            </a:r>
            <a:r>
              <a:rPr lang="ru-RU" sz="1200" kern="1200" dirty="0" err="1" smtClean="0">
                <a:solidFill>
                  <a:schemeClr val="tx1"/>
                </a:solidFill>
                <a:latin typeface="+mn-lt"/>
                <a:ea typeface="+mn-ea"/>
                <a:cs typeface="+mn-cs"/>
              </a:rPr>
              <a:t>Калао</a:t>
            </a:r>
            <a:r>
              <a:rPr lang="ru-RU" sz="1200" kern="1200" dirty="0" smtClean="0">
                <a:solidFill>
                  <a:schemeClr val="tx1"/>
                </a:solidFill>
                <a:latin typeface="+mn-lt"/>
                <a:ea typeface="+mn-ea"/>
                <a:cs typeface="+mn-cs"/>
              </a:rPr>
              <a:t> относится к семейству птиц-носорогов, от основания клюва растет каска. Однако в отличие от своих собратьев, у </a:t>
            </a:r>
            <a:r>
              <a:rPr lang="ru-RU" sz="1200" kern="1200" dirty="0" err="1" smtClean="0">
                <a:solidFill>
                  <a:schemeClr val="tx1"/>
                </a:solidFill>
                <a:latin typeface="+mn-lt"/>
                <a:ea typeface="+mn-ea"/>
                <a:cs typeface="+mn-cs"/>
              </a:rPr>
              <a:t>калао</a:t>
            </a:r>
            <a:r>
              <a:rPr lang="ru-RU" sz="1200" kern="1200" dirty="0" smtClean="0">
                <a:solidFill>
                  <a:schemeClr val="tx1"/>
                </a:solidFill>
                <a:latin typeface="+mn-lt"/>
                <a:ea typeface="+mn-ea"/>
                <a:cs typeface="+mn-cs"/>
              </a:rPr>
              <a:t> она плотная. В итоге череп птицы вместе с клювом и каской весит до 10% всей массы тела. Основой рациона </a:t>
            </a:r>
            <a:r>
              <a:rPr lang="ru-RU" sz="1200" kern="1200" dirty="0" err="1" smtClean="0">
                <a:solidFill>
                  <a:schemeClr val="tx1"/>
                </a:solidFill>
                <a:latin typeface="+mn-lt"/>
                <a:ea typeface="+mn-ea"/>
                <a:cs typeface="+mn-cs"/>
              </a:rPr>
              <a:t>калао</a:t>
            </a:r>
            <a:r>
              <a:rPr lang="ru-RU" sz="1200" kern="1200" dirty="0" smtClean="0">
                <a:solidFill>
                  <a:schemeClr val="tx1"/>
                </a:solidFill>
                <a:latin typeface="+mn-lt"/>
                <a:ea typeface="+mn-ea"/>
                <a:cs typeface="+mn-cs"/>
              </a:rPr>
              <a:t> являются фрукты, обычно это фиги. </a:t>
            </a:r>
            <a:r>
              <a:rPr lang="ru-RU" sz="1200" kern="1200" dirty="0" err="1" smtClean="0">
                <a:solidFill>
                  <a:schemeClr val="tx1"/>
                </a:solidFill>
                <a:latin typeface="+mn-lt"/>
                <a:ea typeface="+mn-ea"/>
                <a:cs typeface="+mn-cs"/>
              </a:rPr>
              <a:t>Шлемоклювый</a:t>
            </a:r>
            <a:r>
              <a:rPr lang="ru-RU" sz="1200" kern="1200" dirty="0" smtClean="0">
                <a:solidFill>
                  <a:schemeClr val="tx1"/>
                </a:solidFill>
                <a:latin typeface="+mn-lt"/>
                <a:ea typeface="+mn-ea"/>
                <a:cs typeface="+mn-cs"/>
              </a:rPr>
              <a:t> </a:t>
            </a:r>
            <a:r>
              <a:rPr lang="ru-RU" sz="1200" kern="1200" dirty="0" err="1" smtClean="0">
                <a:solidFill>
                  <a:schemeClr val="tx1"/>
                </a:solidFill>
                <a:latin typeface="+mn-lt"/>
                <a:ea typeface="+mn-ea"/>
                <a:cs typeface="+mn-cs"/>
              </a:rPr>
              <a:t>калао</a:t>
            </a:r>
            <a:r>
              <a:rPr lang="ru-RU" sz="1200" kern="1200" dirty="0" smtClean="0">
                <a:solidFill>
                  <a:schemeClr val="tx1"/>
                </a:solidFill>
                <a:latin typeface="+mn-lt"/>
                <a:ea typeface="+mn-ea"/>
                <a:cs typeface="+mn-cs"/>
              </a:rPr>
              <a:t> особое внимание уделяет территории, на которой живет пара. Самцы даже дерутся за свою площадь, ударяясь своими касками. Этот нарост у местного населения используется для поделок, перьями же украшают одежду и мастерят из них головные уборы.</a:t>
            </a:r>
          </a:p>
        </p:txBody>
      </p:sp>
      <p:sp>
        <p:nvSpPr>
          <p:cNvPr id="4" name="Номер слайда 3"/>
          <p:cNvSpPr>
            <a:spLocks noGrp="1"/>
          </p:cNvSpPr>
          <p:nvPr>
            <p:ph type="sldNum" sz="quarter" idx="10"/>
          </p:nvPr>
        </p:nvSpPr>
        <p:spPr/>
        <p:txBody>
          <a:bodyPr/>
          <a:lstStyle/>
          <a:p>
            <a:fld id="{514A0D5E-C1E5-4C84-9AE5-E2344B943F31}" type="slidenum">
              <a:rPr lang="ru-RU" smtClean="0"/>
              <a:t>2</a:t>
            </a:fld>
            <a:endParaRPr lang="ru-RU"/>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Фламинго.</a:t>
            </a:r>
            <a:r>
              <a:rPr lang="ru-RU" sz="1200" kern="1200" dirty="0" smtClean="0">
                <a:solidFill>
                  <a:schemeClr val="tx1"/>
                </a:solidFill>
                <a:latin typeface="+mn-lt"/>
                <a:ea typeface="+mn-ea"/>
                <a:cs typeface="+mn-cs"/>
              </a:rPr>
              <a:t> Эта птица знаменита своим красивым </a:t>
            </a:r>
            <a:r>
              <a:rPr lang="ru-RU" sz="1200" kern="1200" dirty="0" err="1" smtClean="0">
                <a:solidFill>
                  <a:schemeClr val="tx1"/>
                </a:solidFill>
                <a:latin typeface="+mn-lt"/>
                <a:ea typeface="+mn-ea"/>
                <a:cs typeface="+mn-cs"/>
              </a:rPr>
              <a:t>розовым</a:t>
            </a:r>
            <a:r>
              <a:rPr lang="ru-RU" sz="1200" kern="1200" dirty="0" smtClean="0">
                <a:solidFill>
                  <a:schemeClr val="tx1"/>
                </a:solidFill>
                <a:latin typeface="+mn-lt"/>
                <a:ea typeface="+mn-ea"/>
                <a:cs typeface="+mn-cs"/>
              </a:rPr>
              <a:t> или красным цветом. Только вот он появляется не с рождения, а за счет особого питания. Своему цвету птицы обязаны красящему веществу </a:t>
            </a:r>
            <a:r>
              <a:rPr lang="ru-RU" sz="1200" kern="1200" dirty="0" err="1" smtClean="0">
                <a:solidFill>
                  <a:schemeClr val="tx1"/>
                </a:solidFill>
                <a:latin typeface="+mn-lt"/>
                <a:ea typeface="+mn-ea"/>
                <a:cs typeface="+mn-cs"/>
              </a:rPr>
              <a:t>липохрому</a:t>
            </a:r>
            <a:r>
              <a:rPr lang="ru-RU" sz="1200" kern="1200" dirty="0" smtClean="0">
                <a:solidFill>
                  <a:schemeClr val="tx1"/>
                </a:solidFill>
                <a:latin typeface="+mn-lt"/>
                <a:ea typeface="+mn-ea"/>
                <a:cs typeface="+mn-cs"/>
              </a:rPr>
              <a:t>. Фламинго ест червей, моллюсков и личинок, а главное, небольших ракообразных, в состав которых входит </a:t>
            </a:r>
            <a:r>
              <a:rPr lang="ru-RU" sz="1200" kern="1200" dirty="0" err="1" smtClean="0">
                <a:solidFill>
                  <a:schemeClr val="tx1"/>
                </a:solidFill>
                <a:latin typeface="+mn-lt"/>
                <a:ea typeface="+mn-ea"/>
                <a:cs typeface="+mn-cs"/>
              </a:rPr>
              <a:t>каротиноид</a:t>
            </a:r>
            <a:r>
              <a:rPr lang="ru-RU" sz="1200" kern="1200" dirty="0" smtClean="0">
                <a:solidFill>
                  <a:schemeClr val="tx1"/>
                </a:solidFill>
                <a:latin typeface="+mn-lt"/>
                <a:ea typeface="+mn-ea"/>
                <a:cs typeface="+mn-cs"/>
              </a:rPr>
              <a:t>. Это вещество придает цвет помидорам и другим фруктам и овощам. Окрашивает он и </a:t>
            </a:r>
            <a:r>
              <a:rPr lang="ru-RU" sz="1200" u="sng" kern="1200" dirty="0" smtClean="0">
                <a:solidFill>
                  <a:schemeClr val="tx1"/>
                </a:solidFill>
                <a:latin typeface="+mn-lt"/>
                <a:ea typeface="+mn-ea"/>
                <a:cs typeface="+mn-cs"/>
                <a:hlinkClick r:id="rId3"/>
              </a:rPr>
              <a:t>фламинго</a:t>
            </a:r>
            <a:r>
              <a:rPr lang="ru-RU" sz="1200" kern="1200" dirty="0" smtClean="0">
                <a:solidFill>
                  <a:schemeClr val="tx1"/>
                </a:solidFill>
                <a:latin typeface="+mn-lt"/>
                <a:ea typeface="+mn-ea"/>
                <a:cs typeface="+mn-cs"/>
              </a:rPr>
              <a:t>. Интересно, что в зоопарках птицу специально подкармливают продуктами с каротином - перцем, морковью, теми же рачками. Также фламинго известно своим умением стоять на одной ноге, как и другие длинноногие птицы. Оказывается, такая поза принимается птицами специально, чтобы уменьшить </a:t>
            </a:r>
            <a:r>
              <a:rPr lang="ru-RU" sz="1200" kern="1200" dirty="0" err="1" smtClean="0">
                <a:solidFill>
                  <a:schemeClr val="tx1"/>
                </a:solidFill>
                <a:latin typeface="+mn-lt"/>
                <a:ea typeface="+mn-ea"/>
                <a:cs typeface="+mn-cs"/>
              </a:rPr>
              <a:t>теплопотерю</a:t>
            </a:r>
            <a:r>
              <a:rPr lang="ru-RU" sz="1200" kern="1200" dirty="0" smtClean="0">
                <a:solidFill>
                  <a:schemeClr val="tx1"/>
                </a:solidFill>
                <a:latin typeface="+mn-lt"/>
                <a:ea typeface="+mn-ea"/>
                <a:cs typeface="+mn-cs"/>
              </a:rPr>
              <a:t> при сильном ветре. Пока одна нога служит для опоры, другая греется в оперении. Затем лапы меняются местами. Хотя нам и кажется, что так в воде стоять неудобно, сами фламинго не чувствуют дискомфорта от этого. Физиология тела таково, что опорная нога способная оставаться вытянутой даже без напряжения мускулов. В своем семействе фламинго является самым крупным и самым распространенным, достигая роста в 130 см. Птицы довольно неприхотливы, проживая крупными колониями на берегах водоемов. При этом им подходят даже весьма соленые или щелочные озера, где даже рыбы не живут. Способность переносить большие перепады температур послужило распространению фламинго по миру.</a:t>
            </a:r>
          </a:p>
        </p:txBody>
      </p:sp>
      <p:sp>
        <p:nvSpPr>
          <p:cNvPr id="4" name="Номер слайда 3"/>
          <p:cNvSpPr>
            <a:spLocks noGrp="1"/>
          </p:cNvSpPr>
          <p:nvPr>
            <p:ph type="sldNum" sz="quarter" idx="10"/>
          </p:nvPr>
        </p:nvSpPr>
        <p:spPr/>
        <p:txBody>
          <a:bodyPr/>
          <a:lstStyle/>
          <a:p>
            <a:fld id="{514A0D5E-C1E5-4C84-9AE5-E2344B943F31}" type="slidenum">
              <a:rPr lang="ru-RU" smtClean="0"/>
              <a:t>11</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lnSpcReduction="10000"/>
          </a:bodyPr>
          <a:lstStyle/>
          <a:p>
            <a:r>
              <a:rPr lang="ru-RU" sz="1200" b="1" kern="1200" dirty="0" smtClean="0">
                <a:solidFill>
                  <a:schemeClr val="tx1"/>
                </a:solidFill>
                <a:latin typeface="+mn-lt"/>
                <a:ea typeface="+mn-ea"/>
                <a:cs typeface="+mn-cs"/>
              </a:rPr>
              <a:t>Гиацинтовый ара. </a:t>
            </a:r>
            <a:r>
              <a:rPr lang="ru-RU" sz="1200" kern="1200" dirty="0" smtClean="0">
                <a:solidFill>
                  <a:schemeClr val="tx1"/>
                </a:solidFill>
                <a:latin typeface="+mn-lt"/>
                <a:ea typeface="+mn-ea"/>
                <a:cs typeface="+mn-cs"/>
              </a:rPr>
              <a:t>Один из самых крупных видов попугаев, некоторые особи которого достигают в длину 95 см, причём около половины приходится на хвост, длина крыла 36 сантиметров, а вес примерно 1,5 килограмма. Окраска гиацинтового ара </a:t>
            </a:r>
            <a:r>
              <a:rPr lang="ru-RU" sz="1200" kern="1200" dirty="0" err="1" smtClean="0">
                <a:solidFill>
                  <a:schemeClr val="tx1"/>
                </a:solidFill>
                <a:latin typeface="+mn-lt"/>
                <a:ea typeface="+mn-ea"/>
                <a:cs typeface="+mn-cs"/>
              </a:rPr>
              <a:t>кобальтово-синего</a:t>
            </a:r>
            <a:r>
              <a:rPr lang="ru-RU" sz="1200" kern="1200" dirty="0" smtClean="0">
                <a:solidFill>
                  <a:schemeClr val="tx1"/>
                </a:solidFill>
                <a:latin typeface="+mn-lt"/>
                <a:ea typeface="+mn-ea"/>
                <a:cs typeface="+mn-cs"/>
              </a:rPr>
              <a:t> цвета. С боков голова закрыта оперением, только тонкая полоска у основания </a:t>
            </a:r>
            <a:r>
              <a:rPr lang="ru-RU" sz="1200" kern="1200" dirty="0" err="1" smtClean="0">
                <a:solidFill>
                  <a:schemeClr val="tx1"/>
                </a:solidFill>
                <a:latin typeface="+mn-lt"/>
                <a:ea typeface="+mn-ea"/>
                <a:cs typeface="+mn-cs"/>
              </a:rPr>
              <a:t>подклювья</a:t>
            </a:r>
            <a:r>
              <a:rPr lang="ru-RU" sz="1200" kern="1200" dirty="0" smtClean="0">
                <a:solidFill>
                  <a:schemeClr val="tx1"/>
                </a:solidFill>
                <a:latin typeface="+mn-lt"/>
                <a:ea typeface="+mn-ea"/>
                <a:cs typeface="+mn-cs"/>
              </a:rPr>
              <a:t> и узкое кольцо вокруг глаз без перьев, золотисто-жёлтого цвета. Хвост этого попугая серо-синий, длинный и узкий. Клюв чёрно-серого цвета, большой и мощный, у самца заметно крупнее, чем у самки. Лапы тёмно серые. Радужка тёмно-коричневая. Голос ара очень громкий и резкий, в том числе хриплый визг, который слышен на довольно больших расстояниях – от 1 до 1,5 километров.</a:t>
            </a:r>
          </a:p>
          <a:p>
            <a:r>
              <a:rPr lang="ru-RU" sz="1200" kern="1200" dirty="0" smtClean="0">
                <a:solidFill>
                  <a:schemeClr val="tx1"/>
                </a:solidFill>
                <a:latin typeface="+mn-lt"/>
                <a:ea typeface="+mn-ea"/>
                <a:cs typeface="+mn-cs"/>
              </a:rPr>
              <a:t>Обитает большой гиацинтовый ара в Центральной, Восточной и Юго-восточной части Бразилии. Эта изумительно красивая птица легко становится ручной, часто крепко привязывается к человеку, очень любознательна, доверчива и обладает очень хорошей памятью. В дикой природе гиацинтовый ара образует семейную пару, встречаются также небольшие семейные группы численностью 6-12 птиц. </a:t>
            </a:r>
          </a:p>
          <a:p>
            <a:r>
              <a:rPr lang="ru-RU" sz="1200" kern="1200" dirty="0" smtClean="0">
                <a:solidFill>
                  <a:schemeClr val="tx1"/>
                </a:solidFill>
                <a:latin typeface="+mn-lt"/>
                <a:ea typeface="+mn-ea"/>
                <a:cs typeface="+mn-cs"/>
              </a:rPr>
              <a:t>Гнёзда ара сооружают в расщелинах среди камней, в дуплах деревьев или в норах, которые роют сами при помощи клюва и лап в обрывистых берегах рек. Половой зрелости ары достигают в возрасте 3 лет, после чего в привычной для них среде гиацинтовый ара находит себе пару. Брачный период начинается обычно в мае, в кладке чаще всего бывает всего 2 яйца. В виду того, что гнездятся эти птицы в труднодоступных местах, жизнь этого попугая изучена не достаточно хорошо.</a:t>
            </a:r>
          </a:p>
        </p:txBody>
      </p:sp>
      <p:sp>
        <p:nvSpPr>
          <p:cNvPr id="4" name="Номер слайда 3"/>
          <p:cNvSpPr>
            <a:spLocks noGrp="1"/>
          </p:cNvSpPr>
          <p:nvPr>
            <p:ph type="sldNum" sz="quarter" idx="10"/>
          </p:nvPr>
        </p:nvSpPr>
        <p:spPr/>
        <p:txBody>
          <a:bodyPr/>
          <a:lstStyle/>
          <a:p>
            <a:fld id="{514A0D5E-C1E5-4C84-9AE5-E2344B943F31}" type="slidenum">
              <a:rPr lang="ru-RU" smtClean="0"/>
              <a:t>13</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15. Радужный тукан</a:t>
            </a:r>
            <a:endParaRPr lang="ru-RU" sz="1200"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Радужный тукан – самый крупный представитель группы </a:t>
            </a:r>
            <a:r>
              <a:rPr lang="ru-RU" sz="1200" kern="1200" dirty="0" err="1" smtClean="0">
                <a:solidFill>
                  <a:schemeClr val="tx1"/>
                </a:solidFill>
                <a:latin typeface="+mn-lt"/>
                <a:ea typeface="+mn-ea"/>
                <a:cs typeface="+mn-cs"/>
              </a:rPr>
              <a:t>Ramphoslos</a:t>
            </a:r>
            <a:r>
              <a:rPr lang="ru-RU" sz="1200" kern="1200" dirty="0" smtClean="0">
                <a:solidFill>
                  <a:schemeClr val="tx1"/>
                </a:solidFill>
                <a:latin typeface="+mn-lt"/>
                <a:ea typeface="+mn-ea"/>
                <a:cs typeface="+mn-cs"/>
              </a:rPr>
              <a:t> отряда </a:t>
            </a:r>
            <a:r>
              <a:rPr lang="ru-RU" sz="1200" kern="1200" dirty="0" err="1" smtClean="0">
                <a:solidFill>
                  <a:schemeClr val="tx1"/>
                </a:solidFill>
                <a:latin typeface="+mn-lt"/>
                <a:ea typeface="+mn-ea"/>
                <a:cs typeface="+mn-cs"/>
              </a:rPr>
              <a:t>дятлообразных</a:t>
            </a:r>
            <a:r>
              <a:rPr lang="ru-RU" sz="1200" kern="1200" dirty="0" smtClean="0">
                <a:solidFill>
                  <a:schemeClr val="tx1"/>
                </a:solidFill>
                <a:latin typeface="+mn-lt"/>
                <a:ea typeface="+mn-ea"/>
                <a:cs typeface="+mn-cs"/>
              </a:rPr>
              <a:t>, который распространён в Центральной и Южной Америке до Северной Аргентины. Насчитывают 36 видов. Туканы, довольно крупные, тяжелого сложения птицы. Первое, что бросается в глаза при взгляде на них, — это несоразмерно большой, полый ярко окрашенный клюв до 17 сантиметров в длину. Длина его почти равна длине туловища птицы. Длина тела птицы около 50 сантиметров, а вес — 400 грамм. Оперение на спине, животе, и верхней части крыльев чёрное матовое, на верхней части шеи — чёрное с красным отливом. Грудь и щеки жёлто-лимонного оттенка, нижняя часть хвоста — ярко-красная.</a:t>
            </a:r>
          </a:p>
          <a:p>
            <a:r>
              <a:rPr lang="ru-RU" sz="1200" kern="1200" dirty="0" smtClean="0">
                <a:solidFill>
                  <a:schemeClr val="tx1"/>
                </a:solidFill>
                <a:latin typeface="+mn-lt"/>
                <a:ea typeface="+mn-ea"/>
                <a:cs typeface="+mn-cs"/>
              </a:rPr>
              <a:t>Радужные туканы живут небольшими группами по 5-10 особей. Самцы немного крупнее самок. Ночуют они в дуплах, плотно прижимаясь друг к другу и подворачивая свои громоздкие клювы под крыло соседей, что хорошо экономит место ввиду небольшого размера жилища. Гнёзда устраиваются в собственных или выдолбленных другими птицами дуплах. Радужные туканы моногамны. Самка откладывает от 2 до 4 яиц, а потомство вылупляется через 20 дней после кладки. За год пара может вырастить до трех выводков. О новорожденных заботятся оба родителя, по очереди высиживая их. Птицы в основном питаются фруктами, реже </a:t>
            </a:r>
            <a:r>
              <a:rPr lang="ru-RU" sz="1200" u="sng" kern="1200" dirty="0" smtClean="0">
                <a:solidFill>
                  <a:schemeClr val="tx1"/>
                </a:solidFill>
                <a:latin typeface="+mn-lt"/>
                <a:ea typeface="+mn-ea"/>
                <a:cs typeface="+mn-cs"/>
                <a:hlinkClick r:id="rId3"/>
              </a:rPr>
              <a:t>насекомыми</a:t>
            </a:r>
            <a:r>
              <a:rPr lang="ru-RU" sz="1200" kern="1200" dirty="0" smtClean="0">
                <a:solidFill>
                  <a:schemeClr val="tx1"/>
                </a:solidFill>
                <a:latin typeface="+mn-lt"/>
                <a:ea typeface="+mn-ea"/>
                <a:cs typeface="+mn-cs"/>
              </a:rPr>
              <a:t> или древесными лягушками, а при недостатке еды могут съесть даже птенцов других птиц. </a:t>
            </a:r>
          </a:p>
        </p:txBody>
      </p:sp>
      <p:sp>
        <p:nvSpPr>
          <p:cNvPr id="4" name="Номер слайда 3"/>
          <p:cNvSpPr>
            <a:spLocks noGrp="1"/>
          </p:cNvSpPr>
          <p:nvPr>
            <p:ph type="sldNum" sz="quarter" idx="10"/>
          </p:nvPr>
        </p:nvSpPr>
        <p:spPr/>
        <p:txBody>
          <a:bodyPr/>
          <a:lstStyle/>
          <a:p>
            <a:fld id="{514A0D5E-C1E5-4C84-9AE5-E2344B943F31}" type="slidenum">
              <a:rPr lang="ru-RU" smtClean="0"/>
              <a:t>14</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fontScale="92500" lnSpcReduction="10000"/>
          </a:bodyPr>
          <a:lstStyle/>
          <a:p>
            <a:r>
              <a:rPr lang="ru-RU" sz="1200" b="1" kern="1200" dirty="0" smtClean="0">
                <a:solidFill>
                  <a:schemeClr val="tx1"/>
                </a:solidFill>
                <a:latin typeface="+mn-lt"/>
                <a:ea typeface="+mn-ea"/>
                <a:cs typeface="+mn-cs"/>
              </a:rPr>
              <a:t>Птица-носорог</a:t>
            </a:r>
          </a:p>
          <a:p>
            <a:r>
              <a:rPr lang="ru-RU" sz="1200" kern="1200" dirty="0" smtClean="0">
                <a:solidFill>
                  <a:schemeClr val="tx1"/>
                </a:solidFill>
                <a:latin typeface="+mn-lt"/>
                <a:ea typeface="+mn-ea"/>
                <a:cs typeface="+mn-cs"/>
              </a:rPr>
              <a:t>Птицы-носороги являются представителями отряда </a:t>
            </a:r>
            <a:r>
              <a:rPr lang="ru-RU" sz="1200" kern="1200" dirty="0" err="1" smtClean="0">
                <a:solidFill>
                  <a:schemeClr val="tx1"/>
                </a:solidFill>
                <a:latin typeface="+mn-lt"/>
                <a:ea typeface="+mn-ea"/>
                <a:cs typeface="+mn-cs"/>
              </a:rPr>
              <a:t>ракшеобразных</a:t>
            </a:r>
            <a:r>
              <a:rPr lang="ru-RU" sz="1200" kern="1200" dirty="0" smtClean="0">
                <a:solidFill>
                  <a:schemeClr val="tx1"/>
                </a:solidFill>
                <a:latin typeface="+mn-lt"/>
                <a:ea typeface="+mn-ea"/>
                <a:cs typeface="+mn-cs"/>
              </a:rPr>
              <a:t>, который насчитывает 57 видов, обитающих в Африке и Юго-Восточной Азии, на островах Тихого и Индийского океанов. Размеры птиц-носорогов варьируют от 30 сантиметров у самого маленького представителя, до 1,2 м у самого большого. Различия в весе от 60 грамм до 6 килограмм соответственно. Птицы-носороги получили своё название из-за больших длинных клювов, резко загнутых вниз и имеющих у своего основания значительные выросты различной формы. Края клюва с неправильными зазубринами, а внутри полые, из-за чего они достаточно легки не смотря на размеры. Функция выростов у птиц-носорогов не ясна, однако учёные предполагают, что они могут служить для поддержки клювов, усиления криков или привлечения самок.</a:t>
            </a:r>
          </a:p>
          <a:p>
            <a:r>
              <a:rPr lang="ru-RU" sz="1200" kern="1200" dirty="0" smtClean="0">
                <a:solidFill>
                  <a:schemeClr val="tx1"/>
                </a:solidFill>
                <a:latin typeface="+mn-lt"/>
                <a:ea typeface="+mn-ea"/>
                <a:cs typeface="+mn-cs"/>
              </a:rPr>
              <a:t>Птицы-носороги в основном крупные коренастые птицы. Для того, чтобы удерживать голову и большой клюв, у них довольно крепкие мышцы шеи. Голова относительно размеров тела маленькая; хвост, шея и крылья довольно длинные, а ноги очень короткие. Оперение у большинства птиц-носорогов чёрное, белое, серое или коричневое. Эти птицы могут пролетать довольно большие расстояния, хотя полёт редко бывает продолжительным. Во время полёта воздух проходит через воздушные пространства между маховыми перьями крыльев, в результате чего возникает вибрирующий звук похожий на звук приближающегося поезда.</a:t>
            </a:r>
          </a:p>
          <a:p>
            <a:r>
              <a:rPr lang="ru-RU" sz="1200" kern="1200" dirty="0" smtClean="0">
                <a:solidFill>
                  <a:schemeClr val="tx1"/>
                </a:solidFill>
                <a:latin typeface="+mn-lt"/>
                <a:ea typeface="+mn-ea"/>
                <a:cs typeface="+mn-cs"/>
              </a:rPr>
              <a:t>На горле и вокруг глаз у некоторых видов имеются голые участки кожи, а на верхнем веке толстые, длинные ресницы. Птицы-носороги довольно крикливы; практически у всех видов часто повторяемый резкий глухой односложный или двухсложный крик. Его время от времени можно услышать во время полёта птиц, или когда они встревожены. Если птица ранена или поймана, она издаёт непрекращающийся ужасающий визг. Этот звук можно услышать даже за километр.</a:t>
            </a:r>
          </a:p>
        </p:txBody>
      </p:sp>
      <p:sp>
        <p:nvSpPr>
          <p:cNvPr id="4" name="Номер слайда 3"/>
          <p:cNvSpPr>
            <a:spLocks noGrp="1"/>
          </p:cNvSpPr>
          <p:nvPr>
            <p:ph type="sldNum" sz="quarter" idx="10"/>
          </p:nvPr>
        </p:nvSpPr>
        <p:spPr/>
        <p:txBody>
          <a:bodyPr/>
          <a:lstStyle/>
          <a:p>
            <a:fld id="{514A0D5E-C1E5-4C84-9AE5-E2344B943F31}" type="slidenum">
              <a:rPr lang="ru-RU" smtClean="0"/>
              <a:t>15</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Сова сипуха</a:t>
            </a:r>
          </a:p>
          <a:p>
            <a:r>
              <a:rPr lang="ru-RU" sz="1200" kern="1200" dirty="0" smtClean="0">
                <a:solidFill>
                  <a:schemeClr val="tx1"/>
                </a:solidFill>
                <a:latin typeface="+mn-lt"/>
                <a:ea typeface="+mn-ea"/>
                <a:cs typeface="+mn-cs"/>
              </a:rPr>
              <a:t>Обыкновенная сипуха — это хищная птица семейства </a:t>
            </a:r>
            <a:r>
              <a:rPr lang="ru-RU" sz="1200" kern="1200" dirty="0" err="1" smtClean="0">
                <a:solidFill>
                  <a:schemeClr val="tx1"/>
                </a:solidFill>
                <a:latin typeface="+mn-lt"/>
                <a:ea typeface="+mn-ea"/>
                <a:cs typeface="+mn-cs"/>
              </a:rPr>
              <a:t>сипуховых</a:t>
            </a:r>
            <a:r>
              <a:rPr lang="ru-RU" sz="1200" kern="1200" dirty="0" smtClean="0">
                <a:solidFill>
                  <a:schemeClr val="tx1"/>
                </a:solidFill>
                <a:latin typeface="+mn-lt"/>
                <a:ea typeface="+mn-ea"/>
                <a:cs typeface="+mn-cs"/>
              </a:rPr>
              <a:t>, наиболее распространённая в мире птица из рода сипух. Встречается практически на всех континентах, за исключением Антарктиды. Длина её тела составляет около 35 сантиметров, а размах крыльев 80-95 сантиметров. Вес птиц варьирует от 187 до 700 грамм. Оперение очень мягкое, пушистое. Верхняя часть тела обычно охристо-рыжая с мелкими тёмными полосками и крапинами. Хвост короткий. Отличительный признак всех </a:t>
            </a:r>
            <a:r>
              <a:rPr lang="ru-RU" sz="1200" kern="1200" dirty="0" err="1" smtClean="0">
                <a:solidFill>
                  <a:schemeClr val="tx1"/>
                </a:solidFill>
                <a:latin typeface="+mn-lt"/>
                <a:ea typeface="+mn-ea"/>
                <a:cs typeface="+mn-cs"/>
              </a:rPr>
              <a:t>сипуховых</a:t>
            </a:r>
            <a:r>
              <a:rPr lang="ru-RU" sz="1200" kern="1200" dirty="0" smtClean="0">
                <a:solidFill>
                  <a:schemeClr val="tx1"/>
                </a:solidFill>
                <a:latin typeface="+mn-lt"/>
                <a:ea typeface="+mn-ea"/>
                <a:cs typeface="+mn-cs"/>
              </a:rPr>
              <a:t> — лицевой венчик, который имеет форму сердца, обычно белый с охристой каёмкой, с небольшими участками рыжих перьев под глазами. Ноги полностью покрыты перьями. Самцы и самки внешне мало отличаются друг от друга.</a:t>
            </a:r>
          </a:p>
          <a:p>
            <a:r>
              <a:rPr lang="ru-RU" sz="1200" kern="1200" dirty="0" smtClean="0">
                <a:solidFill>
                  <a:schemeClr val="tx1"/>
                </a:solidFill>
                <a:latin typeface="+mn-lt"/>
                <a:ea typeface="+mn-ea"/>
                <a:cs typeface="+mn-cs"/>
              </a:rPr>
              <a:t>Уши расположены несимметрично — одно из них находится в области лба, а другое — на уровне ноздрей. Такое строение слухового аппарата помогает птицам превосходно под разными углами слышать звуки, издаваемые потенциальной жертвой. Чаще всего сипухи издают различные звуки в период размножения — в это время они хрипло или визгливо кричат, сопят, ухают. Благодаря своему особенному, сиплому и дребезжащему крику ”</a:t>
            </a:r>
            <a:r>
              <a:rPr lang="ru-RU" sz="1200" kern="1200" dirty="0" err="1" smtClean="0">
                <a:solidFill>
                  <a:schemeClr val="tx1"/>
                </a:solidFill>
                <a:latin typeface="+mn-lt"/>
                <a:ea typeface="+mn-ea"/>
                <a:cs typeface="+mn-cs"/>
              </a:rPr>
              <a:t>хеее</a:t>
            </a:r>
            <a:r>
              <a:rPr lang="ru-RU" sz="1200" kern="1200" dirty="0" smtClean="0">
                <a:solidFill>
                  <a:schemeClr val="tx1"/>
                </a:solidFill>
                <a:latin typeface="+mn-lt"/>
                <a:ea typeface="+mn-ea"/>
                <a:cs typeface="+mn-cs"/>
              </a:rPr>
              <a:t>” птица получила своё русское название “сипуха”. Вне сезона размножения птицы обычно молчаливы. Кроме голосовых звуков, сипухи иногда щёлкают клювом, языком или демонстративно хлопают крыльями.</a:t>
            </a:r>
          </a:p>
        </p:txBody>
      </p:sp>
      <p:sp>
        <p:nvSpPr>
          <p:cNvPr id="4" name="Номер слайда 3"/>
          <p:cNvSpPr>
            <a:spLocks noGrp="1"/>
          </p:cNvSpPr>
          <p:nvPr>
            <p:ph type="sldNum" sz="quarter" idx="10"/>
          </p:nvPr>
        </p:nvSpPr>
        <p:spPr/>
        <p:txBody>
          <a:bodyPr/>
          <a:lstStyle/>
          <a:p>
            <a:fld id="{514A0D5E-C1E5-4C84-9AE5-E2344B943F31}" type="slidenum">
              <a:rPr lang="ru-RU" smtClean="0"/>
              <a:t>16</a:t>
            </a:fld>
            <a:endParaRPr lang="ru-RU"/>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Обыкновенная </a:t>
            </a:r>
            <a:r>
              <a:rPr lang="ru-RU" sz="1200" b="1" kern="1200" dirty="0" err="1" smtClean="0">
                <a:solidFill>
                  <a:schemeClr val="tx1"/>
                </a:solidFill>
                <a:latin typeface="+mn-lt"/>
                <a:ea typeface="+mn-ea"/>
                <a:cs typeface="+mn-cs"/>
              </a:rPr>
              <a:t>розелла</a:t>
            </a:r>
            <a:endParaRPr lang="ru-RU" sz="1200" b="1" kern="1200" dirty="0" smtClean="0">
              <a:solidFill>
                <a:schemeClr val="tx1"/>
              </a:solidFill>
              <a:latin typeface="+mn-lt"/>
              <a:ea typeface="+mn-ea"/>
              <a:cs typeface="+mn-cs"/>
            </a:endParaRPr>
          </a:p>
          <a:p>
            <a:r>
              <a:rPr lang="ru-RU" sz="1200" kern="1200" dirty="0" smtClean="0">
                <a:solidFill>
                  <a:schemeClr val="tx1"/>
                </a:solidFill>
                <a:latin typeface="+mn-lt"/>
                <a:ea typeface="+mn-ea"/>
                <a:cs typeface="+mn-cs"/>
              </a:rPr>
              <a:t>Обыкновенная </a:t>
            </a:r>
            <a:r>
              <a:rPr lang="ru-RU" sz="1200" kern="1200" dirty="0" err="1" smtClean="0">
                <a:solidFill>
                  <a:schemeClr val="tx1"/>
                </a:solidFill>
                <a:latin typeface="+mn-lt"/>
                <a:ea typeface="+mn-ea"/>
                <a:cs typeface="+mn-cs"/>
              </a:rPr>
              <a:t>розелла</a:t>
            </a:r>
            <a:r>
              <a:rPr lang="ru-RU" sz="1200" kern="1200" dirty="0" smtClean="0">
                <a:solidFill>
                  <a:schemeClr val="tx1"/>
                </a:solidFill>
                <a:latin typeface="+mn-lt"/>
                <a:ea typeface="+mn-ea"/>
                <a:cs typeface="+mn-cs"/>
              </a:rPr>
              <a:t> — птица семейства </a:t>
            </a:r>
            <a:r>
              <a:rPr lang="ru-RU" sz="1200" kern="1200" dirty="0" err="1" smtClean="0">
                <a:solidFill>
                  <a:schemeClr val="tx1"/>
                </a:solidFill>
                <a:latin typeface="+mn-lt"/>
                <a:ea typeface="+mn-ea"/>
                <a:cs typeface="+mn-cs"/>
              </a:rPr>
              <a:t>попугаевых</a:t>
            </a:r>
            <a:r>
              <a:rPr lang="ru-RU" sz="1200" kern="1200" dirty="0" smtClean="0">
                <a:solidFill>
                  <a:schemeClr val="tx1"/>
                </a:solidFill>
                <a:latin typeface="+mn-lt"/>
                <a:ea typeface="+mn-ea"/>
                <a:cs typeface="+mn-cs"/>
              </a:rPr>
              <a:t>, обитающая на юго-востоке Австралии и на острове Тасмания. Длина её тела доходит до 30 сантиметров, а крылья — около 11 сантиметров. Вес птицы около 50-60 грамм. Верхняя сторона спины чёрная, но каждое перо окаймлено зелёно-жёлтым цветом, нижняя часть спины зеленовато-жёлтая. Шея и грудь ярко-красного цвета, нижняя часть груди ярко-жёлтая. Брюшко, надхвостье и бёдра светло-зелёные. Крылья </a:t>
            </a:r>
            <a:r>
              <a:rPr lang="ru-RU" sz="1200" kern="1200" dirty="0" err="1" smtClean="0">
                <a:solidFill>
                  <a:schemeClr val="tx1"/>
                </a:solidFill>
                <a:latin typeface="+mn-lt"/>
                <a:ea typeface="+mn-ea"/>
                <a:cs typeface="+mn-cs"/>
              </a:rPr>
              <a:t>лилово-голубые</a:t>
            </a:r>
            <a:r>
              <a:rPr lang="ru-RU" sz="1200" kern="1200" dirty="0" smtClean="0">
                <a:solidFill>
                  <a:schemeClr val="tx1"/>
                </a:solidFill>
                <a:latin typeface="+mn-lt"/>
                <a:ea typeface="+mn-ea"/>
                <a:cs typeface="+mn-cs"/>
              </a:rPr>
              <a:t> с чёрными пятнами. Надхвостье светло-зелёное. Окраска самок более тусклая. Щёки у них серовато-белого цвета, на затылок заходит зелёно-пёстрый окрас верха шеи в форме треугольника, клюв и голова меньших размеров, чем у самцов.</a:t>
            </a:r>
          </a:p>
          <a:p>
            <a:r>
              <a:rPr lang="ru-RU" sz="1200" kern="1200" dirty="0" smtClean="0">
                <a:solidFill>
                  <a:schemeClr val="tx1"/>
                </a:solidFill>
                <a:latin typeface="+mn-lt"/>
                <a:ea typeface="+mn-ea"/>
                <a:cs typeface="+mn-cs"/>
              </a:rPr>
              <a:t>Обыкновенные </a:t>
            </a:r>
            <a:r>
              <a:rPr lang="ru-RU" sz="1200" kern="1200" dirty="0" err="1" smtClean="0">
                <a:solidFill>
                  <a:schemeClr val="tx1"/>
                </a:solidFill>
                <a:latin typeface="+mn-lt"/>
                <a:ea typeface="+mn-ea"/>
                <a:cs typeface="+mn-cs"/>
              </a:rPr>
              <a:t>розеллы</a:t>
            </a:r>
            <a:r>
              <a:rPr lang="ru-RU" sz="1200" kern="1200" dirty="0" smtClean="0">
                <a:solidFill>
                  <a:schemeClr val="tx1"/>
                </a:solidFill>
                <a:latin typeface="+mn-lt"/>
                <a:ea typeface="+mn-ea"/>
                <a:cs typeface="+mn-cs"/>
              </a:rPr>
              <a:t> селятся в местах высокой человеческой деятельности – саваннах, парках. Питаются семенами дикорастущих и культурных трав и некоторыми фруктами. Могут наносить вред культурным посевам, но приносят и пользу, уничтожая сорняки и поедая вредных насекомых. Полёт </a:t>
            </a:r>
            <a:r>
              <a:rPr lang="ru-RU" sz="1200" kern="1200" dirty="0" err="1" smtClean="0">
                <a:solidFill>
                  <a:schemeClr val="tx1"/>
                </a:solidFill>
                <a:latin typeface="+mn-lt"/>
                <a:ea typeface="+mn-ea"/>
                <a:cs typeface="+mn-cs"/>
              </a:rPr>
              <a:t>розелл</a:t>
            </a:r>
            <a:r>
              <a:rPr lang="ru-RU" sz="1200" kern="1200" dirty="0" smtClean="0">
                <a:solidFill>
                  <a:schemeClr val="tx1"/>
                </a:solidFill>
                <a:latin typeface="+mn-lt"/>
                <a:ea typeface="+mn-ea"/>
                <a:cs typeface="+mn-cs"/>
              </a:rPr>
              <a:t> волнистый, с частыми взмахами крыльев, редко летают на большие расстояния. Легко передвигаются по земле. Голос довольно громкий, но не неприятный, в брачный период самцы издают мелодичный свист, почти пение.</a:t>
            </a:r>
            <a:endParaRPr lang="ru-RU" sz="1200" kern="1200" dirty="0">
              <a:solidFill>
                <a:schemeClr val="tx1"/>
              </a:solidFill>
              <a:latin typeface="+mn-lt"/>
              <a:ea typeface="+mn-ea"/>
              <a:cs typeface="+mn-cs"/>
            </a:endParaRPr>
          </a:p>
        </p:txBody>
      </p:sp>
      <p:sp>
        <p:nvSpPr>
          <p:cNvPr id="4" name="Номер слайда 3"/>
          <p:cNvSpPr>
            <a:spLocks noGrp="1"/>
          </p:cNvSpPr>
          <p:nvPr>
            <p:ph type="sldNum" sz="quarter" idx="10"/>
          </p:nvPr>
        </p:nvSpPr>
        <p:spPr/>
        <p:txBody>
          <a:bodyPr/>
          <a:lstStyle/>
          <a:p>
            <a:fld id="{514A0D5E-C1E5-4C84-9AE5-E2344B943F31}" type="slidenum">
              <a:rPr lang="ru-RU" smtClean="0"/>
              <a:t>17</a:t>
            </a:fld>
            <a:endParaRPr lang="ru-RU"/>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Попугайчик лори</a:t>
            </a:r>
          </a:p>
          <a:p>
            <a:r>
              <a:rPr lang="ru-RU" sz="1200" kern="1200" dirty="0" smtClean="0">
                <a:solidFill>
                  <a:schemeClr val="tx1"/>
                </a:solidFill>
                <a:latin typeface="+mn-lt"/>
                <a:ea typeface="+mn-ea"/>
                <a:cs typeface="+mn-cs"/>
              </a:rPr>
              <a:t>Попугаи лори, как и некоторые предыдущие участника нашего рейтинга — представители подсемейства </a:t>
            </a:r>
            <a:r>
              <a:rPr lang="ru-RU" sz="1200" kern="1200" dirty="0" err="1" smtClean="0">
                <a:solidFill>
                  <a:schemeClr val="tx1"/>
                </a:solidFill>
                <a:latin typeface="+mn-lt"/>
                <a:ea typeface="+mn-ea"/>
                <a:cs typeface="+mn-cs"/>
              </a:rPr>
              <a:t>попугаевых</a:t>
            </a:r>
            <a:r>
              <a:rPr lang="ru-RU" sz="1200" kern="1200" dirty="0" smtClean="0">
                <a:solidFill>
                  <a:schemeClr val="tx1"/>
                </a:solidFill>
                <a:latin typeface="+mn-lt"/>
                <a:ea typeface="+mn-ea"/>
                <a:cs typeface="+mn-cs"/>
              </a:rPr>
              <a:t>. Подсемейство делится на 12 родов, включающих в себя 62 вида. Обитают они в Австралии, на Новой Гвинее, востоке Индонезии и Филиппинах. Гнездятся в дуплах деревьев, а несколько видов даже в термитниках. Питаются лори преимущественно пыльцой и нектаром, а также мягкими, сочными плодами. Язык у них оканчивается щёточкой из роговых сосочков. С их помощью птицы высасывают сок из плодов и нектар из цветов.</a:t>
            </a:r>
          </a:p>
          <a:p>
            <a:r>
              <a:rPr lang="ru-RU" sz="1200" kern="1200" dirty="0" smtClean="0">
                <a:solidFill>
                  <a:schemeClr val="tx1"/>
                </a:solidFill>
                <a:latin typeface="+mn-lt"/>
                <a:ea typeface="+mn-ea"/>
                <a:cs typeface="+mn-cs"/>
              </a:rPr>
              <a:t>Желтоспинные лори обладают скрипучим и необыкновенно резким голосом, благодаря которому легко учатся повторять речь человека и другие слышимые звуки. В процессе обучения лори желтоспинные запоминают до 50 слов и до 15 небольших предложений. Происхождение названия лори изначально определяется от голландского «клоун». Птицы имеют очень сочный и яркий окрас, больше подходящий в качестве наряда для цирковой арены. Но в природе такая маскировка защищает попугая, который непринужденно может кормиться среди цветов и листьев.</a:t>
            </a:r>
          </a:p>
        </p:txBody>
      </p:sp>
      <p:sp>
        <p:nvSpPr>
          <p:cNvPr id="4" name="Номер слайда 3"/>
          <p:cNvSpPr>
            <a:spLocks noGrp="1"/>
          </p:cNvSpPr>
          <p:nvPr>
            <p:ph type="sldNum" sz="quarter" idx="10"/>
          </p:nvPr>
        </p:nvSpPr>
        <p:spPr/>
        <p:txBody>
          <a:bodyPr/>
          <a:lstStyle/>
          <a:p>
            <a:fld id="{514A0D5E-C1E5-4C84-9AE5-E2344B943F31}" type="slidenum">
              <a:rPr lang="ru-RU" smtClean="0"/>
              <a:t>18</a:t>
            </a:fld>
            <a:endParaRPr lang="ru-RU"/>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Райская птица</a:t>
            </a:r>
          </a:p>
          <a:p>
            <a:r>
              <a:rPr lang="ru-RU" sz="1200" kern="1200" dirty="0" smtClean="0">
                <a:solidFill>
                  <a:schemeClr val="tx1"/>
                </a:solidFill>
                <a:latin typeface="+mn-lt"/>
                <a:ea typeface="+mn-ea"/>
                <a:cs typeface="+mn-cs"/>
              </a:rPr>
              <a:t>Райская птица — представитель семейства птиц из отряда </a:t>
            </a:r>
            <a:r>
              <a:rPr lang="ru-RU" sz="1200" kern="1200" dirty="0" err="1" smtClean="0">
                <a:solidFill>
                  <a:schemeClr val="tx1"/>
                </a:solidFill>
                <a:latin typeface="+mn-lt"/>
                <a:ea typeface="+mn-ea"/>
                <a:cs typeface="+mn-cs"/>
              </a:rPr>
              <a:t>воробьинообразных</a:t>
            </a:r>
            <a:r>
              <a:rPr lang="ru-RU" sz="1200" kern="1200" dirty="0" smtClean="0">
                <a:solidFill>
                  <a:schemeClr val="tx1"/>
                </a:solidFill>
                <a:latin typeface="+mn-lt"/>
                <a:ea typeface="+mn-ea"/>
                <a:cs typeface="+mn-cs"/>
              </a:rPr>
              <a:t>. Всего 45 видов, 38 из которых встречаются только на Новой Гвинее и мелких прилегающих островах. Как правило, это лесные птицы, отдельные виды могут быть встречены только в высокогорных лесах. Эти фантастические птицы являются ближайшими родственниками наших обычных ворон, а величиной бывают от сойки до жаворонка. У большинства из них яркое оперение, у некоторых темное, с металлическим оттенком. Преобладают красные, синие и желтые цвета. Самцы обычно окрашены ярче самок, у многих на голове, боках или хвосте есть украшающие перья, демонстрируемые при сложных брачных играх.</a:t>
            </a:r>
          </a:p>
          <a:p>
            <a:r>
              <a:rPr lang="ru-RU" sz="1200" kern="1200" dirty="0" smtClean="0">
                <a:solidFill>
                  <a:schemeClr val="tx1"/>
                </a:solidFill>
                <a:latin typeface="+mn-lt"/>
                <a:ea typeface="+mn-ea"/>
                <a:cs typeface="+mn-cs"/>
              </a:rPr>
              <a:t>Птицы питаются семенами, ягодами, мелкими плодами, в основном питаются насекомыми, маленькими древесными лягушками и ящерицами. Обычно эти птицы держатся поодиночке. Пары встречаются не так часто. Некоторые виды моногамны и создают пары на всю жизнь. Свои гнезда райские птички в большинстве случаев строят на ветвях. И лишь королевская райская птичка устраивает его в дуплах деревьев. Самка откладывает и насиживает всего 2 яйца.</a:t>
            </a:r>
          </a:p>
        </p:txBody>
      </p:sp>
      <p:sp>
        <p:nvSpPr>
          <p:cNvPr id="4" name="Номер слайда 3"/>
          <p:cNvSpPr>
            <a:spLocks noGrp="1"/>
          </p:cNvSpPr>
          <p:nvPr>
            <p:ph type="sldNum" sz="quarter" idx="10"/>
          </p:nvPr>
        </p:nvSpPr>
        <p:spPr/>
        <p:txBody>
          <a:bodyPr/>
          <a:lstStyle/>
          <a:p>
            <a:fld id="{514A0D5E-C1E5-4C84-9AE5-E2344B943F31}" type="slidenum">
              <a:rPr lang="ru-RU" smtClean="0"/>
              <a:t>19</a:t>
            </a:fld>
            <a:endParaRPr lang="ru-RU"/>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Венценосный журавль</a:t>
            </a:r>
          </a:p>
          <a:p>
            <a:r>
              <a:rPr lang="ru-RU" sz="1200" kern="1200" dirty="0" smtClean="0">
                <a:solidFill>
                  <a:schemeClr val="tx1"/>
                </a:solidFill>
                <a:latin typeface="+mn-lt"/>
                <a:ea typeface="+mn-ea"/>
                <a:cs typeface="+mn-cs"/>
              </a:rPr>
              <a:t>Венценосный журавль — крупная птица из семейства настоящих журавлей, ведущая оседлый образ жизни в Западной и Восточной Африке. Птица высотой около 100 сантиметров, с размахом крыльев 183-198 сантиметров и весом 4-5 килограмм. Оперение большей части тела чёрное или тёмно-серое; кроющие перья надкрылий белые. Главным отличительным признаком этого вида является наличие большого хохолка на голове, состоящего из жёстких золотистого цвета перьев, благодаря которому птица и получила своё название. На щеках имеются красные и белые пятна по паре с каждой стороны.</a:t>
            </a:r>
          </a:p>
          <a:p>
            <a:r>
              <a:rPr lang="ru-RU" sz="1200" kern="1200" dirty="0" smtClean="0">
                <a:solidFill>
                  <a:schemeClr val="tx1"/>
                </a:solidFill>
                <a:latin typeface="+mn-lt"/>
                <a:ea typeface="+mn-ea"/>
                <a:cs typeface="+mn-cs"/>
              </a:rPr>
              <a:t>Видимых различий между самцом и самкой нет, хотя самцы выглядят несколько крупнее. У молодых птиц оперение более светлое, перья верхней части тела на концах рыжие, а снизу песочного цвета. Шея сзади коричневая, а лицо жёлтое. Живёт на открытых пространствах — как заболоченных, так и более засушливых, однако предпочитает болота с пресной водой, заливные луга или берега водоёмов. Часто в местах обитания можно увидеть акации или другие деревья, на которых птицы устраиваются на ночлег. Венценосный журавль не боится человека и часто селится вблизи от человеческого жилья. Имеет статус уязвимого вида в Международной Красной книге.</a:t>
            </a:r>
          </a:p>
        </p:txBody>
      </p:sp>
      <p:sp>
        <p:nvSpPr>
          <p:cNvPr id="4" name="Номер слайда 3"/>
          <p:cNvSpPr>
            <a:spLocks noGrp="1"/>
          </p:cNvSpPr>
          <p:nvPr>
            <p:ph type="sldNum" sz="quarter" idx="10"/>
          </p:nvPr>
        </p:nvSpPr>
        <p:spPr/>
        <p:txBody>
          <a:bodyPr/>
          <a:lstStyle/>
          <a:p>
            <a:fld id="{514A0D5E-C1E5-4C84-9AE5-E2344B943F31}" type="slidenum">
              <a:rPr lang="ru-RU" smtClean="0"/>
              <a:t>20</a:t>
            </a:fld>
            <a:endParaRPr lang="ru-RU"/>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Южноамериканская гарпия</a:t>
            </a:r>
          </a:p>
          <a:p>
            <a:r>
              <a:rPr lang="ru-RU" sz="1200" kern="1200" dirty="0" smtClean="0">
                <a:solidFill>
                  <a:schemeClr val="tx1"/>
                </a:solidFill>
                <a:latin typeface="+mn-lt"/>
                <a:ea typeface="+mn-ea"/>
                <a:cs typeface="+mn-cs"/>
              </a:rPr>
              <a:t>Южноамериканская гарпия — это крупная хищная птица, лесной орёл из семейства ястребиных, гнездящийся и охотящийся на равнинах тропических лесов Центральной и Южной Америки, от Мексики до Бразилии. Гарпия является самой сильной из всех хищных птиц. Длина тела этого орла достигает 110 сантиметров, размах крыльев около 2-х метров, а вес около 8 килограмм. У гарпии тёмно-серая спина, светло-серая голова с большими тёмными глазами и сравнительно некрупным, но мощным чёрным клювом. В момент возбуждения гарпия приподнимает перья на голове почти вертикально наподобие “рожек”. </a:t>
            </a:r>
          </a:p>
          <a:p>
            <a:r>
              <a:rPr lang="ru-RU" sz="1200" kern="1200" dirty="0" smtClean="0">
                <a:solidFill>
                  <a:schemeClr val="tx1"/>
                </a:solidFill>
                <a:latin typeface="+mn-lt"/>
                <a:ea typeface="+mn-ea"/>
                <a:cs typeface="+mn-cs"/>
              </a:rPr>
              <a:t>Лапы гарпий чрезвычайно большие и мощные, способные выдержать очень большой вес, пальцы вооружены очень длинными чёрными когтями. Основной пищей гарпии являются ленивцы и обезьяны, а также некоторые </a:t>
            </a:r>
            <a:r>
              <a:rPr lang="ru-RU" sz="1200" u="sng" kern="1200" dirty="0" smtClean="0">
                <a:solidFill>
                  <a:schemeClr val="tx1"/>
                </a:solidFill>
                <a:latin typeface="+mn-lt"/>
                <a:ea typeface="+mn-ea"/>
                <a:cs typeface="+mn-cs"/>
                <a:hlinkClick r:id="rId3"/>
              </a:rPr>
              <a:t>другие животные</a:t>
            </a:r>
            <a:r>
              <a:rPr lang="ru-RU" sz="1200" kern="1200" dirty="0" smtClean="0">
                <a:solidFill>
                  <a:schemeClr val="tx1"/>
                </a:solidFill>
                <a:latin typeface="+mn-lt"/>
                <a:ea typeface="+mn-ea"/>
                <a:cs typeface="+mn-cs"/>
              </a:rPr>
              <a:t> Южной Америки. Кроме этого гарпии нападают на попугаев-ара, и являются единственными хищниками, охотящимися на древесных дикобразов. Из деревень гарпии часто таскают свиней и некрупных собак. Гарпия гнездится в кроне высоких деревьев на высоте 50-75 метров над землёй. Самка откладывает, как правило, одно желтоватое яйцо. Птенцы развиваются очень медленно и долго находятся на попечении родителей. В возрасте 8-10 месяцев птенцы гарпии уже хорошо летают, однако кормиться самостоятельно не могут. Могут голодать до 10-14 дней без вреда для себя.</a:t>
            </a:r>
          </a:p>
        </p:txBody>
      </p:sp>
      <p:sp>
        <p:nvSpPr>
          <p:cNvPr id="4" name="Номер слайда 3"/>
          <p:cNvSpPr>
            <a:spLocks noGrp="1"/>
          </p:cNvSpPr>
          <p:nvPr>
            <p:ph type="sldNum" sz="quarter" idx="10"/>
          </p:nvPr>
        </p:nvSpPr>
        <p:spPr/>
        <p:txBody>
          <a:bodyPr/>
          <a:lstStyle/>
          <a:p>
            <a:fld id="{514A0D5E-C1E5-4C84-9AE5-E2344B943F31}" type="slidenum">
              <a:rPr lang="ru-RU" smtClean="0"/>
              <a:t>21</a:t>
            </a:fld>
            <a:endParaRPr lang="ru-RU"/>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err="1" smtClean="0">
                <a:solidFill>
                  <a:schemeClr val="tx1"/>
                </a:solidFill>
                <a:latin typeface="+mn-lt"/>
                <a:ea typeface="+mn-ea"/>
                <a:cs typeface="+mn-cs"/>
              </a:rPr>
              <a:t>Лягушкорот</a:t>
            </a:r>
            <a:r>
              <a:rPr lang="ru-RU" sz="1200" b="1" kern="1200" dirty="0" smtClean="0">
                <a:solidFill>
                  <a:schemeClr val="tx1"/>
                </a:solidFill>
                <a:latin typeface="+mn-lt"/>
                <a:ea typeface="+mn-ea"/>
                <a:cs typeface="+mn-cs"/>
              </a:rPr>
              <a:t> шриланкийский.</a:t>
            </a:r>
            <a:r>
              <a:rPr lang="ru-RU" sz="1200" kern="1200" dirty="0" smtClean="0">
                <a:solidFill>
                  <a:schemeClr val="tx1"/>
                </a:solidFill>
                <a:latin typeface="+mn-lt"/>
                <a:ea typeface="+mn-ea"/>
                <a:cs typeface="+mn-cs"/>
              </a:rPr>
              <a:t> Эти скрытные птицы живут на юго-западе Индии и на Шри-Ланке, что и дало им название. Живет </a:t>
            </a:r>
            <a:r>
              <a:rPr lang="ru-RU" sz="1200" kern="1200" dirty="0" err="1" smtClean="0">
                <a:solidFill>
                  <a:schemeClr val="tx1"/>
                </a:solidFill>
                <a:latin typeface="+mn-lt"/>
                <a:ea typeface="+mn-ea"/>
                <a:cs typeface="+mn-cs"/>
              </a:rPr>
              <a:t>лягушкорот</a:t>
            </a:r>
            <a:r>
              <a:rPr lang="ru-RU" sz="1200" kern="1200" dirty="0" smtClean="0">
                <a:solidFill>
                  <a:schemeClr val="tx1"/>
                </a:solidFill>
                <a:latin typeface="+mn-lt"/>
                <a:ea typeface="+mn-ea"/>
                <a:cs typeface="+mn-cs"/>
              </a:rPr>
              <a:t> в самой глубине тропического леса, так что увидеть его тяжело. К тому же окраска мешает их обнаружить - оперение </a:t>
            </a:r>
            <a:r>
              <a:rPr lang="ru-RU" sz="1200" kern="1200" dirty="0" err="1" smtClean="0">
                <a:solidFill>
                  <a:schemeClr val="tx1"/>
                </a:solidFill>
                <a:latin typeface="+mn-lt"/>
                <a:ea typeface="+mn-ea"/>
                <a:cs typeface="+mn-cs"/>
              </a:rPr>
              <a:t>лягушкорота</a:t>
            </a:r>
            <a:r>
              <a:rPr lang="ru-RU" sz="1200" kern="1200" dirty="0" smtClean="0">
                <a:solidFill>
                  <a:schemeClr val="tx1"/>
                </a:solidFill>
                <a:latin typeface="+mn-lt"/>
                <a:ea typeface="+mn-ea"/>
                <a:cs typeface="+mn-cs"/>
              </a:rPr>
              <a:t> напоминает сухие листья. Зато в зависимости от пола меняется и цвет. Самцы - серые, а самки - бурые. У этих птиц большой разрез рта, питаются они насекомыми, мелкими животными и лягушками. При этом добывают пищу они не на лету, а собирая ее на субстрате. Клюв треугольный, большой и крючковатый. Гнезда эти птицы строят на деревьях в виде горизонтальных площадок.</a:t>
            </a:r>
          </a:p>
        </p:txBody>
      </p:sp>
      <p:sp>
        <p:nvSpPr>
          <p:cNvPr id="4" name="Номер слайда 3"/>
          <p:cNvSpPr>
            <a:spLocks noGrp="1"/>
          </p:cNvSpPr>
          <p:nvPr>
            <p:ph type="sldNum" sz="quarter" idx="10"/>
          </p:nvPr>
        </p:nvSpPr>
        <p:spPr/>
        <p:txBody>
          <a:bodyPr/>
          <a:lstStyle/>
          <a:p>
            <a:fld id="{514A0D5E-C1E5-4C84-9AE5-E2344B943F31}" type="slidenum">
              <a:rPr lang="ru-RU" smtClean="0"/>
              <a:t>3</a:t>
            </a:fld>
            <a:endParaRPr lang="ru-RU"/>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Золотой фазан</a:t>
            </a:r>
          </a:p>
          <a:p>
            <a:r>
              <a:rPr lang="ru-RU" sz="1200" kern="1200" dirty="0" smtClean="0">
                <a:solidFill>
                  <a:schemeClr val="tx1"/>
                </a:solidFill>
                <a:latin typeface="+mn-lt"/>
                <a:ea typeface="+mn-ea"/>
                <a:cs typeface="+mn-cs"/>
              </a:rPr>
              <a:t>Золотой фазан — один из самых ярких представителей семейства фазановых. Золотые фазаны обитают в горных районах центральной части Китая на высоте до 2000 метров над уровнем моря, в горных лесах юго-восточного Тибета и на севере </a:t>
            </a:r>
            <a:r>
              <a:rPr lang="ru-RU" sz="1200" kern="1200" dirty="0" err="1" smtClean="0">
                <a:solidFill>
                  <a:schemeClr val="tx1"/>
                </a:solidFill>
                <a:latin typeface="+mn-lt"/>
                <a:ea typeface="+mn-ea"/>
                <a:cs typeface="+mn-cs"/>
              </a:rPr>
              <a:t>Ассама</a:t>
            </a:r>
            <a:r>
              <a:rPr lang="ru-RU" sz="1200" kern="1200" dirty="0" smtClean="0">
                <a:solidFill>
                  <a:schemeClr val="tx1"/>
                </a:solidFill>
                <a:latin typeface="+mn-lt"/>
                <a:ea typeface="+mn-ea"/>
                <a:cs typeface="+mn-cs"/>
              </a:rPr>
              <a:t>. В Средней Европе существуют полудикие популяции золотого фазана. Самцы отличаются очень красивым оперением и поэтому в качестве декоративных птиц содержатся в зоопарках. Золотые фазаны избегают лесной, болотистой и открытой местности. Большую часть года золотые фазаны держатся поодиночке. С наступлением весны поведение птиц меняется, и они начинают стремиться к партнерству.</a:t>
            </a:r>
          </a:p>
          <a:p>
            <a:r>
              <a:rPr lang="ru-RU" sz="1200" kern="1200" dirty="0" smtClean="0">
                <a:solidFill>
                  <a:schemeClr val="tx1"/>
                </a:solidFill>
                <a:latin typeface="+mn-lt"/>
                <a:ea typeface="+mn-ea"/>
                <a:cs typeface="+mn-cs"/>
              </a:rPr>
              <a:t>На своей родине золотые фазаны кормятся в основном листьями и побегами различных кустарников, а также бамбука. Поедают они и цветки рододендронов. Днем они кормятся на земле, а ночью спят, спасаясь от хищников, высоко на деревьях. Золотой фазан держится в пределах собственной территории. Птицы, живущие высоко в горах, днем часто спускаются в более низкие районы. В поисках пищи золотой фазан с легкостью пролезает даже сквозь самые густые заросли. Рацион питания золотых фазанов, обитающих в Европе, мало изучен. Вероятно, меню европейских золотых фазанов не отличается от меню их китайских родичей.</a:t>
            </a:r>
          </a:p>
        </p:txBody>
      </p:sp>
      <p:sp>
        <p:nvSpPr>
          <p:cNvPr id="4" name="Номер слайда 3"/>
          <p:cNvSpPr>
            <a:spLocks noGrp="1"/>
          </p:cNvSpPr>
          <p:nvPr>
            <p:ph type="sldNum" sz="quarter" idx="10"/>
          </p:nvPr>
        </p:nvSpPr>
        <p:spPr/>
        <p:txBody>
          <a:bodyPr/>
          <a:lstStyle/>
          <a:p>
            <a:fld id="{514A0D5E-C1E5-4C84-9AE5-E2344B943F31}" type="slidenum">
              <a:rPr lang="ru-RU" smtClean="0"/>
              <a:t>22</a:t>
            </a:fld>
            <a:endParaRPr lang="ru-RU"/>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Атлантический тупик</a:t>
            </a:r>
          </a:p>
          <a:p>
            <a:r>
              <a:rPr lang="ru-RU" sz="1200" kern="1200" dirty="0" smtClean="0">
                <a:solidFill>
                  <a:schemeClr val="tx1"/>
                </a:solidFill>
                <a:latin typeface="+mn-lt"/>
                <a:ea typeface="+mn-ea"/>
                <a:cs typeface="+mn-cs"/>
              </a:rPr>
              <a:t>Атлантический </a:t>
            </a:r>
            <a:r>
              <a:rPr lang="ru-RU" sz="1200" kern="1200" dirty="0" err="1" smtClean="0">
                <a:solidFill>
                  <a:schemeClr val="tx1"/>
                </a:solidFill>
                <a:latin typeface="+mn-lt"/>
                <a:ea typeface="+mn-ea"/>
                <a:cs typeface="+mn-cs"/>
              </a:rPr>
              <a:t>ту́пик</a:t>
            </a:r>
            <a:r>
              <a:rPr lang="ru-RU" sz="1200" kern="1200" dirty="0" smtClean="0">
                <a:solidFill>
                  <a:schemeClr val="tx1"/>
                </a:solidFill>
                <a:latin typeface="+mn-lt"/>
                <a:ea typeface="+mn-ea"/>
                <a:cs typeface="+mn-cs"/>
              </a:rPr>
              <a:t> — птица семейства чистиковых, обитающая на побережье северной части Африки и восточном побережье Атлантического океана. Длина тела 30-35 сантиметров, весят 450-500 г. Высокий ярко окрашенный клюв сильно сжат с боков. Спина чёрная, низ тела белый. Лапы оранжево-красные. Тупики хорошо ходят, летают, плавают и ныряют, используя крылья и лапы. Несмотря на свои сравнительно небольшие размеры, продолжительность жизни птицы около 25 лет. Работая крыльями в полную силу, при перелетах тупик может развивать скорость до 80 км/ч.</a:t>
            </a:r>
          </a:p>
          <a:p>
            <a:r>
              <a:rPr lang="ru-RU" sz="1200" kern="1200" dirty="0" smtClean="0">
                <a:solidFill>
                  <a:schemeClr val="tx1"/>
                </a:solidFill>
                <a:latin typeface="+mn-lt"/>
                <a:ea typeface="+mn-ea"/>
                <a:cs typeface="+mn-cs"/>
              </a:rPr>
              <a:t>Гнездятся группами или колониями по обрывистым </a:t>
            </a:r>
            <a:r>
              <a:rPr lang="ru-RU" sz="1200" u="sng" kern="1200" dirty="0" smtClean="0">
                <a:solidFill>
                  <a:schemeClr val="tx1"/>
                </a:solidFill>
                <a:latin typeface="+mn-lt"/>
                <a:ea typeface="+mn-ea"/>
                <a:cs typeface="+mn-cs"/>
                <a:hlinkClick r:id="rId3"/>
              </a:rPr>
              <a:t>морским берегам</a:t>
            </a:r>
            <a:r>
              <a:rPr lang="ru-RU" sz="1200" kern="1200" dirty="0" smtClean="0">
                <a:solidFill>
                  <a:schemeClr val="tx1"/>
                </a:solidFill>
                <a:latin typeface="+mn-lt"/>
                <a:ea typeface="+mn-ea"/>
                <a:cs typeface="+mn-cs"/>
              </a:rPr>
              <a:t>. Питаются мелкой рыбой и морскими беспозвоночными. Большую часть времени они проводят в море, покачиваясь на волнах, иногда в сотнях километров от суши. Это период, когда тупики могут вести одиночный образ жизни, хотя некоторые держатся парами. Весной сотни тупиков собираются на берегу, чтобы вывести птенцов. Чаще всего эти птицы роют норы своим клювом в крутых склонах холмов, а иногда среди камней у подножия скал.</a:t>
            </a:r>
          </a:p>
        </p:txBody>
      </p:sp>
      <p:sp>
        <p:nvSpPr>
          <p:cNvPr id="4" name="Номер слайда 3"/>
          <p:cNvSpPr>
            <a:spLocks noGrp="1"/>
          </p:cNvSpPr>
          <p:nvPr>
            <p:ph type="sldNum" sz="quarter" idx="10"/>
          </p:nvPr>
        </p:nvSpPr>
        <p:spPr/>
        <p:txBody>
          <a:bodyPr/>
          <a:lstStyle/>
          <a:p>
            <a:fld id="{514A0D5E-C1E5-4C84-9AE5-E2344B943F31}" type="slidenum">
              <a:rPr lang="ru-RU" smtClean="0"/>
              <a:t>23</a:t>
            </a:fld>
            <a:endParaRPr lang="ru-RU"/>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Древесная утка</a:t>
            </a:r>
          </a:p>
          <a:p>
            <a:r>
              <a:rPr lang="ru-RU" sz="1200" kern="1200" dirty="0" smtClean="0">
                <a:solidFill>
                  <a:schemeClr val="tx1"/>
                </a:solidFill>
                <a:latin typeface="+mn-lt"/>
                <a:ea typeface="+mn-ea"/>
                <a:cs typeface="+mn-cs"/>
              </a:rPr>
              <a:t>Древесные или свистящие утки — род водоплавающих птиц из семейства утиных, которые распространены в тропическом и субтропическом поясе. Древесные утки обладают промежуточными характеристиками между утками и гусями: своим телосложением они напоминают уток, а длинными ногами и шеей, а также широкими тупыми крыльями гусей. Самцы и самки внешне друг от друга не отличаются. Хорошо плавают и ныряют, собирая корм в верхних слоях воды, как и речные утки. На суше тело держат в вертикальном положении. Пальцы ног устроены так, что легко захватывают ветки деревьев, на которые некоторые виды иногда усаживаются — отсюда пошло название “древесные”.</a:t>
            </a:r>
          </a:p>
          <a:p>
            <a:r>
              <a:rPr lang="ru-RU" sz="1200" kern="1200" dirty="0" smtClean="0">
                <a:solidFill>
                  <a:schemeClr val="tx1"/>
                </a:solidFill>
                <a:latin typeface="+mn-lt"/>
                <a:ea typeface="+mn-ea"/>
                <a:cs typeface="+mn-cs"/>
              </a:rPr>
              <a:t>Второе название, “свистящие утки”, возникло благодаря особенному способу общения между птицами — они издают мелодичные свисты. Оперение неяркое — в нём обычно преобладают коричневые, серые или бежевые тона. Активны преимущественно в ночное время суток. Питаются преимущественно вегетативными частями водных растений и фитопланктоном, процеживая воду в верхних слоях воды. Гибридов с другими видами, в отличие от многих утиных, не образуют. В местах ночёвок они собираются большими стаями.</a:t>
            </a:r>
          </a:p>
        </p:txBody>
      </p:sp>
      <p:sp>
        <p:nvSpPr>
          <p:cNvPr id="4" name="Номер слайда 3"/>
          <p:cNvSpPr>
            <a:spLocks noGrp="1"/>
          </p:cNvSpPr>
          <p:nvPr>
            <p:ph type="sldNum" sz="quarter" idx="10"/>
          </p:nvPr>
        </p:nvSpPr>
        <p:spPr/>
        <p:txBody>
          <a:bodyPr/>
          <a:lstStyle/>
          <a:p>
            <a:fld id="{514A0D5E-C1E5-4C84-9AE5-E2344B943F31}" type="slidenum">
              <a:rPr lang="ru-RU" smtClean="0"/>
              <a:t>24</a:t>
            </a:fld>
            <a:endParaRPr lang="ru-RU"/>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Красный попугай Ара</a:t>
            </a:r>
          </a:p>
          <a:p>
            <a:r>
              <a:rPr lang="ru-RU" sz="1200" kern="1200" dirty="0" smtClean="0">
                <a:solidFill>
                  <a:schemeClr val="tx1"/>
                </a:solidFill>
                <a:latin typeface="+mn-lt"/>
                <a:ea typeface="+mn-ea"/>
                <a:cs typeface="+mn-cs"/>
              </a:rPr>
              <a:t>Открывает тройку лидеров списка самых красивых птиц — Красный ара из семейства </a:t>
            </a:r>
            <a:r>
              <a:rPr lang="ru-RU" sz="1200" kern="1200" dirty="0" err="1" smtClean="0">
                <a:solidFill>
                  <a:schemeClr val="tx1"/>
                </a:solidFill>
                <a:latin typeface="+mn-lt"/>
                <a:ea typeface="+mn-ea"/>
                <a:cs typeface="+mn-cs"/>
              </a:rPr>
              <a:t>попугаевых</a:t>
            </a:r>
            <a:r>
              <a:rPr lang="ru-RU" sz="1200" kern="1200" dirty="0" smtClean="0">
                <a:solidFill>
                  <a:schemeClr val="tx1"/>
                </a:solidFill>
                <a:latin typeface="+mn-lt"/>
                <a:ea typeface="+mn-ea"/>
                <a:cs typeface="+mn-cs"/>
              </a:rPr>
              <a:t>. Обитает эта птица в тропических лесах от Мексики до Эквадора, Боливии и реки Амазонки, предпочитая держаться в кронах высоких деревьев. Длина тела 78-90 сантиметров, крылья от 28 до 40 сантиметров, хвост от 50 до 62 сантиметров. Голова, верх крыльев, шея, верх спинки, грудка и живот ярко-красные, надхвостье и низ крыльев ярко-голубые, поперек крыльев проходит жёлтая полоса. Голые щёки светлые с рядами белых пёрышек. Надклювье белое с коричнево-чёрным пятном у основания клюва и чёрным кончиком. Радужка жёлтая. У самки клюв меньше и шире в основании, а верхняя его половина имеет более крутой изгиб.</a:t>
            </a:r>
          </a:p>
          <a:p>
            <a:r>
              <a:rPr lang="ru-RU" sz="1200" kern="1200" dirty="0" smtClean="0">
                <a:solidFill>
                  <a:schemeClr val="tx1"/>
                </a:solidFill>
                <a:latin typeface="+mn-lt"/>
                <a:ea typeface="+mn-ea"/>
                <a:cs typeface="+mn-cs"/>
              </a:rPr>
              <a:t>Питаются в основном растительной пищей: плодами, орехами, молодыми побегами деревьев и кустарников. В период созревания сельскохозяйственных культур летают кормиться на поля и плантации, чем приносят ощутимый урон урожаю. Очень привязаны к дуплу, где гнездятся, используют его в сезоны размножения много лет подряд. Брачный период начинается обычно в апреле-мае. Сидя рядом на ветке, развернувшись хвостами в противоположные стороны, попугаи нежно перебирают друг другу перья, а все действия они сопровождают негромкими булькающими звуками. Затем самец начинает пританцовывать, покачивать головой, закидывать её назад и кивать.</a:t>
            </a:r>
          </a:p>
        </p:txBody>
      </p:sp>
      <p:sp>
        <p:nvSpPr>
          <p:cNvPr id="4" name="Номер слайда 3"/>
          <p:cNvSpPr>
            <a:spLocks noGrp="1"/>
          </p:cNvSpPr>
          <p:nvPr>
            <p:ph type="sldNum" sz="quarter" idx="10"/>
          </p:nvPr>
        </p:nvSpPr>
        <p:spPr/>
        <p:txBody>
          <a:bodyPr/>
          <a:lstStyle/>
          <a:p>
            <a:fld id="{514A0D5E-C1E5-4C84-9AE5-E2344B943F31}" type="slidenum">
              <a:rPr lang="ru-RU" smtClean="0"/>
              <a:t>25</a:t>
            </a:fld>
            <a:endParaRPr lang="ru-RU"/>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Утка мандаринка</a:t>
            </a:r>
          </a:p>
          <a:p>
            <a:r>
              <a:rPr lang="ru-RU" sz="1200" kern="1200" dirty="0" smtClean="0">
                <a:solidFill>
                  <a:schemeClr val="tx1"/>
                </a:solidFill>
                <a:latin typeface="+mn-lt"/>
                <a:ea typeface="+mn-ea"/>
                <a:cs typeface="+mn-cs"/>
              </a:rPr>
              <a:t>На втором месте находится Мандаринка — птица семейства утиных, распространённая только в Восточной Азии. В России мандаринка гнездится в Амурской и Сахалинской области, в Хабаровском и Приморском краях. Зимует в Китае и Японии. Это небольшая утка массой около 600 грамм. Самец имеет хохол на голове и более ярко раскрашен, чем самка. Эта утка населяет горные речки со свисающими над водой ветвями деревьев и приречные горные леса. Мандаринка хорошо плавает, но ныряет редко, только когда ранена. Ее полёт быстрый и маневренный, она легко взлетает, иногда почти вертикально. В отличие от большинства уток, мандаринку часто можно видеть сидящей на ветвях деревьев или на прибрежных скалах. Эта птицу внесена в Красную книгу России как редкий вид. </a:t>
            </a:r>
          </a:p>
          <a:p>
            <a:r>
              <a:rPr lang="ru-RU" sz="1200" kern="1200" dirty="0" smtClean="0">
                <a:solidFill>
                  <a:schemeClr val="tx1"/>
                </a:solidFill>
                <a:latin typeface="+mn-lt"/>
                <a:ea typeface="+mn-ea"/>
                <a:cs typeface="+mn-cs"/>
              </a:rPr>
              <a:t>Питаются семенами, главным образом желудями и водными </a:t>
            </a:r>
            <a:r>
              <a:rPr lang="ru-RU" sz="1200" u="sng" kern="1200" dirty="0" smtClean="0">
                <a:solidFill>
                  <a:schemeClr val="tx1"/>
                </a:solidFill>
                <a:latin typeface="+mn-lt"/>
                <a:ea typeface="+mn-ea"/>
                <a:cs typeface="+mn-cs"/>
                <a:hlinkClick r:id="rId3"/>
              </a:rPr>
              <a:t>растениями</a:t>
            </a:r>
            <a:r>
              <a:rPr lang="ru-RU" sz="1200" kern="1200" dirty="0" smtClean="0">
                <a:solidFill>
                  <a:schemeClr val="tx1"/>
                </a:solidFill>
                <a:latin typeface="+mn-lt"/>
                <a:ea typeface="+mn-ea"/>
                <a:cs typeface="+mn-cs"/>
              </a:rPr>
              <a:t>. Также мандаринки питаются моллюсками, червями и икрой рыб. Гнезда устраивает, как правило, в дуплах на разной высоте, иногда до 10 метров; реже гнездится на земле. В кладке от 7 до 14 яиц, которые самка насиживает примерно 30 дней. Выведшиеся птенцы самостоятельно выпрыгивают из гнезда на землю. На удачность размножения мандаринки влияют погодные условия — птенцы сильно чувствительны к переохлаждению.</a:t>
            </a:r>
          </a:p>
        </p:txBody>
      </p:sp>
      <p:sp>
        <p:nvSpPr>
          <p:cNvPr id="4" name="Номер слайда 3"/>
          <p:cNvSpPr>
            <a:spLocks noGrp="1"/>
          </p:cNvSpPr>
          <p:nvPr>
            <p:ph type="sldNum" sz="quarter" idx="10"/>
          </p:nvPr>
        </p:nvSpPr>
        <p:spPr/>
        <p:txBody>
          <a:bodyPr/>
          <a:lstStyle/>
          <a:p>
            <a:fld id="{514A0D5E-C1E5-4C84-9AE5-E2344B943F31}" type="slidenum">
              <a:rPr lang="ru-RU" smtClean="0"/>
              <a:t>26</a:t>
            </a:fld>
            <a:endParaRPr lang="ru-RU"/>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sz="1200" b="1" kern="1200" dirty="0" smtClean="0">
                <a:solidFill>
                  <a:schemeClr val="tx1"/>
                </a:solidFill>
                <a:latin typeface="+mn-lt"/>
                <a:ea typeface="+mn-ea"/>
                <a:cs typeface="+mn-cs"/>
              </a:rPr>
              <a:t>Павлин</a:t>
            </a:r>
          </a:p>
          <a:p>
            <a:r>
              <a:rPr lang="ru-RU" sz="1200" kern="1200" dirty="0" smtClean="0">
                <a:solidFill>
                  <a:schemeClr val="tx1"/>
                </a:solidFill>
                <a:latin typeface="+mn-lt"/>
                <a:ea typeface="+mn-ea"/>
                <a:cs typeface="+mn-cs"/>
              </a:rPr>
              <a:t>Первое место нашего рейтинга самых красивых птиц занимает, конечно же, павлин. Эта птица является </a:t>
            </a:r>
            <a:r>
              <a:rPr lang="ru-RU" sz="1200" kern="1200" dirty="0" err="1" smtClean="0">
                <a:solidFill>
                  <a:schemeClr val="tx1"/>
                </a:solidFill>
                <a:latin typeface="+mn-lt"/>
                <a:ea typeface="+mn-ea"/>
                <a:cs typeface="+mn-cs"/>
              </a:rPr>
              <a:t>монотипическим</a:t>
            </a:r>
            <a:r>
              <a:rPr lang="ru-RU" sz="1200" kern="1200" dirty="0" smtClean="0">
                <a:solidFill>
                  <a:schemeClr val="tx1"/>
                </a:solidFill>
                <a:latin typeface="+mn-lt"/>
                <a:ea typeface="+mn-ea"/>
                <a:cs typeface="+mn-cs"/>
              </a:rPr>
              <a:t> видом, то есть не подразделяется на подвиды, однако имеет целый ряд цветовых вариаций. Широко распространен в Пакистане, Индии и </a:t>
            </a:r>
            <a:r>
              <a:rPr lang="ru-RU" sz="1200" kern="1200" dirty="0" err="1" smtClean="0">
                <a:solidFill>
                  <a:schemeClr val="tx1"/>
                </a:solidFill>
                <a:latin typeface="+mn-lt"/>
                <a:ea typeface="+mn-ea"/>
                <a:cs typeface="+mn-cs"/>
              </a:rPr>
              <a:t>Шри</a:t>
            </a:r>
            <a:r>
              <a:rPr lang="ru-RU" sz="1200" kern="1200" dirty="0" smtClean="0">
                <a:solidFill>
                  <a:schemeClr val="tx1"/>
                </a:solidFill>
                <a:latin typeface="+mn-lt"/>
                <a:ea typeface="+mn-ea"/>
                <a:cs typeface="+mn-cs"/>
              </a:rPr>
              <a:t> Ланке на высоте до 2000 метров над уровнем моря, обитает в джунглях и лесистых местностях, на культивируемых землях и вблизи деревень, предпочитая заросли кустарников, лесные вырубки и берега рек. Одомашнен человеком. Характерным признаком самца является сильное развитие верхних кроющих перьев, ошибочно принимаемых за хвост. </a:t>
            </a:r>
          </a:p>
          <a:p>
            <a:r>
              <a:rPr lang="ru-RU" sz="1200" kern="1200" dirty="0" smtClean="0">
                <a:solidFill>
                  <a:schemeClr val="tx1"/>
                </a:solidFill>
                <a:latin typeface="+mn-lt"/>
                <a:ea typeface="+mn-ea"/>
                <a:cs typeface="+mn-cs"/>
              </a:rPr>
              <a:t>Длина тела 100-125 сантиметров, хвоста 40-50 сантиметров, удлинённых перьев надхвостья 120-160 сантиметров. Самец весит около 4 килограмм. Голова, шея и часть груди синие, спина зелёная, низ тела чёрный. Самка мельче, окрашена скромнее и лишена удлинённых перьев надхвостья. Павлин — полигамная птица: самец живёт с группой из 3-5 самок. Половой зрелости достигает в два-три года. Сезон размножения — с апреля по сентябрь. Кладёт прямо на землю 4-10 яиц, в неволе делает до трёх кладок в год. Период инкубации яиц — 28 дней. Молодой самец от одного года до 1,5 лет носит наряд, аналогичный наряду самки, а типичные взрослые перья вполне развиваются у него лишь в возрасте трёх лет. Продолжительность жизни — около 20 лет.</a:t>
            </a:r>
          </a:p>
        </p:txBody>
      </p:sp>
      <p:sp>
        <p:nvSpPr>
          <p:cNvPr id="4" name="Номер слайда 3"/>
          <p:cNvSpPr>
            <a:spLocks noGrp="1"/>
          </p:cNvSpPr>
          <p:nvPr>
            <p:ph type="sldNum" sz="quarter" idx="10"/>
          </p:nvPr>
        </p:nvSpPr>
        <p:spPr/>
        <p:txBody>
          <a:bodyPr/>
          <a:lstStyle/>
          <a:p>
            <a:fld id="{514A0D5E-C1E5-4C84-9AE5-E2344B943F31}" type="slidenum">
              <a:rPr lang="ru-RU" smtClean="0"/>
              <a:t>27</a:t>
            </a:fld>
            <a:endParaRPr lang="ru-RU"/>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Дроздовые мухоловки.</a:t>
            </a:r>
            <a:r>
              <a:rPr lang="ru-RU" sz="1200" kern="1200" dirty="0" smtClean="0">
                <a:solidFill>
                  <a:schemeClr val="tx1"/>
                </a:solidFill>
                <a:latin typeface="+mn-lt"/>
                <a:ea typeface="+mn-ea"/>
                <a:cs typeface="+mn-cs"/>
              </a:rPr>
              <a:t> Ядовитые насекомые никого не удивляют, но ядовитые птицы? Тогда стоит познакомиться поближе с дроздовыми мухоловками. Этот воробьиный род принадлежит к семейству австралийских свистунов. На латыни их научное название звучит, как </a:t>
            </a:r>
            <a:r>
              <a:rPr lang="ru-RU" sz="1200" kern="1200" dirty="0" err="1" smtClean="0">
                <a:solidFill>
                  <a:schemeClr val="tx1"/>
                </a:solidFill>
                <a:latin typeface="+mn-lt"/>
                <a:ea typeface="+mn-ea"/>
                <a:cs typeface="+mn-cs"/>
              </a:rPr>
              <a:t>питоху</a:t>
            </a:r>
            <a:r>
              <a:rPr lang="ru-RU" sz="1200" kern="1200" dirty="0" smtClean="0">
                <a:solidFill>
                  <a:schemeClr val="tx1"/>
                </a:solidFill>
                <a:latin typeface="+mn-lt"/>
                <a:ea typeface="+mn-ea"/>
                <a:cs typeface="+mn-cs"/>
              </a:rPr>
              <a:t>. Эти птицы имеют светлый окрас и проживают в лесах Новой Гвинеи. А ядовитыми являются кожа мухоловки, почти все внутренние органы и перья. В них содержится </a:t>
            </a:r>
            <a:r>
              <a:rPr lang="ru-RU" sz="1200" kern="1200" dirty="0" err="1" smtClean="0">
                <a:solidFill>
                  <a:schemeClr val="tx1"/>
                </a:solidFill>
                <a:latin typeface="+mn-lt"/>
                <a:ea typeface="+mn-ea"/>
                <a:cs typeface="+mn-cs"/>
              </a:rPr>
              <a:t>батрахотоксин</a:t>
            </a:r>
            <a:r>
              <a:rPr lang="ru-RU" sz="1200" kern="1200" dirty="0" smtClean="0">
                <a:solidFill>
                  <a:schemeClr val="tx1"/>
                </a:solidFill>
                <a:latin typeface="+mn-lt"/>
                <a:ea typeface="+mn-ea"/>
                <a:cs typeface="+mn-cs"/>
              </a:rPr>
              <a:t>, который также вырабатывается лягушками из рода </a:t>
            </a:r>
            <a:r>
              <a:rPr lang="ru-RU" sz="1200" kern="1200" dirty="0" err="1" smtClean="0">
                <a:solidFill>
                  <a:schemeClr val="tx1"/>
                </a:solidFill>
                <a:latin typeface="+mn-lt"/>
                <a:ea typeface="+mn-ea"/>
                <a:cs typeface="+mn-cs"/>
              </a:rPr>
              <a:t>листолазов</a:t>
            </a:r>
            <a:r>
              <a:rPr lang="ru-RU" sz="1200" kern="1200" dirty="0" smtClean="0">
                <a:solidFill>
                  <a:schemeClr val="tx1"/>
                </a:solidFill>
                <a:latin typeface="+mn-lt"/>
                <a:ea typeface="+mn-ea"/>
                <a:cs typeface="+mn-cs"/>
              </a:rPr>
              <a:t>. Это вещество в 100 раз сильнее стрихнина. Человек получит ожог, а вот кролики, мыши, лягушки быстро гибнут. В итоге </a:t>
            </a:r>
            <a:r>
              <a:rPr lang="ru-RU" sz="1200" kern="1200" dirty="0" err="1" smtClean="0">
                <a:solidFill>
                  <a:schemeClr val="tx1"/>
                </a:solidFill>
                <a:latin typeface="+mn-lt"/>
                <a:ea typeface="+mn-ea"/>
                <a:cs typeface="+mn-cs"/>
              </a:rPr>
              <a:t>батрахотоксина</a:t>
            </a:r>
            <a:r>
              <a:rPr lang="ru-RU" sz="1200" kern="1200" dirty="0" smtClean="0">
                <a:solidFill>
                  <a:schemeClr val="tx1"/>
                </a:solidFill>
                <a:latin typeface="+mn-lt"/>
                <a:ea typeface="+mn-ea"/>
                <a:cs typeface="+mn-cs"/>
              </a:rPr>
              <a:t>, содержащегося в одной птичке, достаточно, чтобы убить 8 тысяч мышей. Природа сделала птичек ядовитыми, чтобы защитить их от хищников. А такое свойство мухоловки получили благодаря своей пище - особым жукам, которые позволяют накапливаться токсину в организме. Каким образом </a:t>
            </a:r>
            <a:r>
              <a:rPr lang="ru-RU" sz="1200" kern="1200" dirty="0" err="1" smtClean="0">
                <a:solidFill>
                  <a:schemeClr val="tx1"/>
                </a:solidFill>
                <a:latin typeface="+mn-lt"/>
                <a:ea typeface="+mn-ea"/>
                <a:cs typeface="+mn-cs"/>
              </a:rPr>
              <a:t>питоху</a:t>
            </a:r>
            <a:r>
              <a:rPr lang="ru-RU" sz="1200" kern="1200" dirty="0" smtClean="0">
                <a:solidFill>
                  <a:schemeClr val="tx1"/>
                </a:solidFill>
                <a:latin typeface="+mn-lt"/>
                <a:ea typeface="+mn-ea"/>
                <a:cs typeface="+mn-cs"/>
              </a:rPr>
              <a:t> удается избежать самоотравления - остается загадкой. В результате птички получили яркий оранжевый окрас, как и </a:t>
            </a:r>
            <a:r>
              <a:rPr lang="ru-RU" sz="1200" kern="1200" dirty="0" err="1" smtClean="0">
                <a:solidFill>
                  <a:schemeClr val="tx1"/>
                </a:solidFill>
                <a:latin typeface="+mn-lt"/>
                <a:ea typeface="+mn-ea"/>
                <a:cs typeface="+mn-cs"/>
              </a:rPr>
              <a:t>листолазы</a:t>
            </a:r>
            <a:r>
              <a:rPr lang="ru-RU" sz="1200" kern="1200" dirty="0" smtClean="0">
                <a:solidFill>
                  <a:schemeClr val="tx1"/>
                </a:solidFill>
                <a:latin typeface="+mn-lt"/>
                <a:ea typeface="+mn-ea"/>
                <a:cs typeface="+mn-cs"/>
              </a:rPr>
              <a:t>. Природа словно бы предупреждает хищника об опасности его потенциальной жертвы.</a:t>
            </a:r>
          </a:p>
        </p:txBody>
      </p:sp>
      <p:sp>
        <p:nvSpPr>
          <p:cNvPr id="4" name="Номер слайда 3"/>
          <p:cNvSpPr>
            <a:spLocks noGrp="1"/>
          </p:cNvSpPr>
          <p:nvPr>
            <p:ph type="sldNum" sz="quarter" idx="10"/>
          </p:nvPr>
        </p:nvSpPr>
        <p:spPr/>
        <p:txBody>
          <a:bodyPr/>
          <a:lstStyle/>
          <a:p>
            <a:fld id="{514A0D5E-C1E5-4C84-9AE5-E2344B943F31}" type="slidenum">
              <a:rPr lang="ru-RU" smtClean="0"/>
              <a:t>4</a:t>
            </a:fld>
            <a:endParaRPr lang="ru-RU"/>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Колибри-пчелка.</a:t>
            </a:r>
            <a:r>
              <a:rPr lang="ru-RU" sz="1200" kern="1200" dirty="0" smtClean="0">
                <a:solidFill>
                  <a:schemeClr val="tx1"/>
                </a:solidFill>
                <a:latin typeface="+mn-lt"/>
                <a:ea typeface="+mn-ea"/>
                <a:cs typeface="+mn-cs"/>
              </a:rPr>
              <a:t> Самым маленькой птицей на планете является </a:t>
            </a:r>
            <a:r>
              <a:rPr lang="ru-RU" sz="1200" u="sng" kern="1200" dirty="0" smtClean="0">
                <a:solidFill>
                  <a:schemeClr val="tx1"/>
                </a:solidFill>
                <a:latin typeface="+mn-lt"/>
                <a:ea typeface="+mn-ea"/>
                <a:cs typeface="+mn-cs"/>
                <a:hlinkClick r:id="rId3"/>
              </a:rPr>
              <a:t>колибри</a:t>
            </a:r>
            <a:r>
              <a:rPr lang="ru-RU" sz="1200" kern="1200" dirty="0" smtClean="0">
                <a:solidFill>
                  <a:schemeClr val="tx1"/>
                </a:solidFill>
                <a:latin typeface="+mn-lt"/>
                <a:ea typeface="+mn-ea"/>
                <a:cs typeface="+mn-cs"/>
              </a:rPr>
              <a:t>. В этом семействе наиболее скромные размеры у колибри-пчелок. Эти птички имеют длину в 5 см, считая хвост и клюв. Масса колибри составляет 1,6 грамм. Даже перо страуса весит больше. Однако в таком крошечном теле активно бьется сердце, совершая до 500 ударов в минуту. Колибри является единственной птицей, которая умеет летать назад. Ее крылья в секунду совершают 90 взмахов, что приводит к легкому жужжанию. Колибри являются подвижными и задорными существами, которые ведут активный образ жизни. Ведь эта птица является еще и самой ненасытной на планете. У нее такой быстрый обмен веществ, что ей приходится за 16 часов пить более ста раз и съедать пищи, больше чем она сама весит. Питается колибри нектаром, а более крупные виды - насекомыми.</a:t>
            </a:r>
          </a:p>
        </p:txBody>
      </p:sp>
      <p:sp>
        <p:nvSpPr>
          <p:cNvPr id="4" name="Номер слайда 3"/>
          <p:cNvSpPr>
            <a:spLocks noGrp="1"/>
          </p:cNvSpPr>
          <p:nvPr>
            <p:ph type="sldNum" sz="quarter" idx="10"/>
          </p:nvPr>
        </p:nvSpPr>
        <p:spPr/>
        <p:txBody>
          <a:bodyPr/>
          <a:lstStyle/>
          <a:p>
            <a:fld id="{514A0D5E-C1E5-4C84-9AE5-E2344B943F31}" type="slidenum">
              <a:rPr lang="ru-RU" smtClean="0"/>
              <a:t>5</a:t>
            </a:fld>
            <a:endParaRPr lang="ru-RU"/>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Блестящий </a:t>
            </a:r>
            <a:r>
              <a:rPr lang="ru-RU" sz="1200" b="1" kern="1200" dirty="0" err="1" smtClean="0">
                <a:solidFill>
                  <a:schemeClr val="tx1"/>
                </a:solidFill>
                <a:latin typeface="+mn-lt"/>
                <a:ea typeface="+mn-ea"/>
                <a:cs typeface="+mn-cs"/>
              </a:rPr>
              <a:t>кетцаль</a:t>
            </a:r>
            <a:r>
              <a:rPr lang="ru-RU" sz="1200" b="1" kern="1200" dirty="0" smtClean="0">
                <a:solidFill>
                  <a:schemeClr val="tx1"/>
                </a:solidFill>
                <a:latin typeface="+mn-lt"/>
                <a:ea typeface="+mn-ea"/>
                <a:cs typeface="+mn-cs"/>
              </a:rPr>
              <a:t>.</a:t>
            </a:r>
            <a:r>
              <a:rPr lang="ru-RU" sz="1200" kern="1200" dirty="0" smtClean="0">
                <a:solidFill>
                  <a:schemeClr val="tx1"/>
                </a:solidFill>
                <a:latin typeface="+mn-lt"/>
                <a:ea typeface="+mn-ea"/>
                <a:cs typeface="+mn-cs"/>
              </a:rPr>
              <a:t> Этот вид облюбовал холодные горные леса Южной Мексики и Панамы. Длина до конца хвоста </a:t>
            </a:r>
            <a:r>
              <a:rPr lang="ru-RU" sz="1200" kern="1200" dirty="0" err="1" smtClean="0">
                <a:solidFill>
                  <a:schemeClr val="tx1"/>
                </a:solidFill>
                <a:latin typeface="+mn-lt"/>
                <a:ea typeface="+mn-ea"/>
                <a:cs typeface="+mn-cs"/>
              </a:rPr>
              <a:t>кетцаля</a:t>
            </a:r>
            <a:r>
              <a:rPr lang="ru-RU" sz="1200" kern="1200" dirty="0" smtClean="0">
                <a:solidFill>
                  <a:schemeClr val="tx1"/>
                </a:solidFill>
                <a:latin typeface="+mn-lt"/>
                <a:ea typeface="+mn-ea"/>
                <a:cs typeface="+mn-cs"/>
              </a:rPr>
              <a:t> - 35 см, такой же размер еще и двух длинных </a:t>
            </a:r>
            <a:r>
              <a:rPr lang="ru-RU" sz="1200" kern="1200" dirty="0" err="1" smtClean="0">
                <a:solidFill>
                  <a:schemeClr val="tx1"/>
                </a:solidFill>
                <a:latin typeface="+mn-lt"/>
                <a:ea typeface="+mn-ea"/>
                <a:cs typeface="+mn-cs"/>
              </a:rPr>
              <a:t>надхвостовых</a:t>
            </a:r>
            <a:r>
              <a:rPr lang="ru-RU" sz="1200" kern="1200" dirty="0" smtClean="0">
                <a:solidFill>
                  <a:schemeClr val="tx1"/>
                </a:solidFill>
                <a:latin typeface="+mn-lt"/>
                <a:ea typeface="+mn-ea"/>
                <a:cs typeface="+mn-cs"/>
              </a:rPr>
              <a:t> перьев. Такая красота присутствует у самца, чей хвост особенно прекрасен. Сверху птица выглядит ярко-зеленой с золотистым оттенком и металлическим блеском. Брюшко малиновое, а хвост в нижней своей части - белый. Но вся эта красота сходит с самца с окончанием гнездового сезона. </a:t>
            </a:r>
            <a:r>
              <a:rPr lang="ru-RU" sz="1200" kern="1200" dirty="0" err="1" smtClean="0">
                <a:solidFill>
                  <a:schemeClr val="tx1"/>
                </a:solidFill>
                <a:latin typeface="+mn-lt"/>
                <a:ea typeface="+mn-ea"/>
                <a:cs typeface="+mn-cs"/>
              </a:rPr>
              <a:t>Кетцаль</a:t>
            </a:r>
            <a:r>
              <a:rPr lang="ru-RU" sz="1200" kern="1200" dirty="0" smtClean="0">
                <a:solidFill>
                  <a:schemeClr val="tx1"/>
                </a:solidFill>
                <a:latin typeface="+mn-lt"/>
                <a:ea typeface="+mn-ea"/>
                <a:cs typeface="+mn-cs"/>
              </a:rPr>
              <a:t> питается плодами </a:t>
            </a:r>
            <a:r>
              <a:rPr lang="ru-RU" sz="1200" kern="1200" dirty="0" err="1" smtClean="0">
                <a:solidFill>
                  <a:schemeClr val="tx1"/>
                </a:solidFill>
                <a:latin typeface="+mn-lt"/>
                <a:ea typeface="+mn-ea"/>
                <a:cs typeface="+mn-cs"/>
              </a:rPr>
              <a:t>окотеи</a:t>
            </a:r>
            <a:r>
              <a:rPr lang="ru-RU" sz="1200" kern="1200" dirty="0" smtClean="0">
                <a:solidFill>
                  <a:schemeClr val="tx1"/>
                </a:solidFill>
                <a:latin typeface="+mn-lt"/>
                <a:ea typeface="+mn-ea"/>
                <a:cs typeface="+mn-cs"/>
              </a:rPr>
              <a:t>, но не гнушается и насекомыми, лягушками и ящерицами. Эта птица была священной для ацтеков и майя, ее считали богом воздуха. Оперение даже использовалось в религиозных церемониях. Но с вырубкой тропических лесов существование </a:t>
            </a:r>
            <a:r>
              <a:rPr lang="ru-RU" sz="1200" kern="1200" dirty="0" err="1" smtClean="0">
                <a:solidFill>
                  <a:schemeClr val="tx1"/>
                </a:solidFill>
                <a:latin typeface="+mn-lt"/>
                <a:ea typeface="+mn-ea"/>
                <a:cs typeface="+mn-cs"/>
              </a:rPr>
              <a:t>кетцаля</a:t>
            </a:r>
            <a:r>
              <a:rPr lang="ru-RU" sz="1200" kern="1200" dirty="0" smtClean="0">
                <a:solidFill>
                  <a:schemeClr val="tx1"/>
                </a:solidFill>
                <a:latin typeface="+mn-lt"/>
                <a:ea typeface="+mn-ea"/>
                <a:cs typeface="+mn-cs"/>
              </a:rPr>
              <a:t> находится под угрозой.</a:t>
            </a:r>
          </a:p>
        </p:txBody>
      </p:sp>
      <p:sp>
        <p:nvSpPr>
          <p:cNvPr id="4" name="Номер слайда 3"/>
          <p:cNvSpPr>
            <a:spLocks noGrp="1"/>
          </p:cNvSpPr>
          <p:nvPr>
            <p:ph type="sldNum" sz="quarter" idx="10"/>
          </p:nvPr>
        </p:nvSpPr>
        <p:spPr/>
        <p:txBody>
          <a:bodyPr/>
          <a:lstStyle/>
          <a:p>
            <a:fld id="{514A0D5E-C1E5-4C84-9AE5-E2344B943F31}" type="slidenum">
              <a:rPr lang="ru-RU" smtClean="0"/>
              <a:t>6</a:t>
            </a:fld>
            <a:endParaRPr lang="ru-RU"/>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Удод.</a:t>
            </a:r>
            <a:r>
              <a:rPr lang="ru-RU" sz="1200" kern="1200" dirty="0" smtClean="0">
                <a:solidFill>
                  <a:schemeClr val="tx1"/>
                </a:solidFill>
                <a:latin typeface="+mn-lt"/>
                <a:ea typeface="+mn-ea"/>
                <a:cs typeface="+mn-cs"/>
              </a:rPr>
              <a:t> А этого пернатого можно встретить и в средних широтах России. Удоды давно уже известны человеку, о них есть упоминания в Библии и Коране. Принято считать, что яркое оперение - свойство только тропических птиц. Но и удод может похвастаться красивым окрасом. Выделяется хохолок на его теле, который может раскрываться в случае опасности или удивления веером. Обычно это птица живет в открытой местности, она осторожна, но непуглива. Длина птицы - 25-29 см, а размах ее крыльев вдвое больше. Удоды имеют полосатое черно-белое оперение крыльев и хвоста. При этом голова, шея и грудь может иметь разный цвет в зависимости от подвида. Питаются удоды мелкими насекомыми, отыскивая их в земле, древесине или навозе. Интересно, что язык у птицы короткий, поэтому добычу она вынуждена подкидывать в воздух, ловить и глотать. Крылья удода по своей структуре похожи на бабочку, в итоге схожими становятся и полеты.</a:t>
            </a:r>
          </a:p>
          <a:p>
            <a:endParaRPr lang="ru-RU" dirty="0"/>
          </a:p>
        </p:txBody>
      </p:sp>
      <p:sp>
        <p:nvSpPr>
          <p:cNvPr id="4" name="Номер слайда 3"/>
          <p:cNvSpPr>
            <a:spLocks noGrp="1"/>
          </p:cNvSpPr>
          <p:nvPr>
            <p:ph type="sldNum" sz="quarter" idx="10"/>
          </p:nvPr>
        </p:nvSpPr>
        <p:spPr/>
        <p:txBody>
          <a:bodyPr/>
          <a:lstStyle/>
          <a:p>
            <a:fld id="{514A0D5E-C1E5-4C84-9AE5-E2344B943F31}" type="slidenum">
              <a:rPr lang="ru-RU" smtClean="0"/>
              <a:t>7</a:t>
            </a:fld>
            <a:endParaRPr lang="ru-RU"/>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Гоацин.</a:t>
            </a:r>
            <a:r>
              <a:rPr lang="ru-RU" sz="1200" kern="1200" dirty="0" smtClean="0">
                <a:solidFill>
                  <a:schemeClr val="tx1"/>
                </a:solidFill>
                <a:latin typeface="+mn-lt"/>
                <a:ea typeface="+mn-ea"/>
                <a:cs typeface="+mn-cs"/>
              </a:rPr>
              <a:t> Эта птица довольно крупная, ее длина около 60 см. Распространена она во влажных лесах </a:t>
            </a:r>
            <a:r>
              <a:rPr lang="ru-RU" sz="1200" kern="1200" dirty="0" err="1" smtClean="0">
                <a:solidFill>
                  <a:schemeClr val="tx1"/>
                </a:solidFill>
                <a:latin typeface="+mn-lt"/>
                <a:ea typeface="+mn-ea"/>
                <a:cs typeface="+mn-cs"/>
              </a:rPr>
              <a:t>Амазонии</a:t>
            </a:r>
            <a:r>
              <a:rPr lang="ru-RU" sz="1200" kern="1200" dirty="0" smtClean="0">
                <a:solidFill>
                  <a:schemeClr val="tx1"/>
                </a:solidFill>
                <a:latin typeface="+mn-lt"/>
                <a:ea typeface="+mn-ea"/>
                <a:cs typeface="+mn-cs"/>
              </a:rPr>
              <a:t>, а также в дельте Ориноко. Необычным является оперение. Сверху оно оливковое с желтыми </a:t>
            </a:r>
            <a:r>
              <a:rPr lang="ru-RU" sz="1200" kern="1200" dirty="0" err="1" smtClean="0">
                <a:solidFill>
                  <a:schemeClr val="tx1"/>
                </a:solidFill>
                <a:latin typeface="+mn-lt"/>
                <a:ea typeface="+mn-ea"/>
                <a:cs typeface="+mn-cs"/>
              </a:rPr>
              <a:t>пестринками</a:t>
            </a:r>
            <a:r>
              <a:rPr lang="ru-RU" sz="1200" kern="1200" dirty="0" smtClean="0">
                <a:solidFill>
                  <a:schemeClr val="tx1"/>
                </a:solidFill>
                <a:latin typeface="+mn-lt"/>
                <a:ea typeface="+mn-ea"/>
                <a:cs typeface="+mn-cs"/>
              </a:rPr>
              <a:t>. Внизу тело рыжеватое, а голова вообще </a:t>
            </a:r>
            <a:r>
              <a:rPr lang="ru-RU" sz="1200" kern="1200" dirty="0" err="1" smtClean="0">
                <a:solidFill>
                  <a:schemeClr val="tx1"/>
                </a:solidFill>
                <a:latin typeface="+mn-lt"/>
                <a:ea typeface="+mn-ea"/>
                <a:cs typeface="+mn-cs"/>
              </a:rPr>
              <a:t>голубая</a:t>
            </a:r>
            <a:r>
              <a:rPr lang="ru-RU" sz="1200" kern="1200" dirty="0" smtClean="0">
                <a:solidFill>
                  <a:schemeClr val="tx1"/>
                </a:solidFill>
                <a:latin typeface="+mn-lt"/>
                <a:ea typeface="+mn-ea"/>
                <a:cs typeface="+mn-cs"/>
              </a:rPr>
              <a:t>. У гоацина длинная шея, но сама голова маленькая относительно всего тела. На ней есть еще и хохолок из узких перьев. Птенцы гоацина интересны тем, что у них на двух пальцах крыла развиваются когти, с помощью которых они цепляются за ветки и могут даже лазать по ним. Такое свойство является наследием </a:t>
            </a:r>
            <a:r>
              <a:rPr lang="ru-RU" sz="1200" kern="1200" dirty="0" err="1" smtClean="0">
                <a:solidFill>
                  <a:schemeClr val="tx1"/>
                </a:solidFill>
                <a:latin typeface="+mn-lt"/>
                <a:ea typeface="+mn-ea"/>
                <a:cs typeface="+mn-cs"/>
              </a:rPr>
              <a:t>первоптиц</a:t>
            </a:r>
            <a:r>
              <a:rPr lang="ru-RU" sz="1200" kern="1200" dirty="0" smtClean="0">
                <a:solidFill>
                  <a:schemeClr val="tx1"/>
                </a:solidFill>
                <a:latin typeface="+mn-lt"/>
                <a:ea typeface="+mn-ea"/>
                <a:cs typeface="+mn-cs"/>
              </a:rPr>
              <a:t>, которые так и лазали по деревьям. У взрослых же особей когти исчезают. Питаются гоацины растительной пищей, которая переваривается с помощью ферментации. Поэтому у птицы навозный запах, как у жвачных. Мясо гоацина несъедобное, поэтому птицу прозвали «вонючей». Зато красивый вид птицы сделал ее национальным символом Гайаны, есть она на гербе страны.</a:t>
            </a:r>
          </a:p>
        </p:txBody>
      </p:sp>
      <p:sp>
        <p:nvSpPr>
          <p:cNvPr id="4" name="Номер слайда 3"/>
          <p:cNvSpPr>
            <a:spLocks noGrp="1"/>
          </p:cNvSpPr>
          <p:nvPr>
            <p:ph type="sldNum" sz="quarter" idx="10"/>
          </p:nvPr>
        </p:nvSpPr>
        <p:spPr/>
        <p:txBody>
          <a:bodyPr/>
          <a:lstStyle/>
          <a:p>
            <a:fld id="{514A0D5E-C1E5-4C84-9AE5-E2344B943F31}" type="slidenum">
              <a:rPr lang="ru-RU" smtClean="0"/>
              <a:t>8</a:t>
            </a:fld>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Амазонские попугаи.</a:t>
            </a:r>
            <a:r>
              <a:rPr lang="ru-RU" sz="1200" kern="1200" dirty="0" smtClean="0">
                <a:solidFill>
                  <a:schemeClr val="tx1"/>
                </a:solidFill>
                <a:latin typeface="+mn-lt"/>
                <a:ea typeface="+mn-ea"/>
                <a:cs typeface="+mn-cs"/>
              </a:rPr>
              <a:t> Умение подражать человеческому голосу присуще нескольких видам птиц. В этом ряду выделяются яркие и общительные амазонские попугаи. В этом роду 26 видов. </a:t>
            </a:r>
            <a:r>
              <a:rPr lang="ru-RU" sz="1200" kern="1200" dirty="0" err="1" smtClean="0">
                <a:solidFill>
                  <a:schemeClr val="tx1"/>
                </a:solidFill>
                <a:latin typeface="+mn-lt"/>
                <a:ea typeface="+mn-ea"/>
                <a:cs typeface="+mn-cs"/>
              </a:rPr>
              <a:t>Амазоны</a:t>
            </a:r>
            <a:r>
              <a:rPr lang="ru-RU" sz="1200" kern="1200" dirty="0" smtClean="0">
                <a:solidFill>
                  <a:schemeClr val="tx1"/>
                </a:solidFill>
                <a:latin typeface="+mn-lt"/>
                <a:ea typeface="+mn-ea"/>
                <a:cs typeface="+mn-cs"/>
              </a:rPr>
              <a:t> - крупные птицы, величиной с ворону. У них умеренно круглый клюв и яркая тропическая окраска. Способности подражать голосам лучше только у серых африканских попугаев. Но мы ведь ценим птиц и за их индивидуальность. </a:t>
            </a:r>
            <a:r>
              <a:rPr lang="ru-RU" sz="1200" kern="1200" dirty="0" err="1" smtClean="0">
                <a:solidFill>
                  <a:schemeClr val="tx1"/>
                </a:solidFill>
                <a:latin typeface="+mn-lt"/>
                <a:ea typeface="+mn-ea"/>
                <a:cs typeface="+mn-cs"/>
              </a:rPr>
              <a:t>Амазоны</a:t>
            </a:r>
            <a:r>
              <a:rPr lang="ru-RU" sz="1200" kern="1200" dirty="0" smtClean="0">
                <a:solidFill>
                  <a:schemeClr val="tx1"/>
                </a:solidFill>
                <a:latin typeface="+mn-lt"/>
                <a:ea typeface="+mn-ea"/>
                <a:cs typeface="+mn-cs"/>
              </a:rPr>
              <a:t> быстро привыкают к людям и незнакомой обстановке, их характер добрый и послушный. Эти попугаи хорошо себя ведут в квартире. Птицы умеют произносить несколько десятков слов, некоторые особи подражают и другим звукам - мяуканью, лаю, звукам бытовых приборов. Даже в присутствии других людей эти попугаи могут болтать, не стесняясь вмешиваться в чужую речь. Таким образом они привлекают к себе внимание.</a:t>
            </a:r>
          </a:p>
        </p:txBody>
      </p:sp>
      <p:sp>
        <p:nvSpPr>
          <p:cNvPr id="4" name="Номер слайда 3"/>
          <p:cNvSpPr>
            <a:spLocks noGrp="1"/>
          </p:cNvSpPr>
          <p:nvPr>
            <p:ph type="sldNum" sz="quarter" idx="10"/>
          </p:nvPr>
        </p:nvSpPr>
        <p:spPr/>
        <p:txBody>
          <a:bodyPr/>
          <a:lstStyle/>
          <a:p>
            <a:fld id="{514A0D5E-C1E5-4C84-9AE5-E2344B943F31}" type="slidenum">
              <a:rPr lang="ru-RU" smtClean="0"/>
              <a:t>9</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200" b="1" kern="1200" dirty="0" smtClean="0">
                <a:solidFill>
                  <a:schemeClr val="tx1"/>
                </a:solidFill>
                <a:latin typeface="+mn-lt"/>
                <a:ea typeface="+mn-ea"/>
                <a:cs typeface="+mn-cs"/>
              </a:rPr>
              <a:t>Топорик.</a:t>
            </a:r>
            <a:r>
              <a:rPr lang="ru-RU" sz="1200" kern="1200" dirty="0" smtClean="0">
                <a:solidFill>
                  <a:schemeClr val="tx1"/>
                </a:solidFill>
                <a:latin typeface="+mn-lt"/>
                <a:ea typeface="+mn-ea"/>
                <a:cs typeface="+mn-cs"/>
              </a:rPr>
              <a:t> Оказывается, птицы умеют летать не только в воздухе. Эта птица семейства чистиковых умеет делать это и в воде. Само семейство довольно древнее, известные ископаемые представителей имеют возраст в 15 миллионов лет. Внешне чистиковые напоминают пингвинов, но родства с ними не имеют. Топорики умеют отлично плавать, для чего использую свои крылья. Ими они в воде гребут, достигая внушительных глубин в 100 метров. Птицы таким необычным образом ищут себе корм - морских беспозвоночных и небольших рыб. Но и в воздухе топорики чувствуют себя отлично, тяжелый взлет - только начало к высокому полету. Сами топорики обладают средними размерами - длина их тела около 40 см, а весят они до 800 грамм. Живут птицы колониями на северном побережье Тихого океана. На них ведется промысел из-за их яиц и мяса.</a:t>
            </a:r>
          </a:p>
        </p:txBody>
      </p:sp>
      <p:sp>
        <p:nvSpPr>
          <p:cNvPr id="4" name="Номер слайда 3"/>
          <p:cNvSpPr>
            <a:spLocks noGrp="1"/>
          </p:cNvSpPr>
          <p:nvPr>
            <p:ph type="sldNum" sz="quarter" idx="10"/>
          </p:nvPr>
        </p:nvSpPr>
        <p:spPr/>
        <p:txBody>
          <a:bodyPr/>
          <a:lstStyle/>
          <a:p>
            <a:fld id="{514A0D5E-C1E5-4C84-9AE5-E2344B943F31}" type="slidenum">
              <a:rPr lang="ru-RU" smtClean="0"/>
              <a:t>10</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23.06.2015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23.06.2015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FF3399"/>
            </a:gs>
            <a:gs pos="25000">
              <a:srgbClr val="FF6633"/>
            </a:gs>
            <a:gs pos="50000">
              <a:srgbClr val="FFFF00"/>
            </a:gs>
            <a:gs pos="75000">
              <a:srgbClr val="01A78F"/>
            </a:gs>
            <a:gs pos="100000">
              <a:srgbClr val="3366FF"/>
            </a:gs>
          </a:gsLst>
          <a:lin ang="5400000" scaled="0"/>
          <a:tileRect/>
        </a:gradFill>
        <a:effectLst/>
      </p:bgPr>
    </p:bg>
    <p:spTree>
      <p:nvGrpSpPr>
        <p:cNvPr id="1" name=""/>
        <p:cNvGrpSpPr/>
        <p:nvPr/>
      </p:nvGrpSpPr>
      <p:grpSpPr>
        <a:xfrm>
          <a:off x="0" y="0"/>
          <a:ext cx="0" cy="0"/>
          <a:chOff x="0" y="0"/>
          <a:chExt cx="0" cy="0"/>
        </a:xfrm>
      </p:grpSpPr>
      <p:sp>
        <p:nvSpPr>
          <p:cNvPr id="1027" name="WordArt 3"/>
          <p:cNvSpPr>
            <a:spLocks noChangeArrowheads="1" noChangeShapeType="1" noTextEdit="1"/>
          </p:cNvSpPr>
          <p:nvPr/>
        </p:nvSpPr>
        <p:spPr bwMode="auto">
          <a:xfrm>
            <a:off x="0" y="0"/>
            <a:ext cx="9144000" cy="6857999"/>
          </a:xfrm>
          <a:prstGeom prst="rect">
            <a:avLst/>
          </a:prstGeom>
        </p:spPr>
        <p:txBody>
          <a:bodyPr wrap="none" fromWordArt="1">
            <a:prstTxWarp prst="textDeflate">
              <a:avLst>
                <a:gd name="adj" fmla="val 20941"/>
              </a:avLst>
            </a:prstTxWarp>
          </a:bodyPr>
          <a:lstStyle/>
          <a:p>
            <a:pPr algn="ctr" rtl="0"/>
            <a:r>
              <a:rPr lang="ru-RU" sz="9600" kern="10" spc="0" dirty="0" smtClean="0">
                <a:ln w="9525">
                  <a:noFill/>
                  <a:round/>
                  <a:headEnd/>
                  <a:tailEnd/>
                </a:ln>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effectLst>
                  <a:outerShdw dist="53882" dir="2700000" algn="ctr" rotWithShape="0">
                    <a:srgbClr val="C0C0C0">
                      <a:alpha val="80000"/>
                    </a:srgbClr>
                  </a:outerShdw>
                </a:effectLst>
                <a:latin typeface="Monotype Corsiva"/>
              </a:rPr>
              <a:t>Необычные</a:t>
            </a:r>
          </a:p>
          <a:p>
            <a:pPr algn="ctr" rtl="0"/>
            <a:r>
              <a:rPr lang="ru-RU" sz="9600" kern="10" spc="0" dirty="0" smtClean="0">
                <a:ln w="9525">
                  <a:noFill/>
                  <a:round/>
                  <a:headEnd/>
                  <a:tailEnd/>
                </a:ln>
                <a:solidFill>
                  <a:srgbClr val="00FF00"/>
                </a:solidFill>
                <a:effectLst>
                  <a:outerShdw dist="53882" dir="2700000" algn="ctr" rotWithShape="0">
                    <a:srgbClr val="C0C0C0">
                      <a:alpha val="80000"/>
                    </a:srgbClr>
                  </a:outerShdw>
                </a:effectLst>
                <a:latin typeface="Monotype Corsiva"/>
              </a:rPr>
              <a:t>птицы</a:t>
            </a:r>
          </a:p>
          <a:p>
            <a:pPr algn="ctr" rtl="0"/>
            <a:r>
              <a:rPr lang="ru-RU" sz="9600" kern="10" dirty="0" smtClean="0">
                <a:ln w="9525">
                  <a:noFill/>
                  <a:round/>
                  <a:headEnd/>
                  <a:tailEnd/>
                </a:ln>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effectLst>
                  <a:outerShdw dist="53882" dir="2700000" algn="ctr" rotWithShape="0">
                    <a:srgbClr val="C0C0C0">
                      <a:alpha val="80000"/>
                    </a:srgbClr>
                  </a:outerShdw>
                </a:effectLst>
                <a:latin typeface="Monotype Corsiva"/>
              </a:rPr>
              <a:t>планеты</a:t>
            </a:r>
            <a:endParaRPr lang="ru-RU" sz="9600" kern="10" spc="0" dirty="0">
              <a:ln w="9525">
                <a:noFill/>
                <a:round/>
                <a:headEnd/>
                <a:tailEnd/>
              </a:ln>
              <a:gradFill rotWithShape="0">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1"/>
              </a:gradFill>
              <a:effectLst>
                <a:outerShdw dist="53882" dir="2700000" algn="ctr" rotWithShape="0">
                  <a:srgbClr val="C0C0C0">
                    <a:alpha val="80000"/>
                  </a:srgbClr>
                </a:outerShdw>
              </a:effectLst>
              <a:latin typeface="Monotype Corsiv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D:\ДОКУМЕНТЫ\ов\РАБОЧИЕ ДОКУМЕНТЫ\2014-2015\ЗУВР\ВИКТОРИНА УДИВИТЕЛЬНЫЕ ПТИЦЫ\Топорик..jpg"/>
          <p:cNvPicPr>
            <a:picLocks noChangeAspect="1" noChangeArrowheads="1"/>
          </p:cNvPicPr>
          <p:nvPr/>
        </p:nvPicPr>
        <p:blipFill>
          <a:blip r:embed="rId3"/>
          <a:srcRect/>
          <a:stretch>
            <a:fillRect/>
          </a:stretch>
        </p:blipFill>
        <p:spPr bwMode="auto">
          <a:xfrm>
            <a:off x="0" y="0"/>
            <a:ext cx="9144000" cy="5715016"/>
          </a:xfrm>
          <a:prstGeom prst="rect">
            <a:avLst/>
          </a:prstGeom>
          <a:noFill/>
        </p:spPr>
      </p:pic>
      <p:sp>
        <p:nvSpPr>
          <p:cNvPr id="4" name="Прямоугольник 3"/>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Топорики</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ДОКУМЕНТЫ\ов\РАБОЧИЕ ДОКУМЕНТЫ\2014-2015\ЗУВР\ВИКТОРИНА УДИВИТЕЛЬНЫЕ ПТИЦЫ\Фламинго..jpg"/>
          <p:cNvPicPr>
            <a:picLocks noChangeAspect="1" noChangeArrowheads="1"/>
          </p:cNvPicPr>
          <p:nvPr/>
        </p:nvPicPr>
        <p:blipFill>
          <a:blip r:embed="rId3"/>
          <a:srcRect/>
          <a:stretch>
            <a:fillRect/>
          </a:stretch>
        </p:blipFill>
        <p:spPr bwMode="auto">
          <a:xfrm>
            <a:off x="0" y="0"/>
            <a:ext cx="9144000" cy="687324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FF00"/>
                </a:solidFill>
                <a:effectLst>
                  <a:outerShdw blurRad="38100" dist="38100" dir="2700000" algn="tl">
                    <a:srgbClr val="000000">
                      <a:alpha val="43137"/>
                    </a:srgbClr>
                  </a:outerShdw>
                </a:effectLst>
                <a:latin typeface="Monotype Corsiva" pitchFamily="66" charset="0"/>
              </a:rPr>
              <a:t>Фламинго</a:t>
            </a:r>
            <a:endParaRPr lang="ru-RU" sz="6600" dirty="0">
              <a:solidFill>
                <a:srgbClr val="FFFF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ДОКУМЕНТЫ\ов\РАБОЧИЕ ДОКУМЕНТЫ\2014-2015\ЗУВР\ВИКТОРИНА УДИВИТЕЛЬНЫЕ ПТИЦЫ\13. Фламинго.jpg"/>
          <p:cNvPicPr>
            <a:picLocks noChangeAspect="1" noChangeArrowheads="1"/>
          </p:cNvPicPr>
          <p:nvPr/>
        </p:nvPicPr>
        <p:blipFill>
          <a:blip r:embed="rId2"/>
          <a:srcRect/>
          <a:stretch>
            <a:fillRect/>
          </a:stretch>
        </p:blipFill>
        <p:spPr bwMode="auto">
          <a:xfrm>
            <a:off x="0" y="0"/>
            <a:ext cx="9144026" cy="5715016"/>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Фламинго</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D:\ДОКУМЕНТЫ\ов\РАБОЧИЕ ДОКУМЕНТЫ\2014-2015\ЗУВР\ВИКТОРИНА УДИВИТЕЛЬНЫЕ ПТИЦЫ\16. Гиацинтовый ар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Гиацинтовый ара</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D:\ДОКУМЕНТЫ\ов\РАБОЧИЕ ДОКУМЕНТЫ\2014-2015\ЗУВР\ВИКТОРИНА УДИВИТЕЛЬНЫЕ ПТИЦЫ\15. Радужный тукан.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Радужный </a:t>
            </a:r>
            <a:r>
              <a:rPr lang="ru-RU" sz="6600" b="1" dirty="0" smtClean="0">
                <a:solidFill>
                  <a:srgbClr val="FF0000"/>
                </a:solidFill>
                <a:effectLst>
                  <a:outerShdw blurRad="38100" dist="38100" dir="2700000" algn="tl">
                    <a:srgbClr val="000000">
                      <a:alpha val="43137"/>
                    </a:srgbClr>
                  </a:outerShdw>
                </a:effectLst>
                <a:latin typeface="Monotype Corsiva" pitchFamily="66" charset="0"/>
              </a:rPr>
              <a:t>тукан</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ДОКУМЕНТЫ\ов\РАБОЧИЕ ДОКУМЕНТЫ\2014-2015\ЗУВР\ВИКТОРИНА УДИВИТЕЛЬНЫЕ ПТИЦЫ\14. Птица-носорог.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Птица-носорог</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D:\ДОКУМЕНТЫ\ов\РАБОЧИЕ ДОКУМЕНТЫ\2014-2015\ЗУВР\ВИКТОРИНА УДИВИТЕЛЬНЫЕ ПТИЦЫ\12. Сова сипух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Сова сипуха</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D:\ДОКУМЕНТЫ\ов\РАБОЧИЕ ДОКУМЕНТЫ\2014-2015\ЗУВР\ВИКТОРИНА УДИВИТЕЛЬНЫЕ ПТИЦЫ\11. Обыкновенная розелл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Обыкновенная </a:t>
            </a:r>
            <a:r>
              <a:rPr lang="ru-RU" sz="6600" b="1" dirty="0" err="1" smtClean="0">
                <a:solidFill>
                  <a:srgbClr val="FF0000"/>
                </a:solidFill>
                <a:effectLst>
                  <a:outerShdw blurRad="38100" dist="38100" dir="2700000" algn="tl">
                    <a:srgbClr val="000000">
                      <a:alpha val="43137"/>
                    </a:srgbClr>
                  </a:outerShdw>
                </a:effectLst>
                <a:latin typeface="Monotype Corsiva" pitchFamily="66" charset="0"/>
              </a:rPr>
              <a:t>розелла</a:t>
            </a:r>
            <a:endParaRPr lang="ru-RU" sz="6600" b="1" dirty="0" smtClean="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D:\ДОКУМЕНТЫ\ов\РАБОЧИЕ ДОКУМЕНТЫ\2014-2015\ЗУВР\ВИКТОРИНА УДИВИТЕЛЬНЫЕ ПТИЦЫ\10. Попугайчик лори.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Попугайчик лори</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D:\ДОКУМЕНТЫ\ов\РАБОЧИЕ ДОКУМЕНТЫ\2014-2015\ЗУВР\ВИКТОРИНА УДИВИТЕЛЬНЫЕ ПТИЦЫ\9. Райская птиц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Райская птица</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D:\ДОКУМЕНТЫ\ов\РАБОЧИЕ ДОКУМЕНТЫ\2014-2015\ЗУВР\ВИКТОРИНА УДИВИТЕЛЬНЫЕ ПТИЦЫ\шлемоклювый калао.jpg"/>
          <p:cNvPicPr>
            <a:picLocks noChangeAspect="1" noChangeArrowheads="1"/>
          </p:cNvPicPr>
          <p:nvPr/>
        </p:nvPicPr>
        <p:blipFill>
          <a:blip r:embed="rId3"/>
          <a:srcRect/>
          <a:stretch>
            <a:fillRect/>
          </a:stretch>
        </p:blipFill>
        <p:spPr bwMode="auto">
          <a:xfrm>
            <a:off x="0" y="0"/>
            <a:ext cx="9144000" cy="5572140"/>
          </a:xfrm>
          <a:prstGeom prst="rect">
            <a:avLst/>
          </a:prstGeom>
          <a:noFill/>
        </p:spPr>
      </p:pic>
      <p:sp>
        <p:nvSpPr>
          <p:cNvPr id="3" name="Прямоугольник 2"/>
          <p:cNvSpPr/>
          <p:nvPr/>
        </p:nvSpPr>
        <p:spPr>
          <a:xfrm>
            <a:off x="0" y="5643578"/>
            <a:ext cx="9144000" cy="1107996"/>
          </a:xfrm>
          <a:prstGeom prst="rect">
            <a:avLst/>
          </a:prstGeom>
        </p:spPr>
        <p:txBody>
          <a:bodyPr wrap="square">
            <a:spAutoFit/>
          </a:bodyPr>
          <a:lstStyle/>
          <a:p>
            <a:pPr algn="ctr"/>
            <a:r>
              <a:rPr lang="ru-RU" sz="6600" b="1" dirty="0" err="1" smtClean="0">
                <a:solidFill>
                  <a:srgbClr val="FF0000"/>
                </a:solidFill>
                <a:effectLst>
                  <a:outerShdw blurRad="38100" dist="38100" dir="2700000" algn="tl">
                    <a:srgbClr val="000000">
                      <a:alpha val="43137"/>
                    </a:srgbClr>
                  </a:outerShdw>
                </a:effectLst>
                <a:latin typeface="Monotype Corsiva" pitchFamily="66" charset="0"/>
              </a:rPr>
              <a:t>Шлемоклювый</a:t>
            </a:r>
            <a:r>
              <a:rPr lang="ru-RU" sz="6600" b="1" dirty="0" smtClean="0">
                <a:solidFill>
                  <a:srgbClr val="FF0000"/>
                </a:solidFill>
                <a:effectLst>
                  <a:outerShdw blurRad="38100" dist="38100" dir="2700000" algn="tl">
                    <a:srgbClr val="000000">
                      <a:alpha val="43137"/>
                    </a:srgbClr>
                  </a:outerShdw>
                </a:effectLst>
                <a:latin typeface="Monotype Corsiva" pitchFamily="66" charset="0"/>
              </a:rPr>
              <a:t> </a:t>
            </a:r>
            <a:r>
              <a:rPr lang="ru-RU" sz="6600" b="1" dirty="0" err="1" smtClean="0">
                <a:solidFill>
                  <a:srgbClr val="FF0000"/>
                </a:solidFill>
                <a:effectLst>
                  <a:outerShdw blurRad="38100" dist="38100" dir="2700000" algn="tl">
                    <a:srgbClr val="000000">
                      <a:alpha val="43137"/>
                    </a:srgbClr>
                  </a:outerShdw>
                </a:effectLst>
                <a:latin typeface="Monotype Corsiva" pitchFamily="66" charset="0"/>
              </a:rPr>
              <a:t>калао</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D:\ДОКУМЕНТЫ\ов\РАБОЧИЕ ДОКУМЕНТЫ\2014-2015\ЗУВР\ВИКТОРИНА УДИВИТЕЛЬНЫЕ ПТИЦЫ\8. Венценосный журавль.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Венценосный журавль</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D:\ДОКУМЕНТЫ\ов\РАБОЧИЕ ДОКУМЕНТЫ\2014-2015\ЗУВР\ВИКТОРИНА УДИВИТЕЛЬНЫЕ ПТИЦЫ\7. Южноамериканская гарпия.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Южноамериканская гарпия</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D:\ДОКУМЕНТЫ\ов\РАБОЧИЕ ДОКУМЕНТЫ\2014-2015\ЗУВР\ВИКТОРИНА УДИВИТЕЛЬНЫЕ ПТИЦЫ\6. Золотой фазан.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Золотой фазан</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D:\ДОКУМЕНТЫ\ов\РАБОЧИЕ ДОКУМЕНТЫ\2014-2015\ЗУВР\ВИКТОРИНА УДИВИТЕЛЬНЫЕ ПТИЦЫ\5. Атлантический тупик.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Атлантический тупик</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D:\ДОКУМЕНТЫ\ов\РАБОЧИЕ ДОКУМЕНТЫ\2014-2015\ЗУВР\ВИКТОРИНА УДИВИТЕЛЬНЫЕ ПТИЦЫ\4. Древесная утк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Древесная утка</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D:\ДОКУМЕНТЫ\ов\РАБОЧИЕ ДОКУМЕНТЫ\2014-2015\ЗУВР\ВИКТОРИНА УДИВИТЕЛЬНЫЕ ПТИЦЫ\3. Красный попугай Ар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Красный попугай Ара</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D:\ДОКУМЕНТЫ\ов\РАБОЧИЕ ДОКУМЕНТЫ\2014-2015\ЗУВР\ВИКТОРИНА УДИВИТЕЛЬНЫЕ ПТИЦЫ\2. Утка мандаринка.jpg"/>
          <p:cNvPicPr>
            <a:picLocks noChangeAspect="1" noChangeArrowheads="1"/>
          </p:cNvPicPr>
          <p:nvPr/>
        </p:nvPicPr>
        <p:blipFill>
          <a:blip r:embed="rId3"/>
          <a:srcRect/>
          <a:stretch>
            <a:fillRect/>
          </a:stretch>
        </p:blipFill>
        <p:spPr bwMode="auto">
          <a:xfrm>
            <a:off x="0" y="0"/>
            <a:ext cx="9144000" cy="571500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Утка мандаринка</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D:\ДОКУМЕНТЫ\ов\РАБОЧИЕ ДОКУМЕНТЫ\2014-2015\ЗУВР\ВИКТОРИНА УДИВИТЕЛЬНЫЕ ПТИЦЫ\1. Павлин.jpg"/>
          <p:cNvPicPr>
            <a:picLocks noChangeAspect="1" noChangeArrowheads="1"/>
          </p:cNvPicPr>
          <p:nvPr/>
        </p:nvPicPr>
        <p:blipFill>
          <a:blip r:embed="rId3"/>
          <a:srcRect/>
          <a:stretch>
            <a:fillRect/>
          </a:stretch>
        </p:blipFill>
        <p:spPr bwMode="auto">
          <a:xfrm>
            <a:off x="0" y="0"/>
            <a:ext cx="9144026" cy="5715016"/>
          </a:xfrm>
          <a:prstGeom prst="rect">
            <a:avLst/>
          </a:prstGeom>
          <a:noFill/>
        </p:spPr>
      </p:pic>
      <p:sp>
        <p:nvSpPr>
          <p:cNvPr id="4" name="Прямоугольник 3"/>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Павлин</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D:\ДОКУМЕНТЫ\ов\РАБОЧИЕ ДОКУМЕНТЫ\2014-2015\ЗУВР\ВИКТОРИНА УДИВИТЕЛЬНЫЕ ПТИЦЫ\main.jpg"/>
          <p:cNvPicPr>
            <a:picLocks noChangeAspect="1" noChangeArrowheads="1"/>
          </p:cNvPicPr>
          <p:nvPr/>
        </p:nvPicPr>
        <p:blipFill>
          <a:blip r:embed="rId2"/>
          <a:srcRect/>
          <a:stretch>
            <a:fillRect/>
          </a:stretch>
        </p:blipFill>
        <p:spPr bwMode="auto">
          <a:xfrm>
            <a:off x="0" y="0"/>
            <a:ext cx="9144000" cy="6888640"/>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FF00"/>
                </a:solidFill>
                <a:effectLst>
                  <a:outerShdw blurRad="38100" dist="38100" dir="2700000" algn="tl">
                    <a:srgbClr val="000000">
                      <a:alpha val="43137"/>
                    </a:srgbClr>
                  </a:outerShdw>
                </a:effectLst>
                <a:latin typeface="Monotype Corsiva" pitchFamily="66" charset="0"/>
              </a:rPr>
              <a:t>Павлин</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D:\ДОКУМЕНТЫ\ов\РАБОЧИЕ ДОКУМЕНТЫ\2014-2015\ЗУВР\ВИКТОРИНА УДИВИТЕЛЬНЫЕ ПТИЦЫ\Лягушкорот шриланкийский..jpg"/>
          <p:cNvPicPr>
            <a:picLocks noChangeAspect="1" noChangeArrowheads="1"/>
          </p:cNvPicPr>
          <p:nvPr/>
        </p:nvPicPr>
        <p:blipFill>
          <a:blip r:embed="rId3"/>
          <a:srcRect/>
          <a:stretch>
            <a:fillRect/>
          </a:stretch>
        </p:blipFill>
        <p:spPr bwMode="auto">
          <a:xfrm>
            <a:off x="0" y="0"/>
            <a:ext cx="9144000" cy="5929330"/>
          </a:xfrm>
          <a:prstGeom prst="rect">
            <a:avLst/>
          </a:prstGeom>
          <a:noFill/>
        </p:spPr>
      </p:pic>
      <p:sp>
        <p:nvSpPr>
          <p:cNvPr id="3" name="Прямоугольник 2"/>
          <p:cNvSpPr/>
          <p:nvPr/>
        </p:nvSpPr>
        <p:spPr>
          <a:xfrm>
            <a:off x="0" y="5750004"/>
            <a:ext cx="9144000" cy="1015663"/>
          </a:xfrm>
          <a:prstGeom prst="rect">
            <a:avLst/>
          </a:prstGeom>
        </p:spPr>
        <p:txBody>
          <a:bodyPr wrap="square">
            <a:spAutoFit/>
          </a:bodyPr>
          <a:lstStyle/>
          <a:p>
            <a:pPr algn="ctr"/>
            <a:r>
              <a:rPr lang="ru-RU" sz="6000" b="1" dirty="0" err="1" smtClean="0">
                <a:solidFill>
                  <a:srgbClr val="FF0000"/>
                </a:solidFill>
                <a:effectLst>
                  <a:outerShdw blurRad="38100" dist="38100" dir="2700000" algn="tl">
                    <a:srgbClr val="000000">
                      <a:alpha val="43137"/>
                    </a:srgbClr>
                  </a:outerShdw>
                </a:effectLst>
                <a:latin typeface="Monotype Corsiva" pitchFamily="66" charset="0"/>
              </a:rPr>
              <a:t>Лягушкорот</a:t>
            </a:r>
            <a:r>
              <a:rPr lang="ru-RU" sz="6000" b="1" dirty="0" smtClean="0">
                <a:solidFill>
                  <a:srgbClr val="FF0000"/>
                </a:solidFill>
                <a:effectLst>
                  <a:outerShdw blurRad="38100" dist="38100" dir="2700000" algn="tl">
                    <a:srgbClr val="000000">
                      <a:alpha val="43137"/>
                    </a:srgbClr>
                  </a:outerShdw>
                </a:effectLst>
                <a:latin typeface="Monotype Corsiva" pitchFamily="66" charset="0"/>
              </a:rPr>
              <a:t> шриланкийский</a:t>
            </a:r>
            <a:endParaRPr lang="ru-RU" sz="60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ДОКУМЕНТЫ\ов\РАБОЧИЕ ДОКУМЕНТЫ\2014-2015\ЗУВР\ВИКТОРИНА УДИВИТЕЛЬНЫЕ ПТИЦЫ\Дроздовые мухоловки..jpg"/>
          <p:cNvPicPr>
            <a:picLocks noChangeAspect="1" noChangeArrowheads="1"/>
          </p:cNvPicPr>
          <p:nvPr/>
        </p:nvPicPr>
        <p:blipFill>
          <a:blip r:embed="rId3"/>
          <a:srcRect/>
          <a:stretch>
            <a:fillRect/>
          </a:stretch>
        </p:blipFill>
        <p:spPr bwMode="auto">
          <a:xfrm>
            <a:off x="0" y="0"/>
            <a:ext cx="9144000" cy="5786454"/>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Дроздовые мухоловки</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5500702"/>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Колибри-пчелка</a:t>
            </a:r>
            <a:r>
              <a:rPr lang="ru-RU" sz="6600" dirty="0" smtClean="0">
                <a:solidFill>
                  <a:srgbClr val="FF0000"/>
                </a:solidFill>
                <a:effectLst>
                  <a:outerShdw blurRad="38100" dist="38100" dir="2700000" algn="tl">
                    <a:srgbClr val="000000">
                      <a:alpha val="43137"/>
                    </a:srgbClr>
                  </a:outerShdw>
                </a:effectLst>
                <a:latin typeface="Monotype Corsiva" pitchFamily="66" charset="0"/>
              </a:rPr>
              <a:t> </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pic>
        <p:nvPicPr>
          <p:cNvPr id="4" name="Picture 2" descr="D:\ДОКУМЕНТЫ\ов\РАБОЧИЕ ДОКУМЕНТЫ\2014-2015\ЗУВР\ВИКТОРИНА УДИВИТЕЛЬНЫЕ ПТИЦЫ\колибри-пчелки.jpg"/>
          <p:cNvPicPr>
            <a:picLocks noChangeAspect="1" noChangeArrowheads="1"/>
          </p:cNvPicPr>
          <p:nvPr/>
        </p:nvPicPr>
        <p:blipFill>
          <a:blip r:embed="rId3"/>
          <a:srcRect/>
          <a:stretch>
            <a:fillRect/>
          </a:stretch>
        </p:blipFill>
        <p:spPr bwMode="auto">
          <a:xfrm>
            <a:off x="0" y="0"/>
            <a:ext cx="9144000" cy="522112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ДОКУМЕНТЫ\ов\РАБОЧИЕ ДОКУМЕНТЫ\2014-2015\ЗУВР\ВИКТОРИНА УДИВИТЕЛЬНЫЕ ПТИЦЫ\блестящий кетцаль.jpg"/>
          <p:cNvPicPr>
            <a:picLocks noChangeAspect="1" noChangeArrowheads="1"/>
          </p:cNvPicPr>
          <p:nvPr/>
        </p:nvPicPr>
        <p:blipFill>
          <a:blip r:embed="rId3"/>
          <a:srcRect/>
          <a:stretch>
            <a:fillRect/>
          </a:stretch>
        </p:blipFill>
        <p:spPr bwMode="auto">
          <a:xfrm>
            <a:off x="0" y="0"/>
            <a:ext cx="9144000" cy="5572140"/>
          </a:xfrm>
          <a:prstGeom prst="rect">
            <a:avLst/>
          </a:prstGeom>
          <a:noFill/>
        </p:spPr>
      </p:pic>
      <p:sp>
        <p:nvSpPr>
          <p:cNvPr id="3" name="Прямоугольник 2"/>
          <p:cNvSpPr/>
          <p:nvPr/>
        </p:nvSpPr>
        <p:spPr>
          <a:xfrm>
            <a:off x="0" y="5643578"/>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Блестящий </a:t>
            </a:r>
            <a:r>
              <a:rPr lang="ru-RU" sz="6600" b="1" dirty="0" err="1" smtClean="0">
                <a:solidFill>
                  <a:srgbClr val="FF0000"/>
                </a:solidFill>
                <a:effectLst>
                  <a:outerShdw blurRad="38100" dist="38100" dir="2700000" algn="tl">
                    <a:srgbClr val="000000">
                      <a:alpha val="43137"/>
                    </a:srgbClr>
                  </a:outerShdw>
                </a:effectLst>
                <a:latin typeface="Monotype Corsiva" pitchFamily="66" charset="0"/>
              </a:rPr>
              <a:t>кетцаль</a:t>
            </a:r>
            <a:r>
              <a:rPr lang="ru-RU" sz="6600" dirty="0" smtClean="0">
                <a:solidFill>
                  <a:srgbClr val="FF0000"/>
                </a:solidFill>
                <a:effectLst>
                  <a:outerShdw blurRad="38100" dist="38100" dir="2700000" algn="tl">
                    <a:srgbClr val="000000">
                      <a:alpha val="43137"/>
                    </a:srgbClr>
                  </a:outerShdw>
                </a:effectLst>
                <a:latin typeface="Monotype Corsiva" pitchFamily="66" charset="0"/>
              </a:rPr>
              <a:t> </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D:\ДОКУМЕНТЫ\ов\РАБОЧИЕ ДОКУМЕНТЫ\2014-2015\ЗУВР\ВИКТОРИНА УДИВИТЕЛЬНЫЕ ПТИЦЫ\удод.jpg"/>
          <p:cNvPicPr>
            <a:picLocks noChangeAspect="1" noChangeArrowheads="1"/>
          </p:cNvPicPr>
          <p:nvPr/>
        </p:nvPicPr>
        <p:blipFill>
          <a:blip r:embed="rId3"/>
          <a:srcRect/>
          <a:stretch>
            <a:fillRect/>
          </a:stretch>
        </p:blipFill>
        <p:spPr bwMode="auto">
          <a:xfrm>
            <a:off x="0" y="0"/>
            <a:ext cx="9144000" cy="5572140"/>
          </a:xfrm>
          <a:prstGeom prst="rect">
            <a:avLst/>
          </a:prstGeom>
          <a:noFill/>
        </p:spPr>
      </p:pic>
      <p:sp>
        <p:nvSpPr>
          <p:cNvPr id="3" name="Прямоугольник 2"/>
          <p:cNvSpPr/>
          <p:nvPr/>
        </p:nvSpPr>
        <p:spPr>
          <a:xfrm>
            <a:off x="0" y="5643578"/>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Удод</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D:\ДОКУМЕНТЫ\ов\РАБОЧИЕ ДОКУМЕНТЫ\2014-2015\ЗУВР\ВИКТОРИНА УДИВИТЕЛЬНЫЕ ПТИЦЫ\гоацин.jpg"/>
          <p:cNvPicPr>
            <a:picLocks noChangeAspect="1" noChangeArrowheads="1"/>
          </p:cNvPicPr>
          <p:nvPr/>
        </p:nvPicPr>
        <p:blipFill>
          <a:blip r:embed="rId3"/>
          <a:srcRect/>
          <a:stretch>
            <a:fillRect/>
          </a:stretch>
        </p:blipFill>
        <p:spPr bwMode="auto">
          <a:xfrm>
            <a:off x="0" y="0"/>
            <a:ext cx="9144000" cy="5857892"/>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Гоацин</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D:\ДОКУМЕНТЫ\ов\РАБОЧИЕ ДОКУМЕНТЫ\2014-2015\ЗУВР\ВИКТОРИНА УДИВИТЕЛЬНЫЕ ПТИЦЫ\Амазонские попугаи..jpg"/>
          <p:cNvPicPr>
            <a:picLocks noChangeAspect="1" noChangeArrowheads="1"/>
          </p:cNvPicPr>
          <p:nvPr/>
        </p:nvPicPr>
        <p:blipFill>
          <a:blip r:embed="rId3"/>
          <a:srcRect/>
          <a:stretch>
            <a:fillRect/>
          </a:stretch>
        </p:blipFill>
        <p:spPr bwMode="auto">
          <a:xfrm>
            <a:off x="0" y="0"/>
            <a:ext cx="9144000" cy="5857892"/>
          </a:xfrm>
          <a:prstGeom prst="rect">
            <a:avLst/>
          </a:prstGeom>
          <a:noFill/>
        </p:spPr>
      </p:pic>
      <p:sp>
        <p:nvSpPr>
          <p:cNvPr id="3" name="Прямоугольник 2"/>
          <p:cNvSpPr/>
          <p:nvPr/>
        </p:nvSpPr>
        <p:spPr>
          <a:xfrm>
            <a:off x="0" y="5750004"/>
            <a:ext cx="9144000" cy="1107996"/>
          </a:xfrm>
          <a:prstGeom prst="rect">
            <a:avLst/>
          </a:prstGeom>
        </p:spPr>
        <p:txBody>
          <a:bodyPr wrap="square">
            <a:spAutoFit/>
          </a:bodyPr>
          <a:lstStyle/>
          <a:p>
            <a:pPr algn="ctr"/>
            <a:r>
              <a:rPr lang="ru-RU" sz="6600" b="1" dirty="0" smtClean="0">
                <a:solidFill>
                  <a:srgbClr val="FF0000"/>
                </a:solidFill>
                <a:effectLst>
                  <a:outerShdw blurRad="38100" dist="38100" dir="2700000" algn="tl">
                    <a:srgbClr val="000000">
                      <a:alpha val="43137"/>
                    </a:srgbClr>
                  </a:outerShdw>
                </a:effectLst>
                <a:latin typeface="Monotype Corsiva" pitchFamily="66" charset="0"/>
              </a:rPr>
              <a:t>Амазонские попугаи</a:t>
            </a:r>
            <a:endParaRPr lang="ru-RU" sz="6600" dirty="0">
              <a:solidFill>
                <a:srgbClr val="FF0000"/>
              </a:solidFill>
              <a:effectLst>
                <a:outerShdw blurRad="38100" dist="38100" dir="2700000" algn="tl">
                  <a:srgbClr val="000000">
                    <a:alpha val="43137"/>
                  </a:srgbClr>
                </a:outerShdw>
              </a:effectLst>
              <a:latin typeface="Monotype Corsiva" pitchFamily="66"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TotalTime>
  <Words>4865</Words>
  <PresentationFormat>Экран (4:3)</PresentationFormat>
  <Paragraphs>111</Paragraphs>
  <Slides>28</Slides>
  <Notes>25</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Владимировна</dc:creator>
  <cp:lastModifiedBy>School</cp:lastModifiedBy>
  <cp:revision>15</cp:revision>
  <dcterms:created xsi:type="dcterms:W3CDTF">2015-06-23T04:03:02Z</dcterms:created>
  <dcterms:modified xsi:type="dcterms:W3CDTF">2015-06-23T05:02:30Z</dcterms:modified>
</cp:coreProperties>
</file>