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  <p:sldMasterId id="2147484128" r:id="rId2"/>
    <p:sldMasterId id="2147484140" r:id="rId3"/>
    <p:sldMasterId id="2147484164" r:id="rId4"/>
    <p:sldMasterId id="2147484176" r:id="rId5"/>
    <p:sldMasterId id="2147484188" r:id="rId6"/>
    <p:sldMasterId id="2147484212" r:id="rId7"/>
    <p:sldMasterId id="2147484272" r:id="rId8"/>
    <p:sldMasterId id="2147484344" r:id="rId9"/>
    <p:sldMasterId id="2147484356" r:id="rId10"/>
  </p:sldMasterIdLst>
  <p:notesMasterIdLst>
    <p:notesMasterId r:id="rId27"/>
  </p:notesMasterIdLst>
  <p:sldIdLst>
    <p:sldId id="268" r:id="rId11"/>
    <p:sldId id="257" r:id="rId12"/>
    <p:sldId id="258" r:id="rId13"/>
    <p:sldId id="259" r:id="rId14"/>
    <p:sldId id="260" r:id="rId15"/>
    <p:sldId id="269" r:id="rId16"/>
    <p:sldId id="261" r:id="rId17"/>
    <p:sldId id="266" r:id="rId18"/>
    <p:sldId id="262" r:id="rId19"/>
    <p:sldId id="267" r:id="rId20"/>
    <p:sldId id="270" r:id="rId21"/>
    <p:sldId id="263" r:id="rId22"/>
    <p:sldId id="264" r:id="rId23"/>
    <p:sldId id="265" r:id="rId24"/>
    <p:sldId id="271" r:id="rId25"/>
    <p:sldId id="272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9" autoAdjust="0"/>
    <p:restoredTop sz="93298" autoAdjust="0"/>
  </p:normalViewPr>
  <p:slideViewPr>
    <p:cSldViewPr>
      <p:cViewPr varScale="1">
        <p:scale>
          <a:sx n="69" d="100"/>
          <a:sy n="69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47B49-0F54-4426-BB60-E299E6B822E7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78612-A00A-44DC-B08B-D438449C1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78612-A00A-44DC-B08B-D438449C13C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355F71-7269-4799-BA3F-62F87F5BD1D4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E36AB8-7E5A-4D46-A93C-20D4B46259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4E4152-6ADA-4D60-99B8-BB0357DA7334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2DE49F-2BE9-435F-A2C4-2434E74F84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A49F3514-9EC0-4792-AD4E-386F26E42EB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97689B71-A3EC-4F2F-BFCD-38BCD3270E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F74868E-F23D-419D-87A0-5EB3BCE99E4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6311993E-387D-48B7-95E7-BBCCE013A6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6DE9248A-71B6-4B1D-92A7-AE510B98F6B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0A847436-BA9E-47E4-ABF0-97DCCB5648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8F23F6-2183-44B8-8E93-B4ABF6B50328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29FC2-B45B-4898-A122-1D2357BBE9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AC343E-3F54-4217-9E0D-528472E14259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68D69-1C5D-40FC-BEDD-F294DEFB75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588B0436-5EA0-4829-9239-BCC94E50D47F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9C8858B-E709-4F30-B73B-FB6C629CF6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E8F947-0270-44F7-A9FF-9AACC365CC13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9973D-7119-4D57-94D5-C009C19B52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5070CBE0-873C-45DA-B4BA-7CE4883456D3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2C12F55-1A42-4C8F-9971-907F75E674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29E79205-997D-4397-9374-B501623D80F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E24A16E-FC24-4CA5-ACF2-E423AB9545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01C5FD-A186-44B5-B0BE-4A7A1B20421B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3B26F-3BDB-43AB-BFD4-F5B1F5E238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2EDE50-162A-4948-B1DF-304F665DFE96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C93F2-5E7B-4089-B088-4AE14AF0EE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723136-79F8-4E04-A61B-CED98AE7A135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5B060-19BC-4306-8FF9-3EADCE0BB4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A355F71-7269-4799-BA3F-62F87F5BD1D4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3E36AB8-7E5A-4D46-A93C-20D4B46259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CE6AF3-284E-4D6D-8469-A8204DD70A9E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B381CE-32E6-4074-A26D-D8B9E0858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45CE202-72AF-4710-99AA-112935191CD1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BC3D8941-2CA8-437E-A7D5-7D2F7AD8E2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7F7426-5A81-411A-A5B0-9BC6A8F0DA63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1996BD-E808-4C57-BDF2-6FF6E1ABCE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D18171-1EE3-48F0-A038-FD54CA9EF21F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80D1FF-923A-4B93-B78F-D8146B3672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80602E-87D4-4951-AF5B-C21B76C74978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5A11B3-1E1F-444F-8F8F-E0218625DF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8413FBF-0160-4ACD-8673-6B3B6A1F4776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80E975-EE8A-4109-94E1-952A58F97D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17C52D-285A-44D3-9421-5AB24ABAEEF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DB0452-F78B-4A06-A620-4C893B2268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CE6AF3-284E-4D6D-8469-A8204DD70A9E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B381CE-32E6-4074-A26D-D8B9E0858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879B9D-4E50-435A-B892-DDD2276BB425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691AFA-9EF2-4B2F-8231-54192CF35D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4E4152-6ADA-4D60-99B8-BB0357DA7334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2DE49F-2BE9-435F-A2C4-2434E74F84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E32EDE50-162A-4948-B1DF-304F665DFE96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9AC93F2-5E7B-4089-B088-4AE14AF0EE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9F3514-9EC0-4792-AD4E-386F26E42EB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689B71-A3EC-4F2F-BFCD-38BCD3270E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BF74868E-F23D-419D-87A0-5EB3BCE99E4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311993E-387D-48B7-95E7-BBCCE013A6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E9248A-71B6-4B1D-92A7-AE510B98F6B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847436-BA9E-47E4-ABF0-97DCCB5648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8F23F6-2183-44B8-8E93-B4ABF6B50328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29FC2-B45B-4898-A122-1D2357BBE9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68D69-1C5D-40FC-BEDD-F294DEFB75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AC343E-3F54-4217-9E0D-528472E14259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8B0436-5EA0-4829-9239-BCC94E50D47F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8858B-E709-4F30-B73B-FB6C629CF6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E8F947-0270-44F7-A9FF-9AACC365CC13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9973D-7119-4D57-94D5-C009C19B52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5CE202-72AF-4710-99AA-112935191CD1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3D8941-2CA8-437E-A7D5-7D2F7AD8E2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5070CBE0-873C-45DA-B4BA-7CE4883456D3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2C12F55-1A42-4C8F-9971-907F75E674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E79205-997D-4397-9374-B501623D80F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24A16E-FC24-4CA5-ACF2-E423AB9545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01C5FD-A186-44B5-B0BE-4A7A1B20421B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3B26F-3BDB-43AB-BFD4-F5B1F5E238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723136-79F8-4E04-A61B-CED98AE7A135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5B060-19BC-4306-8FF9-3EADCE0BB4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9F3514-9EC0-4792-AD4E-386F26E42EB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97689B71-A3EC-4F2F-BFCD-38BCD3270E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74868E-F23D-419D-87A0-5EB3BCE99E4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311993E-387D-48B7-95E7-BBCCE013A6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E9248A-71B6-4B1D-92A7-AE510B98F6B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847436-BA9E-47E4-ABF0-97DCCB5648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8F23F6-2183-44B8-8E93-B4ABF6B50328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29FC2-B45B-4898-A122-1D2357BBE9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AC343E-3F54-4217-9E0D-528472E14259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EA668D69-1C5D-40FC-BEDD-F294DEFB75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8B0436-5EA0-4829-9239-BCC94E50D47F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8858B-E709-4F30-B73B-FB6C629CF6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7F7426-5A81-411A-A5B0-9BC6A8F0DA63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1996BD-E808-4C57-BDF2-6FF6E1ABCE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E8F947-0270-44F7-A9FF-9AACC365CC13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9973D-7119-4D57-94D5-C009C19B52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70CBE0-873C-45DA-B4BA-7CE4883456D3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12F55-1A42-4C8F-9971-907F75E674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E79205-997D-4397-9374-B501623D80F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4A16E-FC24-4CA5-ACF2-E423AB9545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01C5FD-A186-44B5-B0BE-4A7A1B20421B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3B26F-3BDB-43AB-BFD4-F5B1F5E238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723136-79F8-4E04-A61B-CED98AE7A135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5B060-19BC-4306-8FF9-3EADCE0BB4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9F3514-9EC0-4792-AD4E-386F26E42EB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89B71-A3EC-4F2F-BFCD-38BCD3270E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74868E-F23D-419D-87A0-5EB3BCE99E4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1993E-387D-48B7-95E7-BBCCE013A6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E9248A-71B6-4B1D-92A7-AE510B98F6B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847436-BA9E-47E4-ABF0-97DCCB5648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8F23F6-2183-44B8-8E93-B4ABF6B50328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29FC2-B45B-4898-A122-1D2357BBE9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AC343E-3F54-4217-9E0D-528472E14259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68D69-1C5D-40FC-BEDD-F294DEFB75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D18171-1EE3-48F0-A038-FD54CA9EF21F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80D1FF-923A-4B93-B78F-D8146B3672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8B0436-5EA0-4829-9239-BCC94E50D47F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8858B-E709-4F30-B73B-FB6C629CF6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E8F947-0270-44F7-A9FF-9AACC365CC13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9973D-7119-4D57-94D5-C009C19B52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70CBE0-873C-45DA-B4BA-7CE4883456D3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12F55-1A42-4C8F-9971-907F75E674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29E79205-997D-4397-9374-B501623D80F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E24A16E-FC24-4CA5-ACF2-E423AB9545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01C5FD-A186-44B5-B0BE-4A7A1B20421B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3B26F-3BDB-43AB-BFD4-F5B1F5E238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723136-79F8-4E04-A61B-CED98AE7A135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5B060-19BC-4306-8FF9-3EADCE0BB4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A49F3514-9EC0-4792-AD4E-386F26E42EB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7689B71-A3EC-4F2F-BFCD-38BCD3270E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74868E-F23D-419D-87A0-5EB3BCE99E4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11993E-387D-48B7-95E7-BBCCE013A6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6DE9248A-71B6-4B1D-92A7-AE510B98F6B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A847436-BA9E-47E4-ABF0-97DCCB5648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8F23F6-2183-44B8-8E93-B4ABF6B50328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0C729FC2-B45B-4898-A122-1D2357BBE9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80602E-87D4-4951-AF5B-C21B76C74978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5A11B3-1E1F-444F-8F8F-E0218625DF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AC343E-3F54-4217-9E0D-528472E14259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EA668D69-1C5D-40FC-BEDD-F294DEFB75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8B0436-5EA0-4829-9239-BCC94E50D47F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C8858B-E709-4F30-B73B-FB6C629CF6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E8F947-0270-44F7-A9FF-9AACC365CC13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79973D-7119-4D57-94D5-C009C19B52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5070CBE0-873C-45DA-B4BA-7CE4883456D3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2C12F55-1A42-4C8F-9971-907F75E674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29E79205-997D-4397-9374-B501623D80F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E24A16E-FC24-4CA5-ACF2-E423AB9545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01C5FD-A186-44B5-B0BE-4A7A1B20421B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B3B26F-3BDB-43AB-BFD4-F5B1F5E238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723136-79F8-4E04-A61B-CED98AE7A135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C5B060-19BC-4306-8FF9-3EADCE0BB4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8D459F6-C95B-43BD-B2D5-9CB866991265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6B95A1D-9BFC-49F4-ABAA-718ADF24D4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62C7AD-E50A-45EC-ABCA-0BCFBC8A4EE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73B113-7CAC-4E9C-AF07-B01E79F562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B116E0-C565-453A-9949-8D10D662B665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79E0C1-75E3-4EBF-A2B6-3CDC677543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413FBF-0160-4ACD-8673-6B3B6A1F4776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80E975-EE8A-4109-94E1-952A58F97D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A49795-C661-41AC-BB70-5BF32925C8F9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5A8EFF-A78E-424F-BE69-5C42959419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A69E57-7F59-4E26-ACCC-526EC4DA81A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19A201-0CF0-47DE-9F82-C71A9CC234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53787E-13AD-4FED-8B43-614E979A9D66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2EEB52-7776-4B58-B3AC-5B84D0D94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DD95C4-D30E-4156-94D8-BC00E37E3525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30E6D8-403E-4E6E-A61F-8C36DFD826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C54E4B4-66B6-4193-8CBB-7D3CF8743F64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47CD70-17C5-46A4-BDA5-A3178D9548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9BA1D61-2C0B-4CA1-A824-EA86479C8BBE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821E610-C753-4989-9E4D-5CA9451544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3AED7F-277D-4AE3-A762-CFADDE5641F0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3800E4-5373-45FB-8A6C-64203C42E1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7A0BD9-F775-44D2-91D6-43723E55172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B31FEC-0CAC-4588-875A-F530C4A507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9F3514-9EC0-4792-AD4E-386F26E42EB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689B71-A3EC-4F2F-BFCD-38BCD3270E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74868E-F23D-419D-87A0-5EB3BCE99E4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11993E-387D-48B7-95E7-BBCCE013A6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17C52D-285A-44D3-9421-5AB24ABAEEF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DB0452-F78B-4A06-A620-4C893B2268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E9248A-71B6-4B1D-92A7-AE510B98F6B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847436-BA9E-47E4-ABF0-97DCCB5648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8F23F6-2183-44B8-8E93-B4ABF6B50328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729FC2-B45B-4898-A122-1D2357BBE9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AC343E-3F54-4217-9E0D-528472E14259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668D69-1C5D-40FC-BEDD-F294DEFB75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8B0436-5EA0-4829-9239-BCC94E50D47F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C8858B-E709-4F30-B73B-FB6C629CF6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E8F947-0270-44F7-A9FF-9AACC365CC13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79973D-7119-4D57-94D5-C009C19B52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70CBE0-873C-45DA-B4BA-7CE4883456D3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C12F55-1A42-4C8F-9971-907F75E674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E79205-997D-4397-9374-B501623D80F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24A16E-FC24-4CA5-ACF2-E423AB9545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01C5FD-A186-44B5-B0BE-4A7A1B20421B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B3B26F-3BDB-43AB-BFD4-F5B1F5E238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723136-79F8-4E04-A61B-CED98AE7A135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C5B060-19BC-4306-8FF9-3EADCE0BB4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9F3514-9EC0-4792-AD4E-386F26E42EB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689B71-A3EC-4F2F-BFCD-38BCD3270E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879B9D-4E50-435A-B892-DDD2276BB425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691AFA-9EF2-4B2F-8231-54192CF35D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74868E-F23D-419D-87A0-5EB3BCE99E4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11993E-387D-48B7-95E7-BBCCE013A6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E9248A-71B6-4B1D-92A7-AE510B98F6B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847436-BA9E-47E4-ABF0-97DCCB5648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8F23F6-2183-44B8-8E93-B4ABF6B50328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729FC2-B45B-4898-A122-1D2357BBE9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AC343E-3F54-4217-9E0D-528472E14259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668D69-1C5D-40FC-BEDD-F294DEFB75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8B0436-5EA0-4829-9239-BCC94E50D47F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C8858B-E709-4F30-B73B-FB6C629CF6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E8F947-0270-44F7-A9FF-9AACC365CC13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79973D-7119-4D57-94D5-C009C19B52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70CBE0-873C-45DA-B4BA-7CE4883456D3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C12F55-1A42-4C8F-9971-907F75E674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fld id="{29E79205-997D-4397-9374-B501623D80F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AE24A16E-FC24-4CA5-ACF2-E423AB9545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01C5FD-A186-44B5-B0BE-4A7A1B20421B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B3B26F-3BDB-43AB-BFD4-F5B1F5E238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723136-79F8-4E04-A61B-CED98AE7A135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C5B060-19BC-4306-8FF9-3EADCE0BB4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016FA1BB-F36C-473F-9AFF-36AEAAAC411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44BCD76E-83FA-4683-99E7-A0D340E0BF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16FA1BB-F36C-473F-9AFF-36AEAAAC411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BCD76E-83FA-4683-99E7-A0D340E0BF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CE2EE4C-FC05-461D-8A92-7D6515BF2EDA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F7FAEFB-D2C2-4116-8FAA-061DD6219D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CE2EE4C-FC05-461D-8A92-7D6515BF2EDA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F7FAEFB-D2C2-4116-8FAA-061DD6219D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CE2EE4C-FC05-461D-8A92-7D6515BF2EDA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F7FAEFB-D2C2-4116-8FAA-061DD6219D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7CE2EE4C-FC05-461D-8A92-7D6515BF2EDA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0F7FAEFB-D2C2-4116-8FAA-061DD6219D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7CE2EE4C-FC05-461D-8A92-7D6515BF2EDA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F7FAEFB-D2C2-4116-8FAA-061DD6219D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CE2EE4C-FC05-461D-8A92-7D6515BF2EDA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F7FAEFB-D2C2-4116-8FAA-061DD6219D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016FA1BB-F36C-473F-9AFF-36AEAAAC411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44BCD76E-83FA-4683-99E7-A0D340E0BF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16FA1BB-F36C-473F-9AFF-36AEAAAC411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4BCD76E-83FA-4683-99E7-A0D340E0BF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http://img6.alimero.ru/uploads/images/00/59/72/2013/02/21/2eefd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480"/>
            <a:ext cx="7643865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«Обработка ран,</a:t>
            </a:r>
            <a:b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ссадин, мозолей. Наложение повязок»</a:t>
            </a:r>
            <a:b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596" y="1500174"/>
            <a:ext cx="235745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i="1" dirty="0" smtClean="0">
                <a:cs typeface="Times New Roman" pitchFamily="18" charset="0"/>
              </a:rPr>
              <a:t>Пузырь </a:t>
            </a:r>
            <a:endParaRPr lang="en-US" i="1" dirty="0" smtClean="0">
              <a:latin typeface="Symbol" pitchFamily="18" charset="2"/>
              <a:cs typeface="Times New Roman" pitchFamily="18" charset="0"/>
            </a:endParaRPr>
          </a:p>
          <a:p>
            <a:pPr eaLnBrk="1" hangingPunct="1"/>
            <a:r>
              <a:rPr lang="ru-RU" i="1" dirty="0" smtClean="0">
                <a:cs typeface="Times New Roman" pitchFamily="18" charset="0"/>
              </a:rPr>
              <a:t>мешает обуться</a:t>
            </a:r>
          </a:p>
          <a:p>
            <a:pPr eaLnBrk="1" hangingPunct="1"/>
            <a:endParaRPr lang="ru-RU" i="1" dirty="0" smtClean="0">
              <a:cs typeface="Times New Roman" pitchFamily="18" charset="0"/>
            </a:endParaRPr>
          </a:p>
          <a:p>
            <a:pPr eaLnBrk="1" hangingPunct="1"/>
            <a:endParaRPr lang="ru-RU" i="1" dirty="0" smtClean="0">
              <a:cs typeface="Times New Roman" pitchFamily="18" charset="0"/>
            </a:endParaRPr>
          </a:p>
          <a:p>
            <a:pPr eaLnBrk="1" hangingPunct="1"/>
            <a:endParaRPr lang="ru-RU" i="1" dirty="0" smtClean="0"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i="1" dirty="0" smtClean="0"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i="1" dirty="0" smtClean="0"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i="1" dirty="0" smtClean="0">
              <a:cs typeface="Times New Roman" pitchFamily="18" charset="0"/>
            </a:endParaRPr>
          </a:p>
          <a:p>
            <a:pPr eaLnBrk="1" hangingPunct="1"/>
            <a:r>
              <a:rPr lang="ru-RU" i="1" dirty="0" smtClean="0">
                <a:cs typeface="Times New Roman" pitchFamily="18" charset="0"/>
              </a:rPr>
              <a:t>Кровавые мозоли</a:t>
            </a:r>
          </a:p>
          <a:p>
            <a:pPr eaLnBrk="1" hangingPunct="1">
              <a:buFont typeface="Arial" pitchFamily="34" charset="0"/>
              <a:buNone/>
            </a:pPr>
            <a:endParaRPr lang="ru-RU" sz="2200" i="1" dirty="0" smtClean="0"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1500174"/>
            <a:ext cx="58578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i="1" dirty="0" smtClean="0">
                <a:cs typeface="Times New Roman" pitchFamily="18" charset="0"/>
              </a:rPr>
              <a:t>проколоть пузырь обеззараженной иглой, не удаляя верхний слой кожи, наложить повязку с подсушивающей мазью и  заклеить бактерицидным пластырем, затем лейкопластырем. Заживлению способствует подсушивание пузырей на воздухе т.е. на привалах, стоянках. </a:t>
            </a:r>
          </a:p>
          <a:p>
            <a:pPr eaLnBrk="1" hangingPunct="1"/>
            <a:endParaRPr lang="ru-RU" i="1" dirty="0" smtClean="0">
              <a:cs typeface="Times New Roman" pitchFamily="18" charset="0"/>
            </a:endParaRPr>
          </a:p>
          <a:p>
            <a:pPr eaLnBrk="1" hangingPunct="1"/>
            <a:r>
              <a:rPr lang="ru-RU" i="1" dirty="0" smtClean="0">
                <a:cs typeface="Times New Roman" pitchFamily="18" charset="0"/>
              </a:rPr>
              <a:t>полезно походить разутым обрабатывать  крепким раствором марганцовки (темно-вишневого цвета) и далее обработать, как при обычных мозолях</a:t>
            </a:r>
          </a:p>
          <a:p>
            <a:pPr eaLnBrk="1" hangingPunct="1"/>
            <a:r>
              <a:rPr lang="ru-RU" i="1" dirty="0" smtClean="0">
                <a:cs typeface="Times New Roman" pitchFamily="18" charset="0"/>
              </a:rPr>
              <a:t>на ночь прикладывать мази : </a:t>
            </a:r>
            <a:r>
              <a:rPr lang="ru-RU" i="1" dirty="0" err="1" smtClean="0">
                <a:cs typeface="Times New Roman" pitchFamily="18" charset="0"/>
              </a:rPr>
              <a:t>солкосерил</a:t>
            </a:r>
            <a:r>
              <a:rPr lang="ru-RU" i="1" dirty="0" smtClean="0">
                <a:cs typeface="Times New Roman" pitchFamily="18" charset="0"/>
              </a:rPr>
              <a:t>, </a:t>
            </a:r>
            <a:r>
              <a:rPr lang="ru-RU" i="1" dirty="0" err="1" smtClean="0">
                <a:cs typeface="Times New Roman" pitchFamily="18" charset="0"/>
              </a:rPr>
              <a:t>актовегин</a:t>
            </a:r>
            <a:r>
              <a:rPr lang="ru-RU" i="1" dirty="0" smtClean="0">
                <a:cs typeface="Times New Roman" pitchFamily="18" charset="0"/>
              </a:rPr>
              <a:t>, «спасатель» и др.</a:t>
            </a:r>
          </a:p>
          <a:p>
            <a:pPr eaLnBrk="1" hangingPunct="1"/>
            <a:endParaRPr lang="ru-RU" i="1" dirty="0" smtClean="0"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642918"/>
            <a:ext cx="27860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П О В Р Е Ж Д Е Н И Я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4745" y="642918"/>
            <a:ext cx="39290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П  Е Р В А Я     П О М О Щ Ь</a:t>
            </a:r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Предупреждение</a:t>
            </a:r>
            <a:b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потертостей и мозолей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85786" y="1785926"/>
            <a:ext cx="8072494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Следует:</a:t>
            </a:r>
          </a:p>
          <a:p>
            <a:pPr lvl="0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новую обувь разносить обувь до похода</a:t>
            </a:r>
          </a:p>
          <a:p>
            <a:pPr lvl="0"/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 маршруте при первых же признаках натирания,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наминания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необходимо остановиться, поправить носок, перешнуровать ботинок, заклеить начинающее краснеть место полоской лейкопластыря</a:t>
            </a:r>
          </a:p>
          <a:p>
            <a:pPr lvl="0"/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895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Оказание помощи</a:t>
            </a:r>
            <a:br>
              <a:rPr lang="ru-RU" sz="4000" b="1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 фурункулах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57896"/>
          </a:xfrm>
        </p:spPr>
        <p:txBody>
          <a:bodyPr>
            <a:normAutofit/>
          </a:bodyPr>
          <a:lstStyle/>
          <a:p>
            <a:r>
              <a:rPr lang="ru-RU" i="1" dirty="0" smtClean="0"/>
              <a:t>накладывают повязку, смоченную крепким раствором поваренной соли в кипяченой воде или с мазью Вишневского</a:t>
            </a:r>
          </a:p>
          <a:p>
            <a:endParaRPr lang="ru-RU" i="1" dirty="0" smtClean="0"/>
          </a:p>
          <a:p>
            <a:r>
              <a:rPr lang="ru-RU" i="1" dirty="0" smtClean="0"/>
              <a:t> после вскрытия гнойника накладывают стерильную повязку</a:t>
            </a:r>
          </a:p>
          <a:p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15262" cy="1142984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Оказание помощи </a:t>
            </a:r>
            <a:br>
              <a:rPr lang="ru-RU" sz="2400" b="1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 занозах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14282" y="1214422"/>
            <a:ext cx="2571768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Повреждения</a:t>
            </a:r>
          </a:p>
          <a:p>
            <a:r>
              <a:rPr lang="ru-RU" dirty="0" smtClean="0"/>
              <a:t>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заноза</a:t>
            </a:r>
          </a:p>
          <a:p>
            <a:endParaRPr lang="ru-RU" dirty="0" smtClean="0"/>
          </a:p>
          <a:p>
            <a:pPr>
              <a:lnSpc>
                <a:spcPct val="150000"/>
              </a:lnSpc>
              <a:buNone/>
            </a:pPr>
            <a:endParaRPr lang="ru-RU" dirty="0" smtClean="0"/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заноза находится глубоко под кожей</a:t>
            </a:r>
          </a:p>
          <a:p>
            <a:pPr>
              <a:buNone/>
            </a:pP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занозы под ногтем</a:t>
            </a:r>
            <a:endParaRPr lang="ru-RU" sz="22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786050" y="1214422"/>
            <a:ext cx="5643602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Первая помощь</a:t>
            </a:r>
          </a:p>
          <a:p>
            <a:pPr>
              <a:buNone/>
            </a:pPr>
            <a:r>
              <a:rPr lang="ru-RU" sz="3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занозу немедленно и полностью удалить, место внедрения занозы смазать йодом или зеленкой, забинтовать</a:t>
            </a:r>
          </a:p>
          <a:p>
            <a:pPr>
              <a:buNone/>
            </a:pP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сделать легкий надрез,  удалить занозу, после чего ранку еще раз смазывают йодом, предварительно выдавив из нее каплю крови, и накладывают стерильную повязку</a:t>
            </a: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удаляются так же. Чтобы уменьшить болевые ощущения, палец туго перевязывают. После извлечения занозы, ранку смазывают йодом или спиртом и забинтовывают палец.</a:t>
            </a:r>
          </a:p>
          <a:p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0"/>
            <a:ext cx="7615262" cy="114298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Оказание помощи </a:t>
            </a:r>
            <a:br>
              <a:rPr kumimoji="0" lang="ru-RU" sz="24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  занозах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Наложение простейших </a:t>
            </a:r>
            <a:br>
              <a:rPr lang="ru-RU" sz="36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повязок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7972452" cy="4929222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ru-RU" sz="32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Повязки служат:</a:t>
            </a:r>
          </a:p>
          <a:p>
            <a:pPr eaLnBrk="1" hangingPunct="1">
              <a:buNone/>
            </a:pPr>
            <a:endParaRPr lang="ru-RU" i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* для защиты ранки от загрязнения и инфицирования</a:t>
            </a:r>
          </a:p>
          <a:p>
            <a:pPr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 * для уменьшения боли (например, при ушибе)</a:t>
            </a:r>
          </a:p>
          <a:p>
            <a:pPr>
              <a:buNone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* для создания определенного давления, с целью остановки кровотечения</a:t>
            </a:r>
          </a:p>
          <a:p>
            <a:pPr eaLnBrk="1" hangingPunct="1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br>
              <a:rPr lang="ru-RU" sz="2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НАЛОЖЕНИЯ ПОВЯЗОК</a:t>
            </a: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5045216"/>
          </a:xfrm>
        </p:spPr>
        <p:txBody>
          <a:bodyPr>
            <a:normAutofit fontScale="92500" lnSpcReduction="20000"/>
          </a:bodyPr>
          <a:lstStyle/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перевязывая больного, с ним необходимо разговаривать, что позволяет контролировать состояние пострадавшего;</a:t>
            </a:r>
          </a:p>
          <a:p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в начале перевязки делается  «замочек»;</a:t>
            </a:r>
          </a:p>
          <a:p>
            <a:endParaRPr lang="ru-RU" sz="2800" dirty="0" smtClean="0"/>
          </a:p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бинтовать начинают с периферии (кроме повязок на суставы) и первые витки делают на здоровом участке, вблизи повреждения, а заканчивают выше раны;</a:t>
            </a:r>
          </a:p>
          <a:p>
            <a:pPr>
              <a:buNone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бинтуют от узкого к широкому месту;</a:t>
            </a:r>
          </a:p>
          <a:p>
            <a:pPr>
              <a:buNone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став лицом к больному, бинт держат в правой руке и, приложив левой рукой конец бинта к коже, раскатывают его от себя. Каждый тур бинта должен ложиться ровно, без складок, закрывая половину предыдущего витка;</a:t>
            </a:r>
          </a:p>
          <a:p>
            <a:pPr>
              <a:buNone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501122" cy="6643710"/>
          </a:xfrm>
          <a:solidFill>
            <a:schemeClr val="bg2">
              <a:lumMod val="90000"/>
            </a:schemeClr>
          </a:solidFill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завязывают бинт или изменяют направление его хода на стороне, противоположной поврежденному участку;</a:t>
            </a:r>
          </a:p>
          <a:p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нельзя прикасаться руками к той части бинта, которая ляжет на рану;</a:t>
            </a:r>
          </a:p>
          <a:p>
            <a:pPr>
              <a:buNone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повязки при повреждении головы, лица не должны сбиваться или давить на уши, лоб, шею или подбородок;</a:t>
            </a:r>
          </a:p>
          <a:p>
            <a:pPr>
              <a:buNone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на стопу, область голеностопного сустава накладывают различные повязки (возвращающаяся, колосовидная, восьмиобразная, на пяточную область)</a:t>
            </a: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642938"/>
            <a:ext cx="7972425" cy="428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/>
            </a:r>
            <a:br>
              <a:rPr lang="ru-RU" b="1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</a:br>
            <a:r>
              <a:rPr lang="ru-RU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> Цель занятия: </a:t>
            </a:r>
            <a:endParaRPr lang="ru-RU" b="1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14937"/>
          </a:xfrm>
        </p:spPr>
        <p:txBody>
          <a:bodyPr rtlCol="0">
            <a:normAutofit fontScale="62500" lnSpcReduction="20000"/>
          </a:bodyPr>
          <a:lstStyle/>
          <a:p>
            <a:pPr marL="365760" indent="-283464"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Сформировать навыки и умения по оказанию первой доврачебной  помощи при ранах, ссадинах, мозолях, при наложении повязок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Задачи занятия: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научиться правильно оказывать первую доврачебную помощь; 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правильно обрабатывать раны, ссадины, мозоли, накладывать   простейшие повязки;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endParaRPr lang="ru-RU" sz="3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воспитать чувство товарищества, взаимовыручки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3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17" descr="http://www.spas-extreme.ru/images/multimedia/61om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1428750"/>
            <a:ext cx="7429500" cy="371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57200" y="500062"/>
            <a:ext cx="8472518" cy="6000771"/>
          </a:xfrm>
        </p:spPr>
        <p:txBody>
          <a:bodyPr>
            <a:normAutofit fontScale="32500" lnSpcReduction="2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9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9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Важнейшая задача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9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туристского похода - сохранение жизни и здоровья всей группы</a:t>
            </a:r>
          </a:p>
          <a:p>
            <a:pPr marL="365760" indent="-283464" algn="ctr" eaLnBrk="1" fontAlgn="auto" hangingPunct="1">
              <a:lnSpc>
                <a:spcPct val="20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9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65760" indent="-283464" algn="ctr" eaLnBrk="1" fontAlgn="auto" hangingPunct="1">
              <a:lnSpc>
                <a:spcPct val="20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algn="ctr" eaLnBrk="1" fontAlgn="auto" hangingPunct="1">
              <a:lnSpc>
                <a:spcPct val="20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algn="ctr" eaLnBrk="1" fontAlgn="auto" hangingPunct="1">
              <a:lnSpc>
                <a:spcPct val="20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algn="ctr" eaLnBrk="1" fontAlgn="auto" hangingPunct="1">
              <a:lnSpc>
                <a:spcPct val="20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sz="4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algn="ctr" eaLnBrk="1" fontAlgn="auto" hangingPunct="1">
              <a:lnSpc>
                <a:spcPct val="20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sz="51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algn="ctr" eaLnBrk="1" fontAlgn="auto" hangingPunct="1">
              <a:lnSpc>
                <a:spcPct val="20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7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Здоровье и жизнь пострадавшего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7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зависит  от правильного оказания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7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первой доврачебной  помощи 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83560"/>
            <a:ext cx="7901014" cy="4572000"/>
          </a:xfrm>
        </p:spPr>
        <p:txBody>
          <a:bodyPr rtlCol="0"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5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заповеди:</a:t>
            </a:r>
            <a:endParaRPr lang="ru-RU" sz="4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 Не навреди. (в том числе бездействием)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2.  Лечить должен специалист. Наша задача – оказать первую   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помощь, донести до врачей. (Диагноз – предварительный,         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все  сомнения – в пользу больного)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3.  Профилактика лучше лечения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5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Принципы: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Правильность принятого  решения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Быстрота (без суеты)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Бережность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Обдуманность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Решительность и спокойствие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принципы </a:t>
            </a:r>
            <a:b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доврачебной помощи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 descr="C:\Documents and Settings\Саша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3925" y="4000500"/>
            <a:ext cx="36782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b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обработки ран, ссадин, мозолей, </a:t>
            </a:r>
            <a:br>
              <a:rPr lang="ru-RU" sz="3600" b="1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наложения повязок  понадобятся: </a:t>
            </a:r>
            <a:r>
              <a:rPr lang="ru-RU" sz="3600" b="1" i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700" b="1" i="1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r>
              <a:rPr lang="ru-RU" sz="27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27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7" name="Содержимое 12"/>
          <p:cNvSpPr>
            <a:spLocks noGrp="1"/>
          </p:cNvSpPr>
          <p:nvPr>
            <p:ph sz="half" idx="1"/>
          </p:nvPr>
        </p:nvSpPr>
        <p:spPr>
          <a:xfrm>
            <a:off x="714375" y="1500188"/>
            <a:ext cx="8001000" cy="4214812"/>
          </a:xfrm>
        </p:spPr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Бинты стерильные и нестерильные                                  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Вата медицинская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Лейкопластырь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Пластыри бактерицидные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Перекись водорода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Йод 3 -5 %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Зеленка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Спирт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Марганец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Детский крем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48" name="Содержимое 10"/>
          <p:cNvSpPr>
            <a:spLocks noGrp="1"/>
          </p:cNvSpPr>
          <p:nvPr>
            <p:ph sz="half" idx="2"/>
          </p:nvPr>
        </p:nvSpPr>
        <p:spPr>
          <a:xfrm>
            <a:off x="4929188" y="1600200"/>
            <a:ext cx="3857625" cy="4525963"/>
          </a:xfrm>
        </p:spPr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1%-ная цинковая мазь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мазь Вишневского,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мазь спасатель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Клей БФ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Стрептоцид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Питьевая сода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Нитки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Английская булавка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Ножницы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Пинцет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4" name="Текст 11"/>
          <p:cNvSpPr>
            <a:spLocks noGrp="1"/>
          </p:cNvSpPr>
          <p:nvPr>
            <p:ph type="body" sz="quarter" idx="4294967295"/>
          </p:nvPr>
        </p:nvSpPr>
        <p:spPr>
          <a:xfrm>
            <a:off x="3171825" y="1214438"/>
            <a:ext cx="5972175" cy="357187"/>
          </a:xfrm>
        </p:spPr>
        <p:txBody>
          <a:bodyPr/>
          <a:lstStyle/>
          <a:p>
            <a:pPr algn="ctr" eaLnBrk="1" hangingPunct="1"/>
            <a:r>
              <a:rPr lang="ru-RU" sz="1400" i="1" smtClean="0"/>
              <a:t> </a:t>
            </a:r>
            <a:endParaRPr lang="ru-RU" sz="1600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285728"/>
            <a:ext cx="85011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Оказывая помощь 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необходимо:</a:t>
            </a:r>
          </a:p>
          <a:p>
            <a:pPr algn="ctr"/>
            <a:endParaRPr lang="ru-RU" sz="4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 вымыть руки с мылом или обработать их  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перекисью водорода, либо спиртом. Если это 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невозможно - оказывая помощь, не  дотрагиваться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до ран;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дать крови немного вытечь (она очистит рану)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Текст 4"/>
          <p:cNvSpPr>
            <a:spLocks noGrp="1"/>
          </p:cNvSpPr>
          <p:nvPr>
            <p:ph type="body" idx="1"/>
          </p:nvPr>
        </p:nvSpPr>
        <p:spPr>
          <a:xfrm>
            <a:off x="214282" y="1643050"/>
            <a:ext cx="4283106" cy="500067"/>
          </a:xfrm>
        </p:spPr>
        <p:txBody>
          <a:bodyPr/>
          <a:lstStyle/>
          <a:p>
            <a:pPr marL="73025" eaLnBrk="1" hangingPunct="1"/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 о в р е ж </a:t>
            </a:r>
            <a:r>
              <a:rPr lang="ru-RU" sz="28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8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я</a:t>
            </a:r>
          </a:p>
        </p:txBody>
      </p:sp>
      <p:sp>
        <p:nvSpPr>
          <p:cNvPr id="28677" name="Содержимое 5"/>
          <p:cNvSpPr>
            <a:spLocks noGrp="1"/>
          </p:cNvSpPr>
          <p:nvPr>
            <p:ph sz="half" idx="2"/>
          </p:nvPr>
        </p:nvSpPr>
        <p:spPr>
          <a:xfrm>
            <a:off x="357188" y="2857500"/>
            <a:ext cx="2928937" cy="3268663"/>
          </a:xfrm>
        </p:spPr>
        <p:txBody>
          <a:bodyPr/>
          <a:lstStyle/>
          <a:p>
            <a:pPr eaLnBrk="1" hangingPunct="1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Царапины и незначительные</a:t>
            </a:r>
          </a:p>
          <a:p>
            <a:pPr eaLnBrk="1" hangingPunct="1">
              <a:buFont typeface="Arial" pitchFamily="34" charset="0"/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раны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8" name="Содержимое 7"/>
          <p:cNvSpPr>
            <a:spLocks noGrp="1"/>
          </p:cNvSpPr>
          <p:nvPr>
            <p:ph sz="quarter" idx="4"/>
          </p:nvPr>
        </p:nvSpPr>
        <p:spPr>
          <a:xfrm>
            <a:off x="3714750" y="2143116"/>
            <a:ext cx="5072063" cy="442915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промыть перекисью водорода или спиртом - от середины к краям</a:t>
            </a:r>
          </a:p>
          <a:p>
            <a:pPr eaLnBrk="1" hangingPunct="1"/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протереть кожу вокруг раны йодом или зеленкой</a:t>
            </a:r>
          </a:p>
          <a:p>
            <a:pPr eaLnBrk="1" hangingPunct="1"/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прижать рану чистой повязкой, чтобы остановить кровь</a:t>
            </a:r>
          </a:p>
          <a:p>
            <a:pPr eaLnBrk="1" hangingPunct="1"/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забинтовать</a:t>
            </a:r>
          </a:p>
          <a:p>
            <a:pPr eaLnBrk="1" hangingPunct="1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41616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Оказание помощи при царапинах и незначительных ранах</a:t>
            </a:r>
          </a:p>
        </p:txBody>
      </p:sp>
      <p:sp>
        <p:nvSpPr>
          <p:cNvPr id="28676" name="Текст 6"/>
          <p:cNvSpPr>
            <a:spLocks noGrp="1"/>
          </p:cNvSpPr>
          <p:nvPr>
            <p:ph type="body" idx="3"/>
          </p:nvPr>
        </p:nvSpPr>
        <p:spPr>
          <a:xfrm>
            <a:off x="4429124" y="1643050"/>
            <a:ext cx="4184651" cy="500067"/>
          </a:xfrm>
        </p:spPr>
        <p:txBody>
          <a:bodyPr/>
          <a:lstStyle/>
          <a:p>
            <a:pPr marL="73025" eaLnBrk="1" hangingPunct="1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 е р в а я   п о м о </a:t>
            </a:r>
            <a:r>
              <a:rPr lang="ru-RU" sz="28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800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23" descr="http://www.mamadaika.ru/abakan/images/articles/editor/1310543162_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3714750"/>
            <a:ext cx="25717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Оказание помощи </a:t>
            </a:r>
            <a:br>
              <a:rPr lang="ru-RU" sz="3600" i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загрязненных ранах</a:t>
            </a:r>
            <a:endParaRPr lang="ru-RU" sz="360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700" name="Текст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3257550" cy="679450"/>
          </a:xfrm>
        </p:spPr>
        <p:txBody>
          <a:bodyPr/>
          <a:lstStyle/>
          <a:p>
            <a:pPr marL="63500" eaLnBrk="1" hangingPunct="1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Повреждения</a:t>
            </a:r>
            <a:endParaRPr lang="ru-RU" sz="2800" dirty="0" smtClean="0"/>
          </a:p>
        </p:txBody>
      </p:sp>
      <p:sp>
        <p:nvSpPr>
          <p:cNvPr id="8197" name="Текст 4"/>
          <p:cNvSpPr>
            <a:spLocks noGrp="1"/>
          </p:cNvSpPr>
          <p:nvPr>
            <p:ph type="body" sz="half" idx="3"/>
          </p:nvPr>
        </p:nvSpPr>
        <p:spPr>
          <a:xfrm>
            <a:off x="4143375" y="1500188"/>
            <a:ext cx="4543425" cy="714375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Первая помощь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29702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2428875"/>
            <a:ext cx="3328988" cy="3697288"/>
          </a:xfrm>
        </p:spPr>
        <p:txBody>
          <a:bodyPr/>
          <a:lstStyle/>
          <a:p>
            <a:pPr marL="392113" indent="-273050" eaLnBrk="1" hangingPunct="1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небольшие загрязненные</a:t>
            </a:r>
          </a:p>
          <a:p>
            <a:pPr marL="392113" indent="-273050" eaLnBrk="1" hangingPunct="1">
              <a:buFont typeface="Arial" pitchFamily="34" charset="0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и гнойные раны </a:t>
            </a:r>
          </a:p>
        </p:txBody>
      </p:sp>
      <p:sp>
        <p:nvSpPr>
          <p:cNvPr id="8198" name="Содержимое 5"/>
          <p:cNvSpPr>
            <a:spLocks noGrp="1"/>
          </p:cNvSpPr>
          <p:nvPr>
            <p:ph sz="quarter" idx="4"/>
          </p:nvPr>
        </p:nvSpPr>
        <p:spPr>
          <a:xfrm>
            <a:off x="4143375" y="2285992"/>
            <a:ext cx="4786313" cy="43576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промыть перекисью водорода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           от середины к краям  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наложить мазь с антибиотиками, перебинтовать и отправить к врачу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если нет возможности отправить пострадавшего  к врачу - горячий компресс и менять повязку каждый раз, когда она высыхает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Оказание помощи при </a:t>
            </a:r>
            <a:b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потертостях и мозолях</a:t>
            </a:r>
          </a:p>
        </p:txBody>
      </p:sp>
      <p:sp>
        <p:nvSpPr>
          <p:cNvPr id="9219" name="Текст 4"/>
          <p:cNvSpPr>
            <a:spLocks noGrp="1"/>
          </p:cNvSpPr>
          <p:nvPr>
            <p:ph type="body" idx="1"/>
          </p:nvPr>
        </p:nvSpPr>
        <p:spPr>
          <a:xfrm>
            <a:off x="357188" y="1643050"/>
            <a:ext cx="3071804" cy="85725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i="1" dirty="0" smtClean="0">
                <a:cs typeface="Times New Roman" pitchFamily="18" charset="0"/>
              </a:rPr>
              <a:t>   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П о в р е ж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д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е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н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и я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0725" name="Содержимое 2"/>
          <p:cNvSpPr>
            <a:spLocks noGrp="1"/>
          </p:cNvSpPr>
          <p:nvPr>
            <p:ph sz="half" idx="2"/>
          </p:nvPr>
        </p:nvSpPr>
        <p:spPr>
          <a:xfrm>
            <a:off x="214313" y="2714620"/>
            <a:ext cx="3000375" cy="3786192"/>
          </a:xfrm>
        </p:spPr>
        <p:txBody>
          <a:bodyPr/>
          <a:lstStyle/>
          <a:p>
            <a:pPr eaLnBrk="1" hangingPunct="1">
              <a:buNone/>
            </a:pPr>
            <a:r>
              <a:rPr lang="ru-RU" sz="1800" i="1" dirty="0" smtClean="0">
                <a:cs typeface="Times New Roman" pitchFamily="18" charset="0"/>
              </a:rPr>
              <a:t>Незначительные потертости</a:t>
            </a:r>
            <a:endParaRPr lang="en-US" sz="1800" i="1" dirty="0" smtClean="0">
              <a:cs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1800" i="1" dirty="0" smtClean="0">
              <a:cs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1800" i="1" dirty="0" smtClean="0">
              <a:cs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1800" i="1" dirty="0" smtClean="0"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sz="1800" i="1" dirty="0" smtClean="0">
                <a:cs typeface="Times New Roman" pitchFamily="18" charset="0"/>
              </a:rPr>
              <a:t>Покрасневшие мозоли</a:t>
            </a:r>
          </a:p>
          <a:p>
            <a:pPr eaLnBrk="1" hangingPunct="1"/>
            <a:endParaRPr lang="ru-RU" sz="1800" i="1" dirty="0" smtClean="0"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sz="1800" i="1" dirty="0" smtClean="0"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sz="2200" i="1" dirty="0" smtClean="0"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sz="2200" i="1" dirty="0" smtClean="0"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sz="2200" i="1" dirty="0" smtClean="0"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sz="2200" i="1" dirty="0" smtClean="0"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sz="2200" i="1" dirty="0" smtClean="0"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sz="2200" i="1" dirty="0" smtClean="0"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sz="2200" i="1" dirty="0" smtClean="0"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sz="2200" i="1" dirty="0" smtClean="0"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endParaRPr lang="ru-RU" i="1" dirty="0" smtClean="0"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i="1" dirty="0" smtClean="0">
              <a:cs typeface="Times New Roman" pitchFamily="18" charset="0"/>
            </a:endParaRPr>
          </a:p>
        </p:txBody>
      </p:sp>
      <p:sp>
        <p:nvSpPr>
          <p:cNvPr id="9221" name="Текст 5"/>
          <p:cNvSpPr>
            <a:spLocks noGrp="1"/>
          </p:cNvSpPr>
          <p:nvPr>
            <p:ph type="body" sz="quarter" idx="3"/>
          </p:nvPr>
        </p:nvSpPr>
        <p:spPr>
          <a:xfrm>
            <a:off x="3643306" y="1785926"/>
            <a:ext cx="3786188" cy="500066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       </a:t>
            </a:r>
            <a:r>
              <a:rPr lang="ru-RU" sz="2200" i="1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П е р в а я    п о м о </a:t>
            </a:r>
            <a:r>
              <a:rPr lang="ru-RU" sz="2200" i="1" dirty="0" err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щ</a:t>
            </a:r>
            <a:r>
              <a:rPr lang="ru-RU" sz="2200" i="1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ь</a:t>
            </a:r>
            <a:endParaRPr lang="ru-RU" sz="2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726" name="Содержимое 6"/>
          <p:cNvSpPr>
            <a:spLocks noGrp="1"/>
          </p:cNvSpPr>
          <p:nvPr>
            <p:ph sz="quarter" idx="4"/>
          </p:nvPr>
        </p:nvSpPr>
        <p:spPr>
          <a:xfrm>
            <a:off x="3214688" y="2714620"/>
            <a:ext cx="5643562" cy="3929068"/>
          </a:xfrm>
        </p:spPr>
        <p:txBody>
          <a:bodyPr/>
          <a:lstStyle/>
          <a:p>
            <a:pPr eaLnBrk="1" hangingPunct="1">
              <a:buNone/>
            </a:pPr>
            <a:r>
              <a:rPr lang="ru-RU" sz="1800" i="1" dirty="0" smtClean="0">
                <a:cs typeface="Times New Roman" pitchFamily="18" charset="0"/>
              </a:rPr>
              <a:t>      смазать антисептическим кремом, прикрыть бактерицидным пластырем, затем сверху наклеить лейкопластырь</a:t>
            </a:r>
          </a:p>
          <a:p>
            <a:pPr eaLnBrk="1" hangingPunct="1">
              <a:buFont typeface="Arial" charset="0"/>
              <a:buChar char="•"/>
            </a:pPr>
            <a:endParaRPr lang="ru-RU" sz="1800" i="1" dirty="0" smtClean="0">
              <a:cs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ru-RU" sz="1800" i="1" dirty="0" smtClean="0"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sz="1800" i="1" dirty="0" smtClean="0">
                <a:cs typeface="Times New Roman" pitchFamily="18" charset="0"/>
              </a:rPr>
              <a:t>      применить йод или зеленку, спирт, 1%-ную цинковую мазь, затем припудрить стрептоцидом и заклеить пластырем</a:t>
            </a:r>
          </a:p>
          <a:p>
            <a:pPr eaLnBrk="1" hangingPunct="1">
              <a:buNone/>
            </a:pPr>
            <a:endParaRPr lang="ru-RU" sz="1800" i="1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Модульная">
  <a:themeElements>
    <a:clrScheme name="Другая 2">
      <a:dk1>
        <a:sysClr val="windowText" lastClr="000000"/>
      </a:dk1>
      <a:lt1>
        <a:srgbClr val="00B050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Метро">
  <a:themeElements>
    <a:clrScheme name="Другая 1">
      <a:dk1>
        <a:srgbClr val="0070C0"/>
      </a:dk1>
      <a:lt1>
        <a:srgbClr val="00B050"/>
      </a:lt1>
      <a:dk2>
        <a:srgbClr val="B13F9A"/>
      </a:dk2>
      <a:lt2>
        <a:srgbClr val="0070C0"/>
      </a:lt2>
      <a:accent1>
        <a:srgbClr val="BB4FA3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1301</TotalTime>
  <Words>843</Words>
  <Application>Microsoft Office PowerPoint</Application>
  <PresentationFormat>Экран (4:3)</PresentationFormat>
  <Paragraphs>198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Солнцестояние</vt:lpstr>
      <vt:lpstr>Изящная</vt:lpstr>
      <vt:lpstr>Бумажная</vt:lpstr>
      <vt:lpstr>Трек</vt:lpstr>
      <vt:lpstr>Модульная</vt:lpstr>
      <vt:lpstr>Литейная</vt:lpstr>
      <vt:lpstr>Открытая</vt:lpstr>
      <vt:lpstr>1_Аспект</vt:lpstr>
      <vt:lpstr>Метро</vt:lpstr>
      <vt:lpstr>Эркер</vt:lpstr>
      <vt:lpstr>Слайд 1</vt:lpstr>
      <vt:lpstr>        Цель занятия: </vt:lpstr>
      <vt:lpstr>Слайд 3</vt:lpstr>
      <vt:lpstr>Основные принципы  доврачебной помощи</vt:lpstr>
      <vt:lpstr>   Для обработки ран, ссадин, мозолей,  и наложения повязок  понадобятся:    </vt:lpstr>
      <vt:lpstr>Слайд 6</vt:lpstr>
      <vt:lpstr>Оказание помощи при царапинах и незначительных ранах</vt:lpstr>
      <vt:lpstr>Оказание помощи  при загрязненных ранах</vt:lpstr>
      <vt:lpstr>Оказание помощи при   потертостях и мозолях</vt:lpstr>
      <vt:lpstr>Слайд 10</vt:lpstr>
      <vt:lpstr>Предупреждение  потертостей и мозолей</vt:lpstr>
      <vt:lpstr>Оказание помощи  при  фурункулах</vt:lpstr>
      <vt:lpstr>Оказание помощи  при  занозах</vt:lpstr>
      <vt:lpstr> Наложение простейших  повязок</vt:lpstr>
      <vt:lpstr>ПРАВИЛА  НАЛОЖЕНИЯ ПОВЯЗОК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«Обработка ран, ссадин, мозолей. Наложение повязок»  </dc:title>
  <dc:creator>ПК</dc:creator>
  <cp:lastModifiedBy>ПК</cp:lastModifiedBy>
  <cp:revision>163</cp:revision>
  <dcterms:created xsi:type="dcterms:W3CDTF">2014-02-19T16:26:47Z</dcterms:created>
  <dcterms:modified xsi:type="dcterms:W3CDTF">2014-02-24T18:36:05Z</dcterms:modified>
</cp:coreProperties>
</file>