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9" r:id="rId3"/>
    <p:sldId id="258" r:id="rId4"/>
    <p:sldId id="259" r:id="rId5"/>
    <p:sldId id="279" r:id="rId6"/>
    <p:sldId id="266" r:id="rId7"/>
    <p:sldId id="261" r:id="rId8"/>
    <p:sldId id="284" r:id="rId9"/>
    <p:sldId id="263" r:id="rId10"/>
    <p:sldId id="264" r:id="rId11"/>
    <p:sldId id="265" r:id="rId12"/>
    <p:sldId id="262" r:id="rId13"/>
    <p:sldId id="267" r:id="rId14"/>
    <p:sldId id="268" r:id="rId15"/>
    <p:sldId id="270" r:id="rId16"/>
    <p:sldId id="271" r:id="rId17"/>
    <p:sldId id="272" r:id="rId18"/>
    <p:sldId id="283" r:id="rId19"/>
    <p:sldId id="282" r:id="rId20"/>
    <p:sldId id="273" r:id="rId21"/>
    <p:sldId id="274" r:id="rId22"/>
    <p:sldId id="275" r:id="rId23"/>
    <p:sldId id="276" r:id="rId24"/>
    <p:sldId id="277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FF"/>
    </p:penClr>
  </p:showPr>
  <p:clrMru>
    <a:srgbClr val="182D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06" autoAdjust="0"/>
  </p:normalViewPr>
  <p:slideViewPr>
    <p:cSldViewPr>
      <p:cViewPr varScale="1">
        <p:scale>
          <a:sx n="85" d="100"/>
          <a:sy n="85" d="100"/>
        </p:scale>
        <p:origin x="-157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389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sz="2400"/>
            </a:pPr>
            <a:r>
              <a:rPr lang="ru-RU" sz="2800" dirty="0">
                <a:solidFill>
                  <a:srgbClr val="FFFF00"/>
                </a:solidFill>
              </a:rPr>
              <a:t>Диагностика нравственной самооценки по методике </a:t>
            </a:r>
            <a:r>
              <a:rPr lang="ru-RU" sz="2800" dirty="0" err="1" smtClean="0">
                <a:solidFill>
                  <a:srgbClr val="FFFF00"/>
                </a:solidFill>
              </a:rPr>
              <a:t>Колмагорцевой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Л.Н.</a:t>
            </a:r>
          </a:p>
        </c:rich>
      </c:tx>
      <c:layout>
        <c:manualLayout>
          <c:xMode val="edge"/>
          <c:yMode val="edge"/>
          <c:x val="0.22111979166666734"/>
          <c:y val="2.826855123674902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нравственной самооценки по методике Колмагорцева Л.Н.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ниже среднего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0.70000000000000007</c:v>
                </c:pt>
                <c:pt idx="2" formatCode="0.00%">
                  <c:v>7.2000000000000008E-2</c:v>
                </c:pt>
                <c:pt idx="3" formatCode="0.00%">
                  <c:v>2.8000000000000004E-2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734927678437498"/>
          <c:y val="0.4203610967314208"/>
          <c:w val="0.26449092024322235"/>
          <c:h val="0.29812422236147906"/>
        </c:manualLayout>
      </c:layout>
      <c:txPr>
        <a:bodyPr/>
        <a:lstStyle/>
        <a:p>
          <a:pPr>
            <a:defRPr sz="2400">
              <a:solidFill>
                <a:srgbClr val="FFFF0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Состояние духовно-нравственных качеств личности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0.68</c:v>
                </c:pt>
                <c:pt idx="2">
                  <c:v>7.0000000000000021E-2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2301533488869461"/>
          <c:y val="0.41936688390957"/>
          <c:w val="0.17389824535821921"/>
          <c:h val="0.16126623218086475"/>
        </c:manualLayout>
      </c:layout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chemeClr val="bg2"/>
                </a:solidFill>
              </a:rPr>
              <a:t>Диагностика ценностных ориентаций подростков по методике М. </a:t>
            </a:r>
            <a:r>
              <a:rPr lang="ru-RU" sz="2000" dirty="0" err="1" smtClean="0">
                <a:solidFill>
                  <a:schemeClr val="bg2"/>
                </a:solidFill>
              </a:rPr>
              <a:t>Рокича</a:t>
            </a:r>
            <a:r>
              <a:rPr lang="ru-RU" sz="2000" dirty="0" smtClean="0">
                <a:solidFill>
                  <a:schemeClr val="bg2"/>
                </a:solidFill>
              </a:rPr>
              <a:t>.</a:t>
            </a:r>
            <a:r>
              <a:rPr lang="ru-RU" sz="2000" baseline="0" dirty="0" smtClean="0">
                <a:solidFill>
                  <a:schemeClr val="bg2"/>
                </a:solidFill>
              </a:rPr>
              <a:t> </a:t>
            </a:r>
            <a:r>
              <a:rPr lang="ru-RU" sz="2000" dirty="0" smtClean="0">
                <a:solidFill>
                  <a:schemeClr val="bg2"/>
                </a:solidFill>
              </a:rPr>
              <a:t>Технологические</a:t>
            </a:r>
            <a:r>
              <a:rPr lang="ru-RU" sz="2000" baseline="0" dirty="0" smtClean="0">
                <a:solidFill>
                  <a:schemeClr val="bg2"/>
                </a:solidFill>
              </a:rPr>
              <a:t> ценности:</a:t>
            </a:r>
            <a:endParaRPr lang="ru-RU" sz="2000" dirty="0">
              <a:solidFill>
                <a:schemeClr val="bg2"/>
              </a:solidFill>
            </a:endParaRPr>
          </a:p>
        </c:rich>
      </c:tx>
      <c:layout>
        <c:manualLayout>
          <c:xMode val="edge"/>
          <c:yMode val="edge"/>
          <c:x val="0.14850393115181898"/>
          <c:y val="1.177364563675182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953233118587553"/>
          <c:y val="0.49912739550772345"/>
          <c:w val="0.73497922477558986"/>
          <c:h val="0.444142233477096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ценностных ориентаций подростков по методике М. Рокича</c:v>
                </c:pt>
              </c:strCache>
            </c:strRef>
          </c:tx>
          <c:explosion val="15"/>
          <c:dPt>
            <c:idx val="16"/>
            <c:explosion val="11"/>
          </c:dPt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Лист1!$A$2:$A$19</c:f>
              <c:strCache>
                <c:ptCount val="18"/>
                <c:pt idx="0">
                  <c:v>Активная деятельная жизнь </c:v>
                </c:pt>
                <c:pt idx="1">
                  <c:v>Жизненная мудрость</c:v>
                </c:pt>
                <c:pt idx="2">
                  <c:v>Здоровье </c:v>
                </c:pt>
                <c:pt idx="3">
                  <c:v>Интересная работа </c:v>
                </c:pt>
                <c:pt idx="4">
                  <c:v>Красота природы и искусства</c:v>
                </c:pt>
                <c:pt idx="5">
                  <c:v>Любовь </c:v>
                </c:pt>
                <c:pt idx="6">
                  <c:v>Материально обеспеченная жизнь </c:v>
                </c:pt>
                <c:pt idx="7">
                  <c:v>Наличие хороших и верных друзей </c:v>
                </c:pt>
                <c:pt idx="8">
                  <c:v>Общественное признание </c:v>
                </c:pt>
                <c:pt idx="9">
                  <c:v>Познание</c:v>
                </c:pt>
                <c:pt idx="10">
                  <c:v>Продуктивная жизнь </c:v>
                </c:pt>
                <c:pt idx="11">
                  <c:v>Развитие</c:v>
                </c:pt>
                <c:pt idx="12">
                  <c:v>Свобода</c:v>
                </c:pt>
                <c:pt idx="13">
                  <c:v>Счастливая семейная жизнь</c:v>
                </c:pt>
                <c:pt idx="14">
                  <c:v>Счастье других</c:v>
                </c:pt>
                <c:pt idx="15">
                  <c:v>Творчество</c:v>
                </c:pt>
                <c:pt idx="16">
                  <c:v>Уверенность в себе</c:v>
                </c:pt>
                <c:pt idx="17">
                  <c:v>Удовольствия</c:v>
                </c:pt>
              </c:strCache>
            </c:strRef>
          </c:cat>
          <c:val>
            <c:numRef>
              <c:f>Лист1!$B$2:$B$19</c:f>
              <c:numCache>
                <c:formatCode>0.00%</c:formatCode>
                <c:ptCount val="18"/>
                <c:pt idx="0" formatCode="0%">
                  <c:v>0.05</c:v>
                </c:pt>
                <c:pt idx="1">
                  <c:v>3.0000000000000092E-3</c:v>
                </c:pt>
                <c:pt idx="2" formatCode="0%">
                  <c:v>1.0000000000000005E-2</c:v>
                </c:pt>
                <c:pt idx="3" formatCode="0%">
                  <c:v>0.05</c:v>
                </c:pt>
                <c:pt idx="4" formatCode="0%">
                  <c:v>1.0000000000000005E-2</c:v>
                </c:pt>
                <c:pt idx="5">
                  <c:v>0.16700000000000001</c:v>
                </c:pt>
                <c:pt idx="6" formatCode="0%">
                  <c:v>0.14000000000000001</c:v>
                </c:pt>
                <c:pt idx="7" formatCode="0%">
                  <c:v>4.0000000000000022E-2</c:v>
                </c:pt>
                <c:pt idx="8" formatCode="0%">
                  <c:v>1.0000000000000005E-2</c:v>
                </c:pt>
                <c:pt idx="9" formatCode="0%">
                  <c:v>2.0000000000000011E-2</c:v>
                </c:pt>
                <c:pt idx="10" formatCode="0%">
                  <c:v>3.0000000000000002E-2</c:v>
                </c:pt>
                <c:pt idx="11" formatCode="0%">
                  <c:v>2.0000000000000011E-2</c:v>
                </c:pt>
                <c:pt idx="12" formatCode="0%">
                  <c:v>0.12000000000000002</c:v>
                </c:pt>
                <c:pt idx="13" formatCode="0%">
                  <c:v>1.0000000000000005E-2</c:v>
                </c:pt>
                <c:pt idx="14" formatCode="0%">
                  <c:v>4.0000000000000022E-2</c:v>
                </c:pt>
                <c:pt idx="15" formatCode="0%">
                  <c:v>0.05</c:v>
                </c:pt>
                <c:pt idx="16" formatCode="0%">
                  <c:v>8.0000000000000043E-2</c:v>
                </c:pt>
                <c:pt idx="17" formatCode="0%">
                  <c:v>0.15000000000000024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>
              <a:solidFill>
                <a:srgbClr val="FFFF0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chemeClr val="bg2"/>
                </a:solidFill>
              </a:rPr>
              <a:t>Диагностика ценностных ориентаций подростков по методике М. </a:t>
            </a:r>
            <a:r>
              <a:rPr lang="ru-RU" sz="2400" dirty="0" err="1">
                <a:solidFill>
                  <a:schemeClr val="bg2"/>
                </a:solidFill>
              </a:rPr>
              <a:t>Рокича</a:t>
            </a:r>
            <a:r>
              <a:rPr lang="ru-RU" sz="2400" dirty="0">
                <a:solidFill>
                  <a:schemeClr val="bg2"/>
                </a:solidFill>
              </a:rPr>
              <a:t> Инструментальные ценности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59567918379439322"/>
          <c:w val="0.88909813768571055"/>
          <c:h val="0.404320782017634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ценностных ориентаций подростков по методике М. Рокича Инструментальные ценности</c:v>
                </c:pt>
              </c:strCache>
            </c:strRef>
          </c:tx>
          <c:explosion val="25"/>
          <c:dPt>
            <c:idx val="5"/>
            <c:explosion val="31"/>
          </c:dPt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Лист1!$A$2:$A$19</c:f>
              <c:strCache>
                <c:ptCount val="18"/>
                <c:pt idx="0">
                  <c:v>Аккуратность</c:v>
                </c:pt>
                <c:pt idx="1">
                  <c:v>Воспитанность</c:v>
                </c:pt>
                <c:pt idx="2">
                  <c:v>Высокие запросы</c:v>
                </c:pt>
                <c:pt idx="3">
                  <c:v>Жизнерадостность</c:v>
                </c:pt>
                <c:pt idx="4">
                  <c:v>Исполнительность</c:v>
                </c:pt>
                <c:pt idx="5">
                  <c:v>Независимость</c:v>
                </c:pt>
                <c:pt idx="6">
                  <c:v>Непримиримость к недостаткам в себе и других</c:v>
                </c:pt>
                <c:pt idx="7">
                  <c:v>Образованность</c:v>
                </c:pt>
                <c:pt idx="8">
                  <c:v>Ответственность</c:v>
                </c:pt>
                <c:pt idx="9">
                  <c:v>Рационализм</c:v>
                </c:pt>
                <c:pt idx="10">
                  <c:v>Самоконтроль</c:v>
                </c:pt>
                <c:pt idx="11">
                  <c:v>Смелость в отстаивании своего мнения</c:v>
                </c:pt>
                <c:pt idx="12">
                  <c:v>Чуткость</c:v>
                </c:pt>
                <c:pt idx="13">
                  <c:v>Терпимость</c:v>
                </c:pt>
                <c:pt idx="14">
                  <c:v>Широта взглядов</c:v>
                </c:pt>
                <c:pt idx="15">
                  <c:v>Твердая воля</c:v>
                </c:pt>
                <c:pt idx="16">
                  <c:v>Честность</c:v>
                </c:pt>
                <c:pt idx="17">
                  <c:v>Эффективность в делах </c:v>
                </c:pt>
              </c:strCache>
            </c:strRef>
          </c:cat>
          <c:val>
            <c:numRef>
              <c:f>Лист1!$B$2:$B$19</c:f>
              <c:numCache>
                <c:formatCode>0%</c:formatCode>
                <c:ptCount val="18"/>
                <c:pt idx="0">
                  <c:v>0.05</c:v>
                </c:pt>
                <c:pt idx="1">
                  <c:v>9.0000000000000024E-2</c:v>
                </c:pt>
                <c:pt idx="2">
                  <c:v>0.15000000000000024</c:v>
                </c:pt>
                <c:pt idx="3">
                  <c:v>0.12000000000000002</c:v>
                </c:pt>
                <c:pt idx="4">
                  <c:v>4.0000000000000022E-2</c:v>
                </c:pt>
                <c:pt idx="5">
                  <c:v>8.0000000000000043E-2</c:v>
                </c:pt>
                <c:pt idx="6">
                  <c:v>1.0000000000000005E-2</c:v>
                </c:pt>
                <c:pt idx="7">
                  <c:v>9.0000000000000024E-2</c:v>
                </c:pt>
                <c:pt idx="8">
                  <c:v>0.05</c:v>
                </c:pt>
                <c:pt idx="9">
                  <c:v>1.0000000000000005E-2</c:v>
                </c:pt>
                <c:pt idx="10">
                  <c:v>1.0000000000000005E-2</c:v>
                </c:pt>
                <c:pt idx="11">
                  <c:v>0.05</c:v>
                </c:pt>
                <c:pt idx="12">
                  <c:v>4.0000000000000022E-2</c:v>
                </c:pt>
                <c:pt idx="13">
                  <c:v>4.0000000000000022E-2</c:v>
                </c:pt>
                <c:pt idx="14">
                  <c:v>2.0000000000000011E-2</c:v>
                </c:pt>
                <c:pt idx="15">
                  <c:v>0.05</c:v>
                </c:pt>
                <c:pt idx="16">
                  <c:v>7.0000000000000021E-2</c:v>
                </c:pt>
                <c:pt idx="17">
                  <c:v>3.0000000000000002E-2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3.933926809054708E-2"/>
          <c:y val="0.18823598542719622"/>
          <c:w val="0.93806136756445935"/>
          <c:h val="0.38626337573188096"/>
        </c:manualLayout>
      </c:layout>
      <c:txPr>
        <a:bodyPr/>
        <a:lstStyle/>
        <a:p>
          <a:pPr>
            <a:defRPr sz="1400">
              <a:solidFill>
                <a:srgbClr val="FFFF00"/>
              </a:solidFill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70E5F-9777-4D2B-8A88-8BC21358B8DF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3B1F3-DC72-479E-8152-3CC72510D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3B1F3-DC72-479E-8152-3CC72510D03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5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5000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30425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3"/>
                </a:solidFill>
                <a:latin typeface="+mn-lt"/>
              </a:rPr>
              <a:t>Цветные нити новой жизни</a:t>
            </a:r>
            <a:endParaRPr lang="ru-RU" sz="6000" b="1" i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Инновационный проект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системы духовно-нравственного воспитания подростков в дополнительном образовании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Содержание проекта.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1 Подготовительный (.Диагностико-проектировочный  этап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(</a:t>
            </a:r>
            <a:r>
              <a:rPr lang="ru-RU" sz="2300" b="1" dirty="0" smtClean="0">
                <a:solidFill>
                  <a:srgbClr val="FFC000"/>
                </a:solidFill>
              </a:rPr>
              <a:t>СЕНТЯБРЬ - НОЯБРЬ</a:t>
            </a:r>
            <a:r>
              <a:rPr lang="ru-RU" b="1" dirty="0" smtClean="0">
                <a:solidFill>
                  <a:srgbClr val="FFC000"/>
                </a:solidFill>
              </a:rPr>
              <a:t> 201</a:t>
            </a:r>
            <a:r>
              <a:rPr lang="en-US" b="1" dirty="0" smtClean="0">
                <a:solidFill>
                  <a:srgbClr val="FFC000"/>
                </a:solidFill>
              </a:rPr>
              <a:t>4</a:t>
            </a:r>
            <a:r>
              <a:rPr lang="ru-RU" b="1" dirty="0" smtClean="0">
                <a:solidFill>
                  <a:srgbClr val="FFC000"/>
                </a:solidFill>
              </a:rPr>
              <a:t>г)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подбор диагностических методик с учётом возрастных особенностей  участников проекта;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проведение стартовой, промежуточной и итоговой диагностики;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отбор наиболее продуктивных  методов и  приемов для решения проблемы.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мониторинг полученных результатов.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составление плана работы с подростками по проблеме.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56895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Состояние духовно -нравственных качеств личности</a:t>
            </a:r>
            <a:br>
              <a:rPr lang="ru-RU" sz="2400" b="1" dirty="0" smtClean="0">
                <a:solidFill>
                  <a:schemeClr val="bg2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bg2"/>
                </a:solidFill>
                <a:latin typeface="+mn-lt"/>
              </a:rPr>
              <a:t>по методике Глазковой Т.Н.</a:t>
            </a:r>
            <a:endParaRPr lang="ru-RU" sz="2400" b="1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2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2"/>
                </a:solidFill>
              </a:rPr>
              <a:t/>
            </a:r>
            <a:br>
              <a:rPr lang="en-US" sz="3600" b="1" dirty="0" smtClean="0">
                <a:solidFill>
                  <a:schemeClr val="bg2"/>
                </a:solidFill>
              </a:rPr>
            </a:br>
            <a:r>
              <a:rPr lang="en-US" sz="3600" dirty="0" smtClean="0">
                <a:solidFill>
                  <a:schemeClr val="bg2"/>
                </a:solidFill>
              </a:rPr>
              <a:t/>
            </a:r>
            <a:br>
              <a:rPr lang="en-US" sz="3600" dirty="0" smtClean="0">
                <a:solidFill>
                  <a:schemeClr val="bg2"/>
                </a:solidFill>
              </a:rPr>
            </a:br>
            <a:endParaRPr lang="ru-RU" sz="36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88640"/>
          <a:ext cx="8712968" cy="6472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88640"/>
          <a:ext cx="871296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en-US" b="1" dirty="0" smtClean="0">
                <a:solidFill>
                  <a:schemeClr val="bg2"/>
                </a:solidFill>
              </a:rPr>
              <a:t> II</a:t>
            </a:r>
            <a:r>
              <a:rPr lang="ru-RU" b="1" dirty="0" smtClean="0">
                <a:solidFill>
                  <a:schemeClr val="bg2"/>
                </a:solidFill>
              </a:rPr>
              <a:t>. Основной этап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sz="2200" dirty="0" smtClean="0">
                <a:solidFill>
                  <a:schemeClr val="bg2"/>
                </a:solidFill>
              </a:rPr>
              <a:t>(ДЕКАБРЬ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2200" dirty="0" smtClean="0">
                <a:solidFill>
                  <a:schemeClr val="bg2"/>
                </a:solidFill>
              </a:rPr>
              <a:t>2014г</a:t>
            </a:r>
            <a:r>
              <a:rPr lang="ru-RU" dirty="0" smtClean="0">
                <a:solidFill>
                  <a:schemeClr val="bg2"/>
                </a:solidFill>
              </a:rPr>
              <a:t>. - </a:t>
            </a:r>
            <a:r>
              <a:rPr lang="ru-RU" sz="2200" dirty="0" smtClean="0">
                <a:solidFill>
                  <a:schemeClr val="bg2"/>
                </a:solidFill>
              </a:rPr>
              <a:t>ИЮНЬ 2017 г.)</a:t>
            </a:r>
            <a:r>
              <a:rPr lang="ru-RU" sz="2200" b="1" i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апробация модели системы  духовно-нравственного воспитания  в МАОУ ДОД ЦЭВД «ТЮЗ»;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повышение   мотивации  личности к познанию духовно-нравственных ценностей;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мониторинг отслеживания процесса промежуточных результатов;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мониторинг успешности решения проблемы.</a:t>
            </a:r>
            <a:endParaRPr lang="ru-RU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 III</a:t>
            </a:r>
            <a:r>
              <a:rPr lang="ru-RU" b="1" dirty="0" smtClean="0">
                <a:solidFill>
                  <a:schemeClr val="bg2"/>
                </a:solidFill>
              </a:rPr>
              <a:t>. Обобщающий этап</a:t>
            </a:r>
            <a:br>
              <a:rPr lang="ru-RU" b="1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2200" dirty="0" smtClean="0">
                <a:solidFill>
                  <a:schemeClr val="bg2"/>
                </a:solidFill>
              </a:rPr>
              <a:t>(июль - октябрь 2017 г.)</a:t>
            </a:r>
            <a:endParaRPr lang="ru-RU" sz="2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>
              <a:buNone/>
            </a:pPr>
            <a:r>
              <a:rPr lang="en-US" sz="4000" i="1" dirty="0" smtClean="0">
                <a:solidFill>
                  <a:srgbClr val="00B050"/>
                </a:solidFill>
              </a:rPr>
              <a:t>  </a:t>
            </a:r>
            <a:endParaRPr lang="ru-RU" sz="40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степень реализации проекта.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 подведение итогов проекта (анализ результатов).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-  обобщение и распространение опыта.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Модель духовно-нравственного воспитания детей старшего школьного возраста в МАОУ ДОД ЦЭВД «ТЮЗ»</a:t>
            </a:r>
            <a:endParaRPr lang="ru-RU" sz="2400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>
              <a:buNone/>
            </a:pPr>
            <a:endParaRPr lang="ru-RU" sz="4000" i="1" dirty="0" smtClean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409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Духовно-нравственное воспитание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педагогически организованный процесс усвоения и принятия подростком базовых национальных ценностей, освоение системы общечеловеческих ценностей. культурных, духовных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и нравственных ценностей многонационального народа Российской Федерации.</a:t>
            </a:r>
            <a:endParaRPr lang="ru-RU" dirty="0"/>
          </a:p>
        </p:txBody>
      </p:sp>
    </p:spTree>
  </p:cSld>
  <p:clrMapOvr>
    <a:masterClrMapping/>
  </p:clrMapOvr>
  <p:transition spd="slow" advTm="25000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4421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Основные направления духовно – нравственного развития и воспитания обучающихся:</a:t>
            </a:r>
            <a:br>
              <a:rPr lang="ru-RU" sz="3600" dirty="0" smtClean="0">
                <a:solidFill>
                  <a:schemeClr val="accent1"/>
                </a:solidFill>
                <a:latin typeface="+mn-lt"/>
              </a:rPr>
            </a:br>
            <a:endParaRPr lang="ru-RU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- Личная культура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- Семейная культура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- Социальная культура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2"/>
                </a:solidFill>
              </a:rPr>
              <a:t>Цель исследования: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Усовершенствование модели духовно-нравственной воспитательной системы,  обеспечивающей подросткам интеллектуальную, социальную, нравственную подготовку, необходимую для жизненной адаптации.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Личная культура.</a:t>
            </a:r>
            <a:r>
              <a:rPr lang="ru-RU" b="1" i="1" dirty="0" smtClean="0">
                <a:solidFill>
                  <a:srgbClr val="FF0000"/>
                </a:solidFill>
              </a:rPr>
              <a:t> 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None/>
            </a:pPr>
            <a:r>
              <a:rPr lang="en-US" smtClean="0"/>
              <a:t>  </a:t>
            </a:r>
            <a:endParaRPr lang="ru-RU" smtClean="0"/>
          </a:p>
          <a:p>
            <a:r>
              <a:rPr lang="ru-RU" sz="3600" i="1" smtClean="0">
                <a:solidFill>
                  <a:srgbClr val="00B050"/>
                </a:solidFill>
              </a:rPr>
              <a:t>Формирование человека, способного к принятию ответственных решений, и проявлению нравственного поведения в любой жизненной ситуации.</a:t>
            </a:r>
            <a:endParaRPr lang="ru-RU" sz="3600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FF00"/>
                </a:solidFill>
              </a:rPr>
              <a:t>Семейная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9685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u="sng" dirty="0" smtClean="0">
              <a:solidFill>
                <a:srgbClr val="00B0F0"/>
              </a:solidFill>
            </a:endParaRPr>
          </a:p>
          <a:p>
            <a:r>
              <a:rPr lang="ru-RU" sz="3600" i="1" dirty="0" smtClean="0">
                <a:solidFill>
                  <a:srgbClr val="00B050"/>
                </a:solidFill>
              </a:rPr>
              <a:t>Формирование ценностного отношения к  семье. Ценности: уважение родителей; забота о старших и младших, сохранение и укрепление семейных  традиций своего рода.</a:t>
            </a:r>
            <a:endParaRPr lang="ru-RU" sz="3600" dirty="0" smtClean="0"/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B0F0"/>
                </a:solidFill>
              </a:rPr>
              <a:t>Социальная культура.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500" b="1" u="sng" dirty="0" smtClean="0">
              <a:solidFill>
                <a:srgbClr val="00B0F0"/>
              </a:solidFill>
            </a:endParaRPr>
          </a:p>
          <a:p>
            <a:r>
              <a:rPr lang="ru-RU" sz="3600" i="1" dirty="0" smtClean="0">
                <a:solidFill>
                  <a:srgbClr val="00B050"/>
                </a:solidFill>
              </a:rPr>
              <a:t>Воспитание трудолюбия, творческого отношения к учению, труду, жизни. Ценности: уважение к труду; творчество и созидание; стремление к познанию и истине; целеустремленность и  настойчивость, бережливость.</a:t>
            </a:r>
            <a:endParaRPr lang="ru-RU" sz="3600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1"/>
                </a:solidFill>
              </a:rPr>
              <a:t>Дверь1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Программа развития «Театр – центр эстетического воспитания детей сельской местности.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u="sng" dirty="0" smtClean="0">
                <a:solidFill>
                  <a:schemeClr val="accent1"/>
                </a:solidFill>
              </a:rPr>
              <a:t>Дверь 2</a:t>
            </a:r>
            <a:r>
              <a:rPr lang="ru-RU" b="1" dirty="0" smtClean="0">
                <a:solidFill>
                  <a:schemeClr val="accent1"/>
                </a:solidFill>
              </a:rPr>
              <a:t>.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Религия (духовное развитие).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  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b="1" u="sng" dirty="0" smtClean="0">
                <a:solidFill>
                  <a:schemeClr val="accent1"/>
                </a:solidFill>
              </a:rPr>
              <a:t>Дверь 3</a:t>
            </a:r>
            <a:r>
              <a:rPr lang="ru-RU" b="1" dirty="0" smtClean="0">
                <a:solidFill>
                  <a:schemeClr val="accent1"/>
                </a:solidFill>
              </a:rPr>
              <a:t>. </a:t>
            </a:r>
            <a:r>
              <a:rPr lang="ru-RU" b="1" dirty="0" smtClean="0">
                <a:solidFill>
                  <a:srgbClr val="FFFF00"/>
                </a:solidFill>
              </a:rPr>
              <a:t>Клуб для старшеклассников «Зеркало души».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u="sng" dirty="0" smtClean="0">
                <a:solidFill>
                  <a:schemeClr val="accent1"/>
                </a:solidFill>
              </a:rPr>
              <a:t>Дверь 4.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Социальные институты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lvl="0">
              <a:buNone/>
            </a:pPr>
            <a:endParaRPr lang="ru-RU" sz="2400" dirty="0"/>
          </a:p>
        </p:txBody>
      </p:sp>
    </p:spTree>
  </p:cSld>
  <p:clrMapOvr>
    <a:masterClrMapping/>
  </p:clrMapOvr>
  <p:transition spd="slow" advTm="25000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342900" lvl="5" indent="-342900">
              <a:buNone/>
            </a:pPr>
            <a:r>
              <a:rPr lang="ru-RU" sz="3200" b="1" u="sng" dirty="0" smtClean="0">
                <a:solidFill>
                  <a:srgbClr val="00B0F0"/>
                </a:solidFill>
              </a:rPr>
              <a:t> Дверь 5</a:t>
            </a:r>
            <a:r>
              <a:rPr lang="ru-RU" sz="3200" b="1" dirty="0" smtClean="0">
                <a:solidFill>
                  <a:srgbClr val="00B0F0"/>
                </a:solidFill>
              </a:rPr>
              <a:t>. </a:t>
            </a:r>
            <a:r>
              <a:rPr lang="ru-RU" sz="3200" b="1" dirty="0" smtClean="0">
                <a:solidFill>
                  <a:srgbClr val="FFFF00"/>
                </a:solidFill>
              </a:rPr>
              <a:t>Ценности здорового образа жизни.</a:t>
            </a:r>
            <a:endParaRPr lang="ru-RU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 Дверь 6. </a:t>
            </a:r>
            <a:r>
              <a:rPr lang="ru-RU" b="1" dirty="0" smtClean="0">
                <a:solidFill>
                  <a:srgbClr val="FFFF00"/>
                </a:solidFill>
              </a:rPr>
              <a:t>Специалисты МАОУ ДОД ЦЭВД «ТЮЗ»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  Дверь 7</a:t>
            </a:r>
            <a:r>
              <a:rPr lang="ru-RU" b="1" u="sng" dirty="0" smtClean="0">
                <a:solidFill>
                  <a:srgbClr val="FFFF00"/>
                </a:solidFill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>  Студии МАОУ ДОД ЦЭВД «ТЮЗ».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 Дверь 8.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Психолого-педагогическое сопровождение.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 Дверь 9</a:t>
            </a:r>
            <a:r>
              <a:rPr lang="ru-RU" b="1" u="sng" dirty="0" smtClean="0">
                <a:solidFill>
                  <a:schemeClr val="accent1"/>
                </a:solidFill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> Родительский университет.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bg2"/>
                </a:solidFill>
              </a:rPr>
              <a:t>Заключение</a:t>
            </a:r>
            <a:r>
              <a:rPr lang="en-US" sz="2000" i="1" dirty="0" smtClean="0">
                <a:solidFill>
                  <a:srgbClr val="FFFF00"/>
                </a:solidFill>
              </a:rPr>
              <a:t/>
            </a:r>
            <a:br>
              <a:rPr lang="en-US" sz="2000" i="1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C000"/>
                </a:solidFill>
                <a:latin typeface="+mn-lt"/>
              </a:rPr>
              <a:t>Одним из важнейших результатов реализации данного проекта является гармонично развитая, высоко духовная личность старшеклассника, способного к самоадаптации и самореализации собственных способностей</a:t>
            </a: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.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Педагог – профессионал должен:</a:t>
            </a:r>
            <a:endParaRPr lang="ru-RU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1. Способствовать духовно-нравственному развитию подростков через чёткую организацию педагогической деятельности в МАОУ ДОД ЦЭВД «ТЮЗ».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2. Создавать благоприятные условия для самореализации подростков, для развития их креативности через организацию разнообразных форм жизнедеятельности подростков.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 advTm="25000"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3. Способствовать созданию эмоционально комфортной психологической атмосферы через организацию индивидуальных и коллективных форм сотрудничества, а также через создание ситуации успеха.</a:t>
            </a:r>
          </a:p>
          <a:p>
            <a:pPr lvl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FFFF00"/>
                </a:solidFill>
              </a:rPr>
              <a:t>4. Способствовать пробуждению и укреплению стремления к жизненному самоопределению через организацию самоуправления и различные формы общественно-значимой деятельности.</a:t>
            </a:r>
          </a:p>
          <a:p>
            <a:pPr lvl="0">
              <a:buNone/>
            </a:pPr>
            <a:r>
              <a:rPr lang="ru-RU" dirty="0" smtClean="0">
                <a:solidFill>
                  <a:srgbClr val="FFFF00"/>
                </a:solidFill>
              </a:rPr>
              <a:t>5. Предложенный вариант модели Духовно-нравственного воспитания старшеклассников отнюдь не догма, а канва, на которой каждый педагог, работающий с подростками, может создать свой рисунок, свою модель, главное – всегда есть с чего начать, а что делать каждому воспитателю – практику подскажет желание помочь нашим детям стать чище, добрее, честнее, совестливее.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u="sng" dirty="0" smtClean="0">
                <a:solidFill>
                  <a:schemeClr val="bg2"/>
                </a:solidFill>
              </a:rPr>
              <a:t>Объект исследования</a:t>
            </a:r>
            <a:r>
              <a:rPr lang="ru-RU" sz="2800" dirty="0" smtClean="0">
                <a:solidFill>
                  <a:srgbClr val="FFFF00"/>
                </a:solidFill>
              </a:rPr>
              <a:t>: духовно-нравственное воспитание личности детей старшего школьного возраста.</a:t>
            </a:r>
          </a:p>
          <a:p>
            <a:r>
              <a:rPr lang="ru-RU" sz="2800" b="1" u="sng" dirty="0" smtClean="0">
                <a:solidFill>
                  <a:schemeClr val="bg2"/>
                </a:solidFill>
              </a:rPr>
              <a:t>Предмет исследования</a:t>
            </a:r>
            <a:r>
              <a:rPr lang="ru-RU" sz="2800" dirty="0" smtClean="0">
                <a:solidFill>
                  <a:srgbClr val="FFFF00"/>
                </a:solidFill>
              </a:rPr>
              <a:t>: компоненты духовно-нравственного </a:t>
            </a:r>
            <a:r>
              <a:rPr lang="ru-RU" sz="2800" dirty="0" err="1" smtClean="0">
                <a:solidFill>
                  <a:srgbClr val="FFFF00"/>
                </a:solidFill>
              </a:rPr>
              <a:t>воспитанияя</a:t>
            </a:r>
            <a:r>
              <a:rPr lang="ru-RU" sz="2800" dirty="0" smtClean="0">
                <a:solidFill>
                  <a:srgbClr val="FFFF00"/>
                </a:solidFill>
              </a:rPr>
              <a:t> личности детей старшего школьного возраста.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ru-RU" sz="2800" u="sng" dirty="0" err="1" smtClean="0">
                <a:solidFill>
                  <a:schemeClr val="bg2"/>
                </a:solidFill>
              </a:rPr>
              <a:t>Гипотиза</a:t>
            </a:r>
            <a:r>
              <a:rPr lang="ru-RU" sz="2800" u="sng" dirty="0" smtClean="0">
                <a:solidFill>
                  <a:schemeClr val="bg2"/>
                </a:solidFill>
              </a:rPr>
              <a:t>:</a:t>
            </a:r>
            <a:r>
              <a:rPr lang="ru-RU" sz="2800" dirty="0" smtClean="0">
                <a:solidFill>
                  <a:srgbClr val="FFFF00"/>
                </a:solidFill>
              </a:rPr>
              <a:t> в рамках реализации проекта можно предположить, что применение разнообразных форм и методов, направленных на нравственное воспитание детей с использованием  современных образовательных технологий способствует повышению уровня духовно-нравственного воспитания подростков</a:t>
            </a: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2"/>
                </a:solidFill>
                <a:latin typeface="+mn-lt"/>
              </a:rPr>
              <a:t>Задачи  исследования:</a:t>
            </a:r>
            <a:endParaRPr lang="ru-RU" u="sng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1. Выявить уровень развития духовно-нравственных качеств подростков;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2. Развить нравственные качества  личности детей через использование  развивающих и здоровьесберегающих,   театральных технологий.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3. Разработать  модель  духовно-нравственной воспитательной системы  с помощью  образовательной программы развития «Театр –  центр эстетического воспитания детей сельской местности».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4. Разработать методические рекомендации для педагогов дополнительного образования по воспитанию нравственных ценностей у старшеклассников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5.  Сформировать и развить у  подростков потребность в здоровом образе жизни как важнейшем компоненте гармонично развитой личности.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6. Сформировать  ценности семьи.</a:t>
            </a:r>
          </a:p>
          <a:p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bg2"/>
                </a:solidFill>
              </a:rPr>
              <a:t>Применяемые технологии: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театральные технологии;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технологии личностно-ориентированного обучения и воспитания;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 здоровьесберегающие технологии;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информационно-коммуникативные технологии.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4000" b="1" u="sng" dirty="0" smtClean="0">
                <a:solidFill>
                  <a:schemeClr val="bg2"/>
                </a:solidFill>
              </a:rPr>
              <a:t>Состав участников проекта</a:t>
            </a:r>
            <a:r>
              <a:rPr lang="ru-RU" sz="4000" b="1" dirty="0" smtClean="0">
                <a:solidFill>
                  <a:schemeClr val="bg2"/>
                </a:solidFill>
              </a:rPr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chemeClr val="bg2"/>
                </a:solidFill>
                <a:latin typeface="+mn-lt"/>
              </a:rPr>
            </a:br>
            <a:endParaRPr lang="ru-RU" sz="3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Хаустова С.В. педагог-психолог МАОУ ДОД ЦЭВД «ТЮЗ»;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Зажарская В.Н. педагог дополнительного образования МАОУ ДОД ЦЭВД «ТЮЗ»;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педагоги дополнительного образования.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воспитанники  МАОУ ДОД  ЦЭВД «ТЮЗ»;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священнослужители Тбилисского района;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педагоги школ Тбилисского района;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родители воспитанников МАОУ ДОД ЦЭВД «ТЮЗ»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u="sng" dirty="0">
                <a:solidFill>
                  <a:schemeClr val="bg2"/>
                </a:solidFill>
              </a:rPr>
              <a:t>Планируемые  результаты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rgbClr val="FFFF00"/>
                </a:solidFill>
              </a:rPr>
              <a:t>Развитие мотивации личности  к познанию духовно-нравственных ценностей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2. Расширение познавательных возможностей  и творческой активности обучающихся, способствующих развитию и сохранению психологического здоровья детей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3. Формирование   умения находить в трудных ситуациях самого себя, принимать ответственность за свою жизнь на себя, умение делать выбор.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4.Формирование потребностей в самоизменении и личностном росте.</a:t>
            </a:r>
          </a:p>
          <a:p>
            <a:r>
              <a:rPr lang="ru-RU" sz="2300" dirty="0" smtClean="0">
                <a:solidFill>
                  <a:srgbClr val="FFFF00"/>
                </a:solidFill>
              </a:rPr>
              <a:t>5. Обеспечить комплексный подход к гармоничному развитию личности подростка 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9675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Отслеживание результатов проекта осуществляется с помощью перечисленных ранее методик:  «Диагностика нравственной самооценки» </a:t>
            </a:r>
            <a:r>
              <a:rPr lang="ru-RU" sz="2400" dirty="0" err="1" smtClean="0">
                <a:solidFill>
                  <a:srgbClr val="FFFF00"/>
                </a:solidFill>
              </a:rPr>
              <a:t>Колмагорцевой</a:t>
            </a:r>
            <a:r>
              <a:rPr lang="ru-RU" sz="2400" dirty="0" smtClean="0">
                <a:solidFill>
                  <a:srgbClr val="FFFF00"/>
                </a:solidFill>
              </a:rPr>
              <a:t> Л.Н., «Состояние духовно-нравственных качеств личности» Глазковой Т.Н., «Диагностика ценностных ориентаций подростков» (терминальные и инструментальные ценности) </a:t>
            </a:r>
            <a:r>
              <a:rPr lang="ru-RU" sz="2400" dirty="0" err="1" smtClean="0">
                <a:solidFill>
                  <a:srgbClr val="FFFF00"/>
                </a:solidFill>
              </a:rPr>
              <a:t>М.Рокича</a:t>
            </a:r>
            <a:r>
              <a:rPr lang="ru-RU" sz="2400" dirty="0" smtClean="0">
                <a:solidFill>
                  <a:srgbClr val="FFFF00"/>
                </a:solidFill>
              </a:rPr>
              <a:t> на промежуточном и конечном этапах данного проекта. По итогам выше перечисленных диагностик можем сделать вывод, что предлагаемая усовершенствованная модель  системы духовно-нравственного воспитания способствует развитию духовно-нравственных качеств личности.</a:t>
            </a:r>
            <a:endParaRPr lang="ru-RU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chemeClr val="bg2"/>
                </a:solidFill>
              </a:rPr>
              <a:t/>
            </a:r>
            <a:br>
              <a:rPr lang="en-US" sz="3600" b="1" u="sng" dirty="0" smtClean="0">
                <a:solidFill>
                  <a:schemeClr val="bg2"/>
                </a:solidFill>
              </a:rPr>
            </a:br>
            <a:r>
              <a:rPr lang="ru-RU" sz="3600" b="1" u="sng" dirty="0" smtClean="0">
                <a:solidFill>
                  <a:schemeClr val="bg2"/>
                </a:solidFill>
              </a:rPr>
              <a:t>Для реализации проекта необходимы следующие условия: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endParaRPr lang="ru-RU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Реализация проекта предполагает сотрудничество со студиями   МАОУ ДОД ЦЭВД «ТЮЗ» и социальными институтами (Свято-Покровским храмом, общеобразовательными школами  Тбилисского района). Для создания оптимального психологического пространства особое значение в рамках реализации проекта имеет активное взаимодействие с родителями воспитанников МАОУ ДОД ЦЭВД «ТЮЗ».</a:t>
            </a:r>
          </a:p>
          <a:p>
            <a:pPr algn="just"/>
            <a:r>
              <a:rPr lang="ru-RU" dirty="0" smtClean="0">
                <a:solidFill>
                  <a:srgbClr val="FFFF00"/>
                </a:solidFill>
              </a:rPr>
              <a:t>Важным элементом проекта являются относительно небольшие  финансовые  затраты. С целью реализации проекта духовно-нравственного воспитания старшеклассников необходимо наличие методической базы: методической и психологической литературы по теме, аудио- и видеотеки, репродукции и т.д.</a:t>
            </a:r>
          </a:p>
          <a:p>
            <a:endParaRPr lang="ru-RU" b="1" u="sng" dirty="0" smtClean="0">
              <a:solidFill>
                <a:srgbClr val="FFFF00"/>
              </a:solidFill>
            </a:endParaRPr>
          </a:p>
          <a:p>
            <a:r>
              <a:rPr lang="ru-RU" b="1" u="sng" dirty="0" smtClean="0">
                <a:solidFill>
                  <a:schemeClr val="bg2"/>
                </a:solidFill>
              </a:rPr>
              <a:t>Сроки проведения: 2015--2018г.г.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444</TotalTime>
  <Words>1024</Words>
  <Application>Microsoft Office PowerPoint</Application>
  <PresentationFormat>Экран (4:3)</PresentationFormat>
  <Paragraphs>106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Цветные нити новой жизни</vt:lpstr>
      <vt:lpstr>Цель исследования:</vt:lpstr>
      <vt:lpstr>Слайд 3</vt:lpstr>
      <vt:lpstr>Задачи  исследования:</vt:lpstr>
      <vt:lpstr>Применяемые технологии:  </vt:lpstr>
      <vt:lpstr> Состав участников проекта:  </vt:lpstr>
      <vt:lpstr>Планируемые  результаты  </vt:lpstr>
      <vt:lpstr>Слайд 8</vt:lpstr>
      <vt:lpstr> Для реализации проекта необходимы следующие условия: </vt:lpstr>
      <vt:lpstr>Содержание проекта.</vt:lpstr>
      <vt:lpstr>  </vt:lpstr>
      <vt:lpstr>Состояние духовно -нравственных качеств личности по методике Глазковой Т.Н.</vt:lpstr>
      <vt:lpstr>  </vt:lpstr>
      <vt:lpstr>  </vt:lpstr>
      <vt:lpstr>  II. Основной этап  (ДЕКАБРЬ 2014г. - ИЮНЬ 2017 г.)   </vt:lpstr>
      <vt:lpstr> III. Обобщающий этап  (июль - октябрь 2017 г.)</vt:lpstr>
      <vt:lpstr>Модель духовно-нравственного воспитания детей старшего школьного возраста в МАОУ ДОД ЦЭВД «ТЮЗ»</vt:lpstr>
      <vt:lpstr>Духовно-нравственное воспитание –</vt:lpstr>
      <vt:lpstr>Основные направления духовно – нравственного развития и воспитания обучающихся: </vt:lpstr>
      <vt:lpstr>Личная культура. </vt:lpstr>
      <vt:lpstr>Семейная культура</vt:lpstr>
      <vt:lpstr>Социальная культура.</vt:lpstr>
      <vt:lpstr> </vt:lpstr>
      <vt:lpstr>Слайд 24</vt:lpstr>
      <vt:lpstr>Заключение Одним из важнейших результатов реализации данного проекта является гармонично развитая, высоко духовная личность старшеклассника, способного к самоадаптации и самореализации собственных способностей.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нити новой жизни</dc:title>
  <dc:creator>1</dc:creator>
  <cp:lastModifiedBy>1</cp:lastModifiedBy>
  <cp:revision>66</cp:revision>
  <dcterms:created xsi:type="dcterms:W3CDTF">2015-06-15T09:53:12Z</dcterms:created>
  <dcterms:modified xsi:type="dcterms:W3CDTF">2015-07-03T12:29:04Z</dcterms:modified>
</cp:coreProperties>
</file>