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4C8DC03B-714B-40E2-A0CD-887216E64958}" type="datetimeFigureOut">
              <a:rPr lang="ru-RU" smtClean="0"/>
              <a:pPr/>
              <a:t>12.09.2015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C7CF224F-9AE1-4615-8B0A-040744CE4E3A}"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4C8DC03B-714B-40E2-A0CD-887216E64958}" type="datetimeFigureOut">
              <a:rPr lang="ru-RU" smtClean="0"/>
              <a:pPr/>
              <a:t>12.09.2015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C7CF224F-9AE1-4615-8B0A-040744CE4E3A}"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4C8DC03B-714B-40E2-A0CD-887216E64958}" type="datetimeFigureOut">
              <a:rPr lang="ru-RU" smtClean="0"/>
              <a:pPr/>
              <a:t>12.09.2015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C7CF224F-9AE1-4615-8B0A-040744CE4E3A}"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4C8DC03B-714B-40E2-A0CD-887216E64958}" type="datetimeFigureOut">
              <a:rPr lang="ru-RU" smtClean="0"/>
              <a:pPr/>
              <a:t>12.09.2015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C7CF224F-9AE1-4615-8B0A-040744CE4E3A}"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4C8DC03B-714B-40E2-A0CD-887216E64958}" type="datetimeFigureOut">
              <a:rPr lang="ru-RU" smtClean="0"/>
              <a:pPr/>
              <a:t>12.09.2015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C7CF224F-9AE1-4615-8B0A-040744CE4E3A}"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4C8DC03B-714B-40E2-A0CD-887216E64958}" type="datetimeFigureOut">
              <a:rPr lang="ru-RU" smtClean="0"/>
              <a:pPr/>
              <a:t>12.09.2015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C7CF224F-9AE1-4615-8B0A-040744CE4E3A}"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4C8DC03B-714B-40E2-A0CD-887216E64958}" type="datetimeFigureOut">
              <a:rPr lang="ru-RU" smtClean="0"/>
              <a:pPr/>
              <a:t>12.09.2015</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C7CF224F-9AE1-4615-8B0A-040744CE4E3A}"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4C8DC03B-714B-40E2-A0CD-887216E64958}" type="datetimeFigureOut">
              <a:rPr lang="ru-RU" smtClean="0"/>
              <a:pPr/>
              <a:t>12.09.2015</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C7CF224F-9AE1-4615-8B0A-040744CE4E3A}"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4C8DC03B-714B-40E2-A0CD-887216E64958}" type="datetimeFigureOut">
              <a:rPr lang="ru-RU" smtClean="0"/>
              <a:pPr/>
              <a:t>12.09.2015</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C7CF224F-9AE1-4615-8B0A-040744CE4E3A}"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4C8DC03B-714B-40E2-A0CD-887216E64958}" type="datetimeFigureOut">
              <a:rPr lang="ru-RU" smtClean="0"/>
              <a:pPr/>
              <a:t>12.09.2015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C7CF224F-9AE1-4615-8B0A-040744CE4E3A}"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4C8DC03B-714B-40E2-A0CD-887216E64958}" type="datetimeFigureOut">
              <a:rPr lang="ru-RU" smtClean="0"/>
              <a:pPr/>
              <a:t>12.09.2015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C7CF224F-9AE1-4615-8B0A-040744CE4E3A}"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C8DC03B-714B-40E2-A0CD-887216E64958}" type="datetimeFigureOut">
              <a:rPr lang="ru-RU" smtClean="0"/>
              <a:pPr/>
              <a:t>12.09.2015</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7CF224F-9AE1-4615-8B0A-040744CE4E3A}"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714357"/>
            <a:ext cx="7772400" cy="1285883"/>
          </a:xfrm>
        </p:spPr>
        <p:txBody>
          <a:bodyPr/>
          <a:lstStyle/>
          <a:p>
            <a:r>
              <a:rPr lang="ru-RU" b="1" dirty="0" smtClean="0"/>
              <a:t>ИНТЕЛЛЕКТУАЛЬНАЯ ИГРА:</a:t>
            </a:r>
            <a:endParaRPr lang="ru-RU" b="1" dirty="0"/>
          </a:p>
        </p:txBody>
      </p:sp>
      <p:sp>
        <p:nvSpPr>
          <p:cNvPr id="3" name="Подзаголовок 2"/>
          <p:cNvSpPr>
            <a:spLocks noGrp="1"/>
          </p:cNvSpPr>
          <p:nvPr>
            <p:ph type="subTitle" idx="1"/>
          </p:nvPr>
        </p:nvSpPr>
        <p:spPr>
          <a:xfrm>
            <a:off x="0" y="3000372"/>
            <a:ext cx="9144000" cy="2638428"/>
          </a:xfrm>
        </p:spPr>
        <p:txBody>
          <a:bodyPr>
            <a:normAutofit/>
          </a:bodyPr>
          <a:lstStyle/>
          <a:p>
            <a:r>
              <a:rPr lang="ru-RU" sz="8000" b="1" dirty="0" smtClean="0">
                <a:solidFill>
                  <a:srgbClr val="FF0000"/>
                </a:solidFill>
              </a:rPr>
              <a:t>«ЗВЕЗДНЫЙ ЧАС»</a:t>
            </a:r>
            <a:endParaRPr lang="ru-RU" sz="8000" b="1" dirty="0">
              <a:solidFill>
                <a:srgbClr val="FF0000"/>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642918"/>
          </a:xfrm>
        </p:spPr>
        <p:txBody>
          <a:bodyPr>
            <a:noAutofit/>
          </a:bodyPr>
          <a:lstStyle/>
          <a:p>
            <a:r>
              <a:rPr lang="ru-RU" sz="2400" b="1" dirty="0">
                <a:solidFill>
                  <a:srgbClr val="FF0000"/>
                </a:solidFill>
              </a:rPr>
              <a:t>И</a:t>
            </a:r>
            <a:r>
              <a:rPr lang="ru-RU" sz="2400" b="1" dirty="0" smtClean="0">
                <a:solidFill>
                  <a:srgbClr val="FF0000"/>
                </a:solidFill>
              </a:rPr>
              <a:t>НТЕЛЛЕКТУАЛЬНАЯ ИГРА: «ЗВЕЗДНЫЙ ЧАС»</a:t>
            </a:r>
            <a:endParaRPr lang="ru-RU" sz="2400" b="1" dirty="0">
              <a:solidFill>
                <a:srgbClr val="FF0000"/>
              </a:solidFill>
            </a:endParaRPr>
          </a:p>
        </p:txBody>
      </p:sp>
      <p:sp>
        <p:nvSpPr>
          <p:cNvPr id="3" name="Содержимое 2"/>
          <p:cNvSpPr>
            <a:spLocks noGrp="1"/>
          </p:cNvSpPr>
          <p:nvPr>
            <p:ph idx="1"/>
          </p:nvPr>
        </p:nvSpPr>
        <p:spPr>
          <a:xfrm>
            <a:off x="0" y="714356"/>
            <a:ext cx="9144000" cy="6143644"/>
          </a:xfrm>
        </p:spPr>
        <p:txBody>
          <a:bodyPr>
            <a:normAutofit fontScale="85000" lnSpcReduction="10000"/>
          </a:bodyPr>
          <a:lstStyle/>
          <a:p>
            <a:pPr algn="ctr">
              <a:buNone/>
            </a:pPr>
            <a:r>
              <a:rPr lang="ru-RU" i="1" u="sng" dirty="0" smtClean="0"/>
              <a:t>Отборочный тур. </a:t>
            </a:r>
          </a:p>
          <a:p>
            <a:pPr>
              <a:buNone/>
            </a:pPr>
            <a:r>
              <a:rPr lang="ru-RU" dirty="0" smtClean="0"/>
              <a:t>1.Как правильно ходить по тротуарам?</a:t>
            </a:r>
          </a:p>
          <a:p>
            <a:pPr>
              <a:buNone/>
            </a:pPr>
            <a:r>
              <a:rPr lang="ru-RU" dirty="0" smtClean="0">
                <a:solidFill>
                  <a:srgbClr val="FF0000"/>
                </a:solidFill>
              </a:rPr>
              <a:t>- Придерживаясь правой стороны.</a:t>
            </a:r>
          </a:p>
          <a:p>
            <a:pPr>
              <a:buNone/>
            </a:pPr>
            <a:r>
              <a:rPr lang="ru-RU" dirty="0" smtClean="0"/>
              <a:t>2.Как следует двигаться по дороге пешеходу?</a:t>
            </a:r>
          </a:p>
          <a:p>
            <a:pPr>
              <a:buNone/>
            </a:pPr>
            <a:r>
              <a:rPr lang="ru-RU" dirty="0" smtClean="0">
                <a:solidFill>
                  <a:srgbClr val="FF0000"/>
                </a:solidFill>
              </a:rPr>
              <a:t>- По левой обочине, навстречу движению транспорта.</a:t>
            </a:r>
          </a:p>
          <a:p>
            <a:pPr>
              <a:buNone/>
            </a:pPr>
            <a:r>
              <a:rPr lang="ru-RU" dirty="0" smtClean="0"/>
              <a:t>3.Для чего постовому нужен жезл?</a:t>
            </a:r>
          </a:p>
          <a:p>
            <a:pPr>
              <a:buNone/>
            </a:pPr>
            <a:r>
              <a:rPr lang="ru-RU" dirty="0" smtClean="0">
                <a:solidFill>
                  <a:srgbClr val="FF0000"/>
                </a:solidFill>
              </a:rPr>
              <a:t>- Регулировать движение.</a:t>
            </a:r>
          </a:p>
          <a:p>
            <a:pPr>
              <a:buNone/>
            </a:pPr>
            <a:r>
              <a:rPr lang="ru-RU" dirty="0" smtClean="0"/>
              <a:t>4.На какой сигнал следует переходить улицу?</a:t>
            </a:r>
          </a:p>
          <a:p>
            <a:pPr>
              <a:buNone/>
            </a:pPr>
            <a:r>
              <a:rPr lang="ru-RU" dirty="0" smtClean="0">
                <a:solidFill>
                  <a:srgbClr val="FF0000"/>
                </a:solidFill>
              </a:rPr>
              <a:t>- На зеленый.</a:t>
            </a:r>
          </a:p>
          <a:p>
            <a:pPr>
              <a:buNone/>
            </a:pPr>
            <a:r>
              <a:rPr lang="ru-RU" dirty="0" smtClean="0"/>
              <a:t>5.Что изображено на дорожном знаке «сигнал опасности»?</a:t>
            </a:r>
          </a:p>
          <a:p>
            <a:pPr>
              <a:buNone/>
            </a:pPr>
            <a:r>
              <a:rPr lang="ru-RU" dirty="0" smtClean="0">
                <a:solidFill>
                  <a:srgbClr val="FF0000"/>
                </a:solidFill>
              </a:rPr>
              <a:t>- Восклицательный знак в треугольнике.</a:t>
            </a:r>
          </a:p>
          <a:p>
            <a:pPr>
              <a:buNone/>
            </a:pPr>
            <a:r>
              <a:rPr lang="ru-RU" dirty="0" smtClean="0"/>
              <a:t>6.Какие машины могут ехать на красный свет?</a:t>
            </a:r>
          </a:p>
          <a:p>
            <a:pPr>
              <a:buNone/>
            </a:pPr>
            <a:r>
              <a:rPr lang="ru-RU" dirty="0" smtClean="0">
                <a:solidFill>
                  <a:srgbClr val="FF0000"/>
                </a:solidFill>
              </a:rPr>
              <a:t>- Пожарная, милицейская, скорая помощь, спецмашины.</a:t>
            </a:r>
          </a:p>
          <a:p>
            <a:pPr>
              <a:buNone/>
            </a:pPr>
            <a:endParaRPr lang="ru-RU"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anim calcmode="lin" valueType="num">
                                      <p:cBhvr additive="base">
                                        <p:cTn id="43"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8" end="8"/>
                                            </p:txEl>
                                          </p:spTgt>
                                        </p:tgtEl>
                                        <p:attrNameLst>
                                          <p:attrName>style.visibility</p:attrName>
                                        </p:attrNameLst>
                                      </p:cBhvr>
                                      <p:to>
                                        <p:strVal val="visible"/>
                                      </p:to>
                                    </p:set>
                                    <p:anim calcmode="lin" valueType="num">
                                      <p:cBhvr additive="base">
                                        <p:cTn id="49"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3">
                                            <p:txEl>
                                              <p:pRg st="9" end="9"/>
                                            </p:txEl>
                                          </p:spTgt>
                                        </p:tgtEl>
                                        <p:attrNameLst>
                                          <p:attrName>style.visibility</p:attrName>
                                        </p:attrNameLst>
                                      </p:cBhvr>
                                      <p:to>
                                        <p:strVal val="visible"/>
                                      </p:to>
                                    </p:set>
                                    <p:anim calcmode="lin" valueType="num">
                                      <p:cBhvr additive="base">
                                        <p:cTn id="55"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3">
                                            <p:txEl>
                                              <p:pRg st="10" end="10"/>
                                            </p:txEl>
                                          </p:spTgt>
                                        </p:tgtEl>
                                        <p:attrNameLst>
                                          <p:attrName>style.visibility</p:attrName>
                                        </p:attrNameLst>
                                      </p:cBhvr>
                                      <p:to>
                                        <p:strVal val="visible"/>
                                      </p:to>
                                    </p:set>
                                    <p:anim calcmode="lin" valueType="num">
                                      <p:cBhvr additive="base">
                                        <p:cTn id="61"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nodeType="clickEffect">
                                  <p:stCondLst>
                                    <p:cond delay="0"/>
                                  </p:stCondLst>
                                  <p:childTnLst>
                                    <p:set>
                                      <p:cBhvr>
                                        <p:cTn id="66" dur="1" fill="hold">
                                          <p:stCondLst>
                                            <p:cond delay="0"/>
                                          </p:stCondLst>
                                        </p:cTn>
                                        <p:tgtEl>
                                          <p:spTgt spid="3">
                                            <p:txEl>
                                              <p:pRg st="11" end="11"/>
                                            </p:txEl>
                                          </p:spTgt>
                                        </p:tgtEl>
                                        <p:attrNameLst>
                                          <p:attrName>style.visibility</p:attrName>
                                        </p:attrNameLst>
                                      </p:cBhvr>
                                      <p:to>
                                        <p:strVal val="visible"/>
                                      </p:to>
                                    </p:set>
                                    <p:anim calcmode="lin" valueType="num">
                                      <p:cBhvr additive="base">
                                        <p:cTn id="67"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nodeType="clickEffect">
                                  <p:stCondLst>
                                    <p:cond delay="0"/>
                                  </p:stCondLst>
                                  <p:childTnLst>
                                    <p:set>
                                      <p:cBhvr>
                                        <p:cTn id="72" dur="1" fill="hold">
                                          <p:stCondLst>
                                            <p:cond delay="0"/>
                                          </p:stCondLst>
                                        </p:cTn>
                                        <p:tgtEl>
                                          <p:spTgt spid="3">
                                            <p:txEl>
                                              <p:pRg st="12" end="12"/>
                                            </p:txEl>
                                          </p:spTgt>
                                        </p:tgtEl>
                                        <p:attrNameLst>
                                          <p:attrName>style.visibility</p:attrName>
                                        </p:attrNameLst>
                                      </p:cBhvr>
                                      <p:to>
                                        <p:strVal val="visible"/>
                                      </p:to>
                                    </p:set>
                                    <p:anim calcmode="lin" valueType="num">
                                      <p:cBhvr additive="base">
                                        <p:cTn id="73" dur="500" fill="hold"/>
                                        <p:tgtEl>
                                          <p:spTgt spid="3">
                                            <p:txEl>
                                              <p:pRg st="12" end="12"/>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3">
                                            <p:txEl>
                                              <p:pRg st="12" end="1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0"/>
            <a:ext cx="8229600" cy="571480"/>
          </a:xfrm>
        </p:spPr>
        <p:txBody>
          <a:bodyPr>
            <a:normAutofit/>
          </a:bodyPr>
          <a:lstStyle/>
          <a:p>
            <a:r>
              <a:rPr lang="ru-RU" sz="2400" b="1" dirty="0" smtClean="0">
                <a:solidFill>
                  <a:srgbClr val="FF0000"/>
                </a:solidFill>
              </a:rPr>
              <a:t>ИНТЕЛЛЕКТУАЛЬНАЯ ИГРА: «ЗВЕЗДНЫЙ ЧАС»</a:t>
            </a:r>
            <a:endParaRPr lang="ru-RU" sz="2400" dirty="0"/>
          </a:p>
        </p:txBody>
      </p:sp>
      <p:sp>
        <p:nvSpPr>
          <p:cNvPr id="3" name="Содержимое 2"/>
          <p:cNvSpPr>
            <a:spLocks noGrp="1"/>
          </p:cNvSpPr>
          <p:nvPr>
            <p:ph idx="1"/>
          </p:nvPr>
        </p:nvSpPr>
        <p:spPr>
          <a:xfrm>
            <a:off x="214282" y="571480"/>
            <a:ext cx="8929718" cy="6286520"/>
          </a:xfrm>
        </p:spPr>
        <p:txBody>
          <a:bodyPr>
            <a:normAutofit fontScale="92500" lnSpcReduction="20000"/>
          </a:bodyPr>
          <a:lstStyle/>
          <a:p>
            <a:pPr>
              <a:buNone/>
            </a:pPr>
            <a:r>
              <a:rPr lang="ru-RU" dirty="0" smtClean="0"/>
              <a:t>7.Как правильно переходить дорогу, выйдя из автобуса?</a:t>
            </a:r>
          </a:p>
          <a:p>
            <a:pPr>
              <a:buNone/>
            </a:pPr>
            <a:r>
              <a:rPr lang="ru-RU" dirty="0" smtClean="0">
                <a:solidFill>
                  <a:srgbClr val="FF0000"/>
                </a:solidFill>
              </a:rPr>
              <a:t>-Подождать, когда автобус отъедет.</a:t>
            </a:r>
          </a:p>
          <a:p>
            <a:pPr>
              <a:buNone/>
            </a:pPr>
            <a:r>
              <a:rPr lang="ru-RU" dirty="0" smtClean="0"/>
              <a:t>8.Какое правило нарушил кот из стихотворения Корнея Чуковского «</a:t>
            </a:r>
            <a:r>
              <a:rPr lang="ru-RU" dirty="0" err="1" smtClean="0"/>
              <a:t>Тараканище</a:t>
            </a:r>
            <a:r>
              <a:rPr lang="ru-RU" dirty="0" smtClean="0"/>
              <a:t>»?</a:t>
            </a:r>
          </a:p>
          <a:p>
            <a:pPr>
              <a:buNone/>
            </a:pPr>
            <a:r>
              <a:rPr lang="ru-RU" dirty="0" smtClean="0">
                <a:solidFill>
                  <a:srgbClr val="FF0000"/>
                </a:solidFill>
              </a:rPr>
              <a:t>-Ехал задом наперед.</a:t>
            </a:r>
          </a:p>
          <a:p>
            <a:pPr>
              <a:buNone/>
            </a:pPr>
            <a:r>
              <a:rPr lang="ru-RU" dirty="0" smtClean="0"/>
              <a:t>9.Какой сигнал светофора запрещает движение?</a:t>
            </a:r>
          </a:p>
          <a:p>
            <a:pPr>
              <a:buNone/>
            </a:pPr>
            <a:r>
              <a:rPr lang="ru-RU" dirty="0" smtClean="0">
                <a:solidFill>
                  <a:srgbClr val="FF0000"/>
                </a:solidFill>
              </a:rPr>
              <a:t>-Красный.</a:t>
            </a:r>
          </a:p>
          <a:p>
            <a:pPr>
              <a:buNone/>
            </a:pPr>
            <a:r>
              <a:rPr lang="ru-RU" dirty="0" smtClean="0"/>
              <a:t>10.Устойчив я лишь на бегу, стоять секунды не могу?</a:t>
            </a:r>
          </a:p>
          <a:p>
            <a:pPr>
              <a:buNone/>
            </a:pPr>
            <a:r>
              <a:rPr lang="ru-RU" dirty="0" smtClean="0">
                <a:solidFill>
                  <a:srgbClr val="FF0000"/>
                </a:solidFill>
              </a:rPr>
              <a:t>-Велосипед.</a:t>
            </a:r>
          </a:p>
          <a:p>
            <a:pPr>
              <a:buNone/>
            </a:pPr>
            <a:r>
              <a:rPr lang="ru-RU" dirty="0" smtClean="0"/>
              <a:t>11.На какой дороге машина лучше тормозит?</a:t>
            </a:r>
          </a:p>
          <a:p>
            <a:pPr>
              <a:buNone/>
            </a:pPr>
            <a:r>
              <a:rPr lang="ru-RU" dirty="0" smtClean="0">
                <a:solidFill>
                  <a:srgbClr val="FF0000"/>
                </a:solidFill>
              </a:rPr>
              <a:t>-На сухой.</a:t>
            </a:r>
          </a:p>
          <a:p>
            <a:pPr>
              <a:buNone/>
            </a:pPr>
            <a:r>
              <a:rPr lang="ru-RU" dirty="0" smtClean="0"/>
              <a:t>12.Какое животное лучший друг пешехода?</a:t>
            </a:r>
          </a:p>
          <a:p>
            <a:pPr>
              <a:buNone/>
            </a:pPr>
            <a:r>
              <a:rPr lang="ru-RU" dirty="0" smtClean="0">
                <a:solidFill>
                  <a:srgbClr val="FF0000"/>
                </a:solidFill>
              </a:rPr>
              <a:t>-Зебра.</a:t>
            </a:r>
          </a:p>
          <a:p>
            <a:pPr>
              <a:buFontTx/>
              <a:buChar char="-"/>
            </a:pPr>
            <a:endParaRPr lang="ru-RU"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 calcmode="lin" valueType="num">
                                      <p:cBhvr additive="base">
                                        <p:cTn id="6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nodeType="clickEffect">
                                  <p:stCondLst>
                                    <p:cond delay="0"/>
                                  </p:stCondLst>
                                  <p:childTnLst>
                                    <p:set>
                                      <p:cBhvr>
                                        <p:cTn id="66" dur="1" fill="hold">
                                          <p:stCondLst>
                                            <p:cond delay="0"/>
                                          </p:stCondLst>
                                        </p:cTn>
                                        <p:tgtEl>
                                          <p:spTgt spid="3">
                                            <p:txEl>
                                              <p:pRg st="10" end="10"/>
                                            </p:txEl>
                                          </p:spTgt>
                                        </p:tgtEl>
                                        <p:attrNameLst>
                                          <p:attrName>style.visibility</p:attrName>
                                        </p:attrNameLst>
                                      </p:cBhvr>
                                      <p:to>
                                        <p:strVal val="visible"/>
                                      </p:to>
                                    </p:set>
                                    <p:anim calcmode="lin" valueType="num">
                                      <p:cBhvr additive="base">
                                        <p:cTn id="67"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nodeType="clickEffect">
                                  <p:stCondLst>
                                    <p:cond delay="0"/>
                                  </p:stCondLst>
                                  <p:childTnLst>
                                    <p:set>
                                      <p:cBhvr>
                                        <p:cTn id="72" dur="1" fill="hold">
                                          <p:stCondLst>
                                            <p:cond delay="0"/>
                                          </p:stCondLst>
                                        </p:cTn>
                                        <p:tgtEl>
                                          <p:spTgt spid="3">
                                            <p:txEl>
                                              <p:pRg st="11" end="11"/>
                                            </p:txEl>
                                          </p:spTgt>
                                        </p:tgtEl>
                                        <p:attrNameLst>
                                          <p:attrName>style.visibility</p:attrName>
                                        </p:attrNameLst>
                                      </p:cBhvr>
                                      <p:to>
                                        <p:strVal val="visible"/>
                                      </p:to>
                                    </p:set>
                                    <p:anim calcmode="lin" valueType="num">
                                      <p:cBhvr additive="base">
                                        <p:cTn id="73"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0"/>
            <a:ext cx="8229600" cy="642918"/>
          </a:xfrm>
        </p:spPr>
        <p:txBody>
          <a:bodyPr>
            <a:normAutofit/>
          </a:bodyPr>
          <a:lstStyle/>
          <a:p>
            <a:r>
              <a:rPr lang="ru-RU" sz="2400" b="1" dirty="0" smtClean="0">
                <a:solidFill>
                  <a:srgbClr val="FF0000"/>
                </a:solidFill>
              </a:rPr>
              <a:t>ИНТЕЛЛЕКТУАЛЬНАЯ ИГРА: «ЗВЕЗДНЫЙ ЧАС»</a:t>
            </a:r>
            <a:endParaRPr lang="ru-RU" sz="2400" dirty="0"/>
          </a:p>
        </p:txBody>
      </p:sp>
      <p:sp>
        <p:nvSpPr>
          <p:cNvPr id="3" name="Содержимое 2"/>
          <p:cNvSpPr>
            <a:spLocks noGrp="1"/>
          </p:cNvSpPr>
          <p:nvPr>
            <p:ph idx="1"/>
          </p:nvPr>
        </p:nvSpPr>
        <p:spPr>
          <a:xfrm>
            <a:off x="214282" y="571480"/>
            <a:ext cx="8929718" cy="6072230"/>
          </a:xfrm>
        </p:spPr>
        <p:txBody>
          <a:bodyPr>
            <a:normAutofit fontScale="92500" lnSpcReduction="20000"/>
          </a:bodyPr>
          <a:lstStyle/>
          <a:p>
            <a:pPr>
              <a:buNone/>
            </a:pPr>
            <a:r>
              <a:rPr lang="ru-RU" dirty="0" smtClean="0"/>
              <a:t>13.С какого возраста разрешается движение на велосипеде по улицам и дорогам?</a:t>
            </a:r>
          </a:p>
          <a:p>
            <a:pPr>
              <a:buNone/>
            </a:pPr>
            <a:r>
              <a:rPr lang="ru-RU" dirty="0" smtClean="0">
                <a:solidFill>
                  <a:srgbClr val="FF0000"/>
                </a:solidFill>
              </a:rPr>
              <a:t>-С 14 лет.</a:t>
            </a:r>
          </a:p>
          <a:p>
            <a:pPr>
              <a:buNone/>
            </a:pPr>
            <a:r>
              <a:rPr lang="ru-RU" dirty="0" smtClean="0"/>
              <a:t>14.Чем должен быть оборудован велосипед в светлое время суток?</a:t>
            </a:r>
          </a:p>
          <a:p>
            <a:pPr>
              <a:buNone/>
            </a:pPr>
            <a:r>
              <a:rPr lang="ru-RU" dirty="0" smtClean="0">
                <a:solidFill>
                  <a:srgbClr val="FF0000"/>
                </a:solidFill>
              </a:rPr>
              <a:t>-Звонком, зеркалом, насосом.</a:t>
            </a:r>
          </a:p>
          <a:p>
            <a:pPr>
              <a:buNone/>
            </a:pPr>
            <a:r>
              <a:rPr lang="ru-RU" dirty="0" smtClean="0"/>
              <a:t>15.Что из перечисленного разрешается при езде на велосипеде:</a:t>
            </a:r>
          </a:p>
          <a:p>
            <a:pPr>
              <a:buNone/>
            </a:pPr>
            <a:r>
              <a:rPr lang="ru-RU" dirty="0" smtClean="0"/>
              <a:t>1).Ездить не держась за руль одной рукой;</a:t>
            </a:r>
          </a:p>
          <a:p>
            <a:pPr>
              <a:buNone/>
            </a:pPr>
            <a:r>
              <a:rPr lang="ru-RU" dirty="0" smtClean="0"/>
              <a:t>2).Буксировать один велосипед другим.</a:t>
            </a:r>
          </a:p>
          <a:p>
            <a:pPr>
              <a:buNone/>
            </a:pPr>
            <a:r>
              <a:rPr lang="ru-RU" dirty="0" smtClean="0"/>
              <a:t>3).Двигаться по проезжей части в несколько рядов.</a:t>
            </a:r>
          </a:p>
          <a:p>
            <a:pPr>
              <a:buNone/>
            </a:pPr>
            <a:r>
              <a:rPr lang="ru-RU" dirty="0" smtClean="0"/>
              <a:t>4).Перевозить ребенка (до 7 лет) на дополнительном сидении.</a:t>
            </a:r>
          </a:p>
          <a:p>
            <a:pPr>
              <a:buNone/>
            </a:pPr>
            <a:r>
              <a:rPr lang="ru-RU" dirty="0" smtClean="0">
                <a:solidFill>
                  <a:srgbClr val="FF0000"/>
                </a:solidFill>
              </a:rPr>
              <a:t>- Ответ № 4.</a:t>
            </a:r>
            <a:endParaRPr lang="ru-RU"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 calcmode="lin" valueType="num">
                                      <p:cBhvr additive="base">
                                        <p:cTn id="6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0"/>
            <a:ext cx="8229600" cy="500042"/>
          </a:xfrm>
        </p:spPr>
        <p:txBody>
          <a:bodyPr>
            <a:normAutofit/>
          </a:bodyPr>
          <a:lstStyle/>
          <a:p>
            <a:r>
              <a:rPr lang="ru-RU" sz="2400" b="1" dirty="0" smtClean="0">
                <a:solidFill>
                  <a:srgbClr val="FF0000"/>
                </a:solidFill>
              </a:rPr>
              <a:t>ИНТЕЛЛЕКТУАЛЬНАЯ ИГРА: «ЗВЕЗДНЫЙ ЧАС»</a:t>
            </a:r>
            <a:endParaRPr lang="ru-RU" sz="2400" dirty="0"/>
          </a:p>
        </p:txBody>
      </p:sp>
      <p:sp>
        <p:nvSpPr>
          <p:cNvPr id="3" name="Содержимое 2"/>
          <p:cNvSpPr>
            <a:spLocks noGrp="1"/>
          </p:cNvSpPr>
          <p:nvPr>
            <p:ph idx="1"/>
          </p:nvPr>
        </p:nvSpPr>
        <p:spPr>
          <a:xfrm>
            <a:off x="0" y="500042"/>
            <a:ext cx="9144000" cy="5929354"/>
          </a:xfrm>
        </p:spPr>
        <p:txBody>
          <a:bodyPr>
            <a:normAutofit/>
          </a:bodyPr>
          <a:lstStyle/>
          <a:p>
            <a:pPr algn="ctr">
              <a:buNone/>
            </a:pPr>
            <a:r>
              <a:rPr lang="ru-RU" sz="2800" b="1" i="1" u="sng" dirty="0" smtClean="0"/>
              <a:t>1 тур.</a:t>
            </a:r>
          </a:p>
          <a:p>
            <a:pPr algn="ctr">
              <a:buNone/>
            </a:pPr>
            <a:r>
              <a:rPr lang="ru-RU" sz="2400" b="1" dirty="0" smtClean="0"/>
              <a:t>№ 1 – </a:t>
            </a:r>
            <a:r>
              <a:rPr lang="ru-RU" sz="2400" b="1" dirty="0" smtClean="0">
                <a:solidFill>
                  <a:srgbClr val="FF0000"/>
                </a:solidFill>
              </a:rPr>
              <a:t>красный</a:t>
            </a:r>
            <a:r>
              <a:rPr lang="ru-RU" sz="2400" b="1" dirty="0" smtClean="0"/>
              <a:t>, № 2 – </a:t>
            </a:r>
            <a:r>
              <a:rPr lang="ru-RU" sz="2400" b="1" dirty="0" smtClean="0">
                <a:solidFill>
                  <a:srgbClr val="FFFF00"/>
                </a:solidFill>
              </a:rPr>
              <a:t>желтый</a:t>
            </a:r>
            <a:r>
              <a:rPr lang="ru-RU" sz="2400" b="1" dirty="0" smtClean="0"/>
              <a:t>, № 3 – </a:t>
            </a:r>
            <a:r>
              <a:rPr lang="ru-RU" sz="2400" b="1" dirty="0" smtClean="0">
                <a:solidFill>
                  <a:srgbClr val="00B050"/>
                </a:solidFill>
              </a:rPr>
              <a:t>зеленый</a:t>
            </a:r>
            <a:r>
              <a:rPr lang="ru-RU" sz="2400" b="1" dirty="0" smtClean="0"/>
              <a:t>, № 4 - </a:t>
            </a:r>
            <a:r>
              <a:rPr lang="ru-RU" sz="2400" b="1" dirty="0" smtClean="0">
                <a:solidFill>
                  <a:schemeClr val="tx2"/>
                </a:solidFill>
              </a:rPr>
              <a:t>синий</a:t>
            </a:r>
            <a:r>
              <a:rPr lang="ru-RU" sz="2400" b="1" dirty="0" smtClean="0"/>
              <a:t>.</a:t>
            </a:r>
          </a:p>
          <a:p>
            <a:pPr>
              <a:buNone/>
            </a:pPr>
            <a:r>
              <a:rPr lang="ru-RU" sz="2400" b="1" dirty="0" smtClean="0"/>
              <a:t>1.Какой цвет в народе считают успокаивающим?</a:t>
            </a:r>
          </a:p>
          <a:p>
            <a:pPr>
              <a:buNone/>
            </a:pPr>
            <a:r>
              <a:rPr lang="ru-RU" sz="2400" b="1" dirty="0" smtClean="0"/>
              <a:t>     </a:t>
            </a:r>
            <a:r>
              <a:rPr lang="ru-RU" sz="2400" b="1" dirty="0" smtClean="0">
                <a:solidFill>
                  <a:srgbClr val="00B050"/>
                </a:solidFill>
              </a:rPr>
              <a:t>ЗЕЛЕНЫЙ</a:t>
            </a:r>
          </a:p>
          <a:p>
            <a:pPr>
              <a:buNone/>
            </a:pPr>
            <a:r>
              <a:rPr lang="ru-RU" sz="2400" b="1" dirty="0" smtClean="0"/>
              <a:t>2.Каждому напитку свойственен определенный цвет. Как вы думаете, какого цвета напиток «Тархун»?</a:t>
            </a:r>
          </a:p>
          <a:p>
            <a:pPr>
              <a:buNone/>
            </a:pPr>
            <a:r>
              <a:rPr lang="ru-RU" sz="2400" b="1" dirty="0">
                <a:solidFill>
                  <a:srgbClr val="00B050"/>
                </a:solidFill>
              </a:rPr>
              <a:t> </a:t>
            </a:r>
            <a:r>
              <a:rPr lang="ru-RU" sz="2400" b="1" dirty="0" smtClean="0">
                <a:solidFill>
                  <a:srgbClr val="00B050"/>
                </a:solidFill>
              </a:rPr>
              <a:t>    ЗЕЛЕНЫЙ</a:t>
            </a:r>
          </a:p>
          <a:p>
            <a:pPr>
              <a:buNone/>
            </a:pPr>
            <a:r>
              <a:rPr lang="ru-RU" sz="2400" b="1" dirty="0" smtClean="0"/>
              <a:t>3.Какой цвет действует не только на человека, но и на животных?</a:t>
            </a:r>
          </a:p>
          <a:p>
            <a:pPr>
              <a:buNone/>
            </a:pPr>
            <a:r>
              <a:rPr lang="ru-RU" sz="2400" b="1" dirty="0"/>
              <a:t> </a:t>
            </a:r>
            <a:r>
              <a:rPr lang="ru-RU" sz="2400" b="1" dirty="0" smtClean="0"/>
              <a:t>    </a:t>
            </a:r>
            <a:r>
              <a:rPr lang="ru-RU" sz="2400" b="1" dirty="0" smtClean="0">
                <a:solidFill>
                  <a:srgbClr val="FF0000"/>
                </a:solidFill>
              </a:rPr>
              <a:t>КРАСНЫЙ</a:t>
            </a:r>
          </a:p>
          <a:p>
            <a:pPr>
              <a:buNone/>
            </a:pPr>
            <a:r>
              <a:rPr lang="ru-RU" sz="2400" b="1" dirty="0" smtClean="0"/>
              <a:t>4.Глаза, какого цвета считаются в народе самыми красивыми?</a:t>
            </a:r>
          </a:p>
          <a:p>
            <a:pPr>
              <a:buNone/>
            </a:pPr>
            <a:r>
              <a:rPr lang="ru-RU" sz="2400" b="1" dirty="0"/>
              <a:t> </a:t>
            </a:r>
            <a:r>
              <a:rPr lang="ru-RU" sz="2400" b="1" dirty="0" smtClean="0"/>
              <a:t>    </a:t>
            </a:r>
            <a:r>
              <a:rPr lang="ru-RU" sz="2400" b="1" dirty="0" smtClean="0">
                <a:solidFill>
                  <a:schemeClr val="tx2"/>
                </a:solidFill>
              </a:rPr>
              <a:t>СИНИЕ</a:t>
            </a:r>
          </a:p>
          <a:p>
            <a:pPr>
              <a:buNone/>
            </a:pPr>
            <a:r>
              <a:rPr lang="ru-RU" sz="2400" b="1" dirty="0" smtClean="0"/>
              <a:t>5.Какой цвет на светофоре означает «Внимание»?</a:t>
            </a:r>
          </a:p>
          <a:p>
            <a:pPr>
              <a:buNone/>
            </a:pPr>
            <a:r>
              <a:rPr lang="ru-RU" sz="2400" b="1" dirty="0">
                <a:solidFill>
                  <a:srgbClr val="FFFF00"/>
                </a:solidFill>
              </a:rPr>
              <a:t> </a:t>
            </a:r>
            <a:r>
              <a:rPr lang="ru-RU" sz="2400" b="1" dirty="0" smtClean="0">
                <a:solidFill>
                  <a:srgbClr val="FFFF00"/>
                </a:solidFill>
              </a:rPr>
              <a:t>    ЖЕЛТЫЙ</a:t>
            </a:r>
          </a:p>
          <a:p>
            <a:pPr>
              <a:buNone/>
            </a:pPr>
            <a:endParaRPr lang="ru-RU" sz="2400" b="1" dirty="0" smtClean="0"/>
          </a:p>
          <a:p>
            <a:pPr>
              <a:buNone/>
            </a:pPr>
            <a:endParaRPr lang="ru-RU" sz="24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additive="base">
                                        <p:cTn id="2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additive="base">
                                        <p:cTn id="3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 calcmode="lin" valueType="num">
                                      <p:cBhvr additive="base">
                                        <p:cTn id="37"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8" end="8"/>
                                            </p:txEl>
                                          </p:spTgt>
                                        </p:tgtEl>
                                        <p:attrNameLst>
                                          <p:attrName>style.visibility</p:attrName>
                                        </p:attrNameLst>
                                      </p:cBhvr>
                                      <p:to>
                                        <p:strVal val="visible"/>
                                      </p:to>
                                    </p:set>
                                    <p:anim calcmode="lin" valueType="num">
                                      <p:cBhvr additive="base">
                                        <p:cTn id="43"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9" end="9"/>
                                            </p:txEl>
                                          </p:spTgt>
                                        </p:tgtEl>
                                        <p:attrNameLst>
                                          <p:attrName>style.visibility</p:attrName>
                                        </p:attrNameLst>
                                      </p:cBhvr>
                                      <p:to>
                                        <p:strVal val="visible"/>
                                      </p:to>
                                    </p:set>
                                    <p:anim calcmode="lin" valueType="num">
                                      <p:cBhvr additive="base">
                                        <p:cTn id="49"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3">
                                            <p:txEl>
                                              <p:pRg st="10" end="10"/>
                                            </p:txEl>
                                          </p:spTgt>
                                        </p:tgtEl>
                                        <p:attrNameLst>
                                          <p:attrName>style.visibility</p:attrName>
                                        </p:attrNameLst>
                                      </p:cBhvr>
                                      <p:to>
                                        <p:strVal val="visible"/>
                                      </p:to>
                                    </p:set>
                                    <p:anim calcmode="lin" valueType="num">
                                      <p:cBhvr additive="base">
                                        <p:cTn id="55"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3">
                                            <p:txEl>
                                              <p:pRg st="11" end="11"/>
                                            </p:txEl>
                                          </p:spTgt>
                                        </p:tgtEl>
                                        <p:attrNameLst>
                                          <p:attrName>style.visibility</p:attrName>
                                        </p:attrNameLst>
                                      </p:cBhvr>
                                      <p:to>
                                        <p:strVal val="visible"/>
                                      </p:to>
                                    </p:set>
                                    <p:anim calcmode="lin" valueType="num">
                                      <p:cBhvr additive="base">
                                        <p:cTn id="61"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0"/>
            <a:ext cx="8229600" cy="714356"/>
          </a:xfrm>
        </p:spPr>
        <p:txBody>
          <a:bodyPr>
            <a:normAutofit/>
          </a:bodyPr>
          <a:lstStyle/>
          <a:p>
            <a:r>
              <a:rPr lang="ru-RU" sz="2400" b="1" dirty="0" smtClean="0">
                <a:solidFill>
                  <a:srgbClr val="FF0000"/>
                </a:solidFill>
              </a:rPr>
              <a:t>ИНТЕЛЛЕКТУАЛЬНАЯ ИГРА: «ЗВЕЗДНЫЙ ЧАС»</a:t>
            </a:r>
            <a:endParaRPr lang="ru-RU" sz="2400" dirty="0"/>
          </a:p>
        </p:txBody>
      </p:sp>
      <p:sp>
        <p:nvSpPr>
          <p:cNvPr id="3" name="Содержимое 2"/>
          <p:cNvSpPr>
            <a:spLocks noGrp="1"/>
          </p:cNvSpPr>
          <p:nvPr>
            <p:ph idx="1"/>
          </p:nvPr>
        </p:nvSpPr>
        <p:spPr>
          <a:xfrm>
            <a:off x="0" y="714356"/>
            <a:ext cx="9144000" cy="6143644"/>
          </a:xfrm>
        </p:spPr>
        <p:txBody>
          <a:bodyPr>
            <a:normAutofit fontScale="92500"/>
          </a:bodyPr>
          <a:lstStyle/>
          <a:p>
            <a:pPr algn="ctr">
              <a:buNone/>
            </a:pPr>
            <a:r>
              <a:rPr lang="ru-RU" sz="2800" b="1" i="1" u="sng" dirty="0"/>
              <a:t>2</a:t>
            </a:r>
            <a:r>
              <a:rPr lang="ru-RU" sz="2800" b="1" i="1" u="sng" dirty="0" smtClean="0"/>
              <a:t> тур.</a:t>
            </a:r>
          </a:p>
          <a:p>
            <a:pPr algn="ctr">
              <a:buNone/>
            </a:pPr>
            <a:r>
              <a:rPr lang="ru-RU" sz="2400" b="1" dirty="0" smtClean="0"/>
              <a:t>№1–ландыш, №2–зверобой, №3–георгин, №4–крапива, №5–мак.</a:t>
            </a:r>
          </a:p>
          <a:p>
            <a:pPr>
              <a:buNone/>
            </a:pPr>
            <a:r>
              <a:rPr lang="ru-RU" sz="2400" b="1" dirty="0" smtClean="0"/>
              <a:t>1.   Все эти растения лекарственные, кроме - …                                       </a:t>
            </a:r>
          </a:p>
          <a:p>
            <a:pPr>
              <a:buNone/>
            </a:pPr>
            <a:r>
              <a:rPr lang="ru-RU" sz="2400" b="1" dirty="0" smtClean="0"/>
              <a:t>2.   Это растение очень красивое. Когда оно отцветает, появляются большие красные ягоды. Люди любят собирать букеты из этих цветов, но не все знают, что это растение ядовитое. Из него делают лекарство для людей с больным сердцем.                                         </a:t>
            </a:r>
          </a:p>
          <a:p>
            <a:pPr>
              <a:buNone/>
            </a:pPr>
            <a:r>
              <a:rPr lang="ru-RU" sz="2400" b="1" dirty="0" smtClean="0"/>
              <a:t>3.   Это растение считают средством от 99-ти болезней.                        </a:t>
            </a:r>
          </a:p>
          <a:p>
            <a:pPr>
              <a:buNone/>
            </a:pPr>
            <a:r>
              <a:rPr lang="ru-RU" sz="2400" b="1" dirty="0" smtClean="0"/>
              <a:t>4.   Существует легенда: в один из городов Древней Греции приезжали люди, страдавшие от бессонницы. Стоило им выпить напиток, приготовленный из сока этого растения, как больной засыпал.                                                                       </a:t>
            </a:r>
          </a:p>
          <a:p>
            <a:pPr>
              <a:buNone/>
            </a:pPr>
            <a:r>
              <a:rPr lang="ru-RU" sz="2400" b="1" dirty="0" smtClean="0"/>
              <a:t>5.   Им можно пользоваться вместо зубной пасты. Нужно только пожевать его, и ваши зубы будут блестеть белизной.                                       </a:t>
            </a:r>
          </a:p>
          <a:p>
            <a:pPr>
              <a:buNone/>
            </a:pPr>
            <a:r>
              <a:rPr lang="ru-RU" sz="2400" b="1" dirty="0" smtClean="0"/>
              <a:t>6.   Зимой, когда организм страдает нехваткой витаминов, рекомендуется ополаскивать волосы отваром этого растения. Тогда волосы станут красивыми и блестящими.                                                                      </a:t>
            </a:r>
          </a:p>
          <a:p>
            <a:pPr algn="ctr">
              <a:buNone/>
            </a:pPr>
            <a:endParaRPr lang="ru-RU" sz="2800" b="1" i="1" u="sng" dirty="0" smtClean="0"/>
          </a:p>
          <a:p>
            <a:pPr>
              <a:buNone/>
            </a:pPr>
            <a:endParaRPr lang="ru-RU" sz="2800" b="1" i="1" u="sng" dirty="0" smtClean="0"/>
          </a:p>
          <a:p>
            <a:pPr algn="ctr">
              <a:buNone/>
            </a:pPr>
            <a:endParaRPr lang="ru-RU"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additive="base">
                                        <p:cTn id="2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additive="base">
                                        <p:cTn id="3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 calcmode="lin" valueType="num">
                                      <p:cBhvr additive="base">
                                        <p:cTn id="37"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0"/>
            <a:ext cx="8229600" cy="571480"/>
          </a:xfrm>
        </p:spPr>
        <p:txBody>
          <a:bodyPr>
            <a:normAutofit/>
          </a:bodyPr>
          <a:lstStyle/>
          <a:p>
            <a:r>
              <a:rPr lang="ru-RU" sz="2400" b="1" dirty="0" smtClean="0">
                <a:solidFill>
                  <a:srgbClr val="FF0000"/>
                </a:solidFill>
              </a:rPr>
              <a:t>ИНТЕЛЛЕКТУАЛЬНАЯ ИГРА: «ЗВЕЗДНЫЙ ЧАС»</a:t>
            </a:r>
            <a:endParaRPr lang="ru-RU" sz="2400" dirty="0"/>
          </a:p>
        </p:txBody>
      </p:sp>
      <p:sp>
        <p:nvSpPr>
          <p:cNvPr id="3" name="Содержимое 2"/>
          <p:cNvSpPr>
            <a:spLocks noGrp="1"/>
          </p:cNvSpPr>
          <p:nvPr>
            <p:ph idx="1"/>
          </p:nvPr>
        </p:nvSpPr>
        <p:spPr>
          <a:xfrm>
            <a:off x="142844" y="571480"/>
            <a:ext cx="8858312" cy="6286520"/>
          </a:xfrm>
        </p:spPr>
        <p:txBody>
          <a:bodyPr>
            <a:normAutofit fontScale="47500" lnSpcReduction="20000"/>
          </a:bodyPr>
          <a:lstStyle/>
          <a:p>
            <a:pPr algn="ctr">
              <a:buNone/>
            </a:pPr>
            <a:r>
              <a:rPr lang="ru-RU" sz="5100" b="1" i="1" u="sng" dirty="0"/>
              <a:t>3</a:t>
            </a:r>
            <a:r>
              <a:rPr lang="ru-RU" sz="5100" b="1" i="1" u="sng" dirty="0" smtClean="0"/>
              <a:t> тур.</a:t>
            </a:r>
          </a:p>
          <a:p>
            <a:pPr>
              <a:buNone/>
            </a:pPr>
            <a:endParaRPr lang="ru-RU" sz="600" b="1" dirty="0" smtClean="0"/>
          </a:p>
          <a:p>
            <a:pPr>
              <a:buNone/>
            </a:pPr>
            <a:endParaRPr lang="ru-RU" sz="600" b="1" dirty="0"/>
          </a:p>
          <a:p>
            <a:pPr>
              <a:buNone/>
            </a:pPr>
            <a:r>
              <a:rPr lang="ru-RU" sz="5100" b="1" dirty="0" smtClean="0"/>
              <a:t>№1–Д. И. Менделеев, №2–Н. А. Семашко, №3–И. П. Павлов.</a:t>
            </a:r>
            <a:endParaRPr lang="ru-RU" sz="5100" b="1" i="1" u="sng" dirty="0" smtClean="0"/>
          </a:p>
          <a:p>
            <a:pPr>
              <a:buNone/>
            </a:pPr>
            <a:endParaRPr lang="ru-RU" sz="500" dirty="0" smtClean="0"/>
          </a:p>
          <a:p>
            <a:pPr>
              <a:buNone/>
            </a:pPr>
            <a:endParaRPr lang="ru-RU" sz="500" dirty="0"/>
          </a:p>
          <a:p>
            <a:pPr>
              <a:buNone/>
            </a:pPr>
            <a:endParaRPr lang="ru-RU" sz="500" dirty="0" smtClean="0"/>
          </a:p>
          <a:p>
            <a:pPr>
              <a:buNone/>
            </a:pPr>
            <a:endParaRPr lang="ru-RU" sz="500" dirty="0"/>
          </a:p>
          <a:p>
            <a:pPr>
              <a:buNone/>
            </a:pPr>
            <a:endParaRPr lang="ru-RU" sz="500" dirty="0" smtClean="0"/>
          </a:p>
          <a:p>
            <a:pPr>
              <a:buNone/>
            </a:pPr>
            <a:endParaRPr lang="ru-RU" sz="500" dirty="0"/>
          </a:p>
          <a:p>
            <a:pPr>
              <a:buNone/>
            </a:pPr>
            <a:endParaRPr lang="ru-RU" sz="500" dirty="0" smtClean="0"/>
          </a:p>
          <a:p>
            <a:pPr>
              <a:buNone/>
            </a:pPr>
            <a:r>
              <a:rPr lang="ru-RU" sz="4200" dirty="0" smtClean="0"/>
              <a:t>1.Один из этих ученых, доказал, что наша планета за сутки поворачивается вокруг себя, как вращающийся волчок. Одновременно она движется и вокруг Солнца, совершая один оборот в течение года.</a:t>
            </a:r>
          </a:p>
          <a:p>
            <a:pPr>
              <a:buNone/>
            </a:pPr>
            <a:r>
              <a:rPr lang="ru-RU" sz="4200" b="1" dirty="0" smtClean="0"/>
              <a:t>       № 0, Николай Коперник</a:t>
            </a:r>
          </a:p>
          <a:p>
            <a:pPr>
              <a:buNone/>
            </a:pPr>
            <a:r>
              <a:rPr lang="ru-RU" sz="4200" dirty="0" smtClean="0"/>
              <a:t>2.Один из этих ученых является академиком двух наук – педагогических и медицинских.</a:t>
            </a:r>
          </a:p>
          <a:p>
            <a:pPr>
              <a:buNone/>
            </a:pPr>
            <a:r>
              <a:rPr lang="ru-RU" sz="4200" dirty="0" smtClean="0"/>
              <a:t>      </a:t>
            </a:r>
            <a:r>
              <a:rPr lang="ru-RU" sz="4200" b="1" dirty="0" smtClean="0"/>
              <a:t>№ 2, Н.А.Семашко</a:t>
            </a:r>
          </a:p>
          <a:p>
            <a:pPr>
              <a:buNone/>
            </a:pPr>
            <a:r>
              <a:rPr lang="ru-RU" sz="4200" dirty="0" smtClean="0"/>
              <a:t>3.Этот ученый доказал, что не какая-то неведомая душа в человеке, а работа мозга лежит в основе всех действий, мыслей, привычек, чувств и желаний человека.</a:t>
            </a:r>
          </a:p>
          <a:p>
            <a:pPr>
              <a:buNone/>
            </a:pPr>
            <a:r>
              <a:rPr lang="ru-RU" sz="4200" dirty="0" smtClean="0"/>
              <a:t>      </a:t>
            </a:r>
            <a:r>
              <a:rPr lang="ru-RU" sz="4200" b="1" dirty="0" smtClean="0"/>
              <a:t>№ 3, И.П.Павлов</a:t>
            </a:r>
          </a:p>
          <a:p>
            <a:pPr>
              <a:buNone/>
            </a:pPr>
            <a:r>
              <a:rPr lang="ru-RU" sz="4200" dirty="0" smtClean="0"/>
              <a:t>4.Имя этого ученого носит крупная областная больница в Нижнем Новгороде.</a:t>
            </a:r>
          </a:p>
          <a:p>
            <a:pPr>
              <a:buNone/>
            </a:pPr>
            <a:r>
              <a:rPr lang="ru-RU" sz="4200" dirty="0" smtClean="0"/>
              <a:t>     </a:t>
            </a:r>
            <a:r>
              <a:rPr lang="ru-RU" sz="4200" b="1" dirty="0" smtClean="0"/>
              <a:t>№ 2, Н.А.Семашко</a:t>
            </a:r>
          </a:p>
          <a:p>
            <a:pPr>
              <a:buNone/>
            </a:pPr>
            <a:r>
              <a:rPr lang="ru-RU" sz="4200" dirty="0" smtClean="0"/>
              <a:t>5.Этот ученый совершил в одиночку полет на воздушном шаре, разработал проект ледокола, а самое главное, изобрел периодическую систему химических элементов.</a:t>
            </a:r>
          </a:p>
          <a:p>
            <a:pPr>
              <a:buNone/>
            </a:pPr>
            <a:r>
              <a:rPr lang="ru-RU" sz="4200" dirty="0" smtClean="0"/>
              <a:t>      </a:t>
            </a:r>
            <a:r>
              <a:rPr lang="ru-RU" sz="4200" b="1" dirty="0" smtClean="0"/>
              <a:t>№ </a:t>
            </a:r>
            <a:r>
              <a:rPr lang="ru-RU" sz="4200" b="1" dirty="0" smtClean="0"/>
              <a:t>1, </a:t>
            </a:r>
            <a:r>
              <a:rPr lang="ru-RU" sz="4200" b="1" dirty="0" smtClean="0"/>
              <a:t>Д.И.Менделеев</a:t>
            </a:r>
          </a:p>
          <a:p>
            <a:pPr>
              <a:buNone/>
            </a:pPr>
            <a:endParaRPr lang="ru-RU"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1" end="11"/>
                                            </p:txEl>
                                          </p:spTgt>
                                        </p:tgtEl>
                                        <p:attrNameLst>
                                          <p:attrName>style.visibility</p:attrName>
                                        </p:attrNameLst>
                                      </p:cBhvr>
                                      <p:to>
                                        <p:strVal val="visible"/>
                                      </p:to>
                                    </p:set>
                                    <p:anim calcmode="lin" valueType="num">
                                      <p:cBhvr additive="base">
                                        <p:cTn id="7"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2" end="12"/>
                                            </p:txEl>
                                          </p:spTgt>
                                        </p:tgtEl>
                                        <p:attrNameLst>
                                          <p:attrName>style.visibility</p:attrName>
                                        </p:attrNameLst>
                                      </p:cBhvr>
                                      <p:to>
                                        <p:strVal val="visible"/>
                                      </p:to>
                                    </p:set>
                                    <p:anim calcmode="lin" valueType="num">
                                      <p:cBhvr additive="base">
                                        <p:cTn id="13" dur="500" fill="hold"/>
                                        <p:tgtEl>
                                          <p:spTgt spid="3">
                                            <p:txEl>
                                              <p:pRg st="12" end="1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2" end="1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13" end="13"/>
                                            </p:txEl>
                                          </p:spTgt>
                                        </p:tgtEl>
                                        <p:attrNameLst>
                                          <p:attrName>style.visibility</p:attrName>
                                        </p:attrNameLst>
                                      </p:cBhvr>
                                      <p:to>
                                        <p:strVal val="visible"/>
                                      </p:to>
                                    </p:set>
                                    <p:anim calcmode="lin" valueType="num">
                                      <p:cBhvr additive="base">
                                        <p:cTn id="19" dur="500" fill="hold"/>
                                        <p:tgtEl>
                                          <p:spTgt spid="3">
                                            <p:txEl>
                                              <p:pRg st="13" end="1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3" end="1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14" end="14"/>
                                            </p:txEl>
                                          </p:spTgt>
                                        </p:tgtEl>
                                        <p:attrNameLst>
                                          <p:attrName>style.visibility</p:attrName>
                                        </p:attrNameLst>
                                      </p:cBhvr>
                                      <p:to>
                                        <p:strVal val="visible"/>
                                      </p:to>
                                    </p:set>
                                    <p:anim calcmode="lin" valueType="num">
                                      <p:cBhvr additive="base">
                                        <p:cTn id="25" dur="500" fill="hold"/>
                                        <p:tgtEl>
                                          <p:spTgt spid="3">
                                            <p:txEl>
                                              <p:pRg st="14" end="1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14" end="1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15" end="15"/>
                                            </p:txEl>
                                          </p:spTgt>
                                        </p:tgtEl>
                                        <p:attrNameLst>
                                          <p:attrName>style.visibility</p:attrName>
                                        </p:attrNameLst>
                                      </p:cBhvr>
                                      <p:to>
                                        <p:strVal val="visible"/>
                                      </p:to>
                                    </p:set>
                                    <p:anim calcmode="lin" valueType="num">
                                      <p:cBhvr additive="base">
                                        <p:cTn id="31" dur="500" fill="hold"/>
                                        <p:tgtEl>
                                          <p:spTgt spid="3">
                                            <p:txEl>
                                              <p:pRg st="15" end="1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15" end="1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16" end="16"/>
                                            </p:txEl>
                                          </p:spTgt>
                                        </p:tgtEl>
                                        <p:attrNameLst>
                                          <p:attrName>style.visibility</p:attrName>
                                        </p:attrNameLst>
                                      </p:cBhvr>
                                      <p:to>
                                        <p:strVal val="visible"/>
                                      </p:to>
                                    </p:set>
                                    <p:anim calcmode="lin" valueType="num">
                                      <p:cBhvr additive="base">
                                        <p:cTn id="37" dur="500" fill="hold"/>
                                        <p:tgtEl>
                                          <p:spTgt spid="3">
                                            <p:txEl>
                                              <p:pRg st="16" end="1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16" end="1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17" end="17"/>
                                            </p:txEl>
                                          </p:spTgt>
                                        </p:tgtEl>
                                        <p:attrNameLst>
                                          <p:attrName>style.visibility</p:attrName>
                                        </p:attrNameLst>
                                      </p:cBhvr>
                                      <p:to>
                                        <p:strVal val="visible"/>
                                      </p:to>
                                    </p:set>
                                    <p:anim calcmode="lin" valueType="num">
                                      <p:cBhvr additive="base">
                                        <p:cTn id="43" dur="500" fill="hold"/>
                                        <p:tgtEl>
                                          <p:spTgt spid="3">
                                            <p:txEl>
                                              <p:pRg st="17" end="1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17" end="17"/>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18" end="18"/>
                                            </p:txEl>
                                          </p:spTgt>
                                        </p:tgtEl>
                                        <p:attrNameLst>
                                          <p:attrName>style.visibility</p:attrName>
                                        </p:attrNameLst>
                                      </p:cBhvr>
                                      <p:to>
                                        <p:strVal val="visible"/>
                                      </p:to>
                                    </p:set>
                                    <p:anim calcmode="lin" valueType="num">
                                      <p:cBhvr additive="base">
                                        <p:cTn id="49" dur="500" fill="hold"/>
                                        <p:tgtEl>
                                          <p:spTgt spid="3">
                                            <p:txEl>
                                              <p:pRg st="18" end="18"/>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18" end="18"/>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3">
                                            <p:txEl>
                                              <p:pRg st="19" end="19"/>
                                            </p:txEl>
                                          </p:spTgt>
                                        </p:tgtEl>
                                        <p:attrNameLst>
                                          <p:attrName>style.visibility</p:attrName>
                                        </p:attrNameLst>
                                      </p:cBhvr>
                                      <p:to>
                                        <p:strVal val="visible"/>
                                      </p:to>
                                    </p:set>
                                    <p:anim calcmode="lin" valueType="num">
                                      <p:cBhvr additive="base">
                                        <p:cTn id="55" dur="500" fill="hold"/>
                                        <p:tgtEl>
                                          <p:spTgt spid="3">
                                            <p:txEl>
                                              <p:pRg st="19" end="19"/>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19" end="19"/>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3">
                                            <p:txEl>
                                              <p:pRg st="20" end="20"/>
                                            </p:txEl>
                                          </p:spTgt>
                                        </p:tgtEl>
                                        <p:attrNameLst>
                                          <p:attrName>style.visibility</p:attrName>
                                        </p:attrNameLst>
                                      </p:cBhvr>
                                      <p:to>
                                        <p:strVal val="visible"/>
                                      </p:to>
                                    </p:set>
                                    <p:anim calcmode="lin" valueType="num">
                                      <p:cBhvr additive="base">
                                        <p:cTn id="61" dur="500" fill="hold"/>
                                        <p:tgtEl>
                                          <p:spTgt spid="3">
                                            <p:txEl>
                                              <p:pRg st="20" end="20"/>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20" end="2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0"/>
            <a:ext cx="8229600" cy="785794"/>
          </a:xfrm>
        </p:spPr>
        <p:txBody>
          <a:bodyPr>
            <a:normAutofit/>
          </a:bodyPr>
          <a:lstStyle/>
          <a:p>
            <a:r>
              <a:rPr lang="ru-RU" sz="2400" b="1" dirty="0" smtClean="0">
                <a:solidFill>
                  <a:srgbClr val="FF0000"/>
                </a:solidFill>
              </a:rPr>
              <a:t>ИНТЕЛЛЕКТУАЛЬНАЯ ИГРА: «ЗВЕЗДНЫЙ ЧАС»</a:t>
            </a:r>
            <a:endParaRPr lang="ru-RU" sz="2400" dirty="0"/>
          </a:p>
        </p:txBody>
      </p:sp>
      <p:sp>
        <p:nvSpPr>
          <p:cNvPr id="3" name="Содержимое 2"/>
          <p:cNvSpPr>
            <a:spLocks noGrp="1"/>
          </p:cNvSpPr>
          <p:nvPr>
            <p:ph idx="1"/>
          </p:nvPr>
        </p:nvSpPr>
        <p:spPr>
          <a:xfrm>
            <a:off x="457200" y="928670"/>
            <a:ext cx="8229600" cy="5197493"/>
          </a:xfrm>
        </p:spPr>
        <p:txBody>
          <a:bodyPr/>
          <a:lstStyle/>
          <a:p>
            <a:pPr algn="ctr">
              <a:buNone/>
            </a:pPr>
            <a:r>
              <a:rPr lang="ru-RU" b="1" i="1" u="sng" dirty="0"/>
              <a:t>4</a:t>
            </a:r>
            <a:r>
              <a:rPr lang="ru-RU" b="1" i="1" u="sng" dirty="0" smtClean="0"/>
              <a:t> тур.</a:t>
            </a:r>
          </a:p>
          <a:p>
            <a:pPr algn="ctr">
              <a:buNone/>
            </a:pPr>
            <a:r>
              <a:rPr lang="ru-RU" b="1" dirty="0" smtClean="0"/>
              <a:t>Составьте слова из букв, входящих в слово:</a:t>
            </a:r>
          </a:p>
          <a:p>
            <a:pPr algn="ctr">
              <a:buNone/>
            </a:pPr>
            <a:endParaRPr lang="ru-RU" b="1" dirty="0"/>
          </a:p>
          <a:p>
            <a:pPr algn="ctr">
              <a:buNone/>
            </a:pPr>
            <a:r>
              <a:rPr lang="ru-RU" sz="5400" b="1" dirty="0" smtClean="0"/>
              <a:t>К О С М О Н А В Т И К А</a:t>
            </a:r>
          </a:p>
          <a:p>
            <a:pPr algn="ctr">
              <a:buNone/>
            </a:pPr>
            <a:endParaRPr lang="ru-RU" b="1" i="1" u="sng" dirty="0" smtClean="0"/>
          </a:p>
          <a:p>
            <a:pPr>
              <a:buNone/>
            </a:pPr>
            <a:endParaRPr lang="ru-RU"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714357"/>
            <a:ext cx="7772400" cy="928693"/>
          </a:xfrm>
        </p:spPr>
        <p:txBody>
          <a:bodyPr/>
          <a:lstStyle/>
          <a:p>
            <a:r>
              <a:rPr lang="ru-RU" b="1" dirty="0" smtClean="0"/>
              <a:t>ИНТЕЛЛЕКТУАЛЬНАЯ ИГРА:</a:t>
            </a:r>
            <a:endParaRPr lang="ru-RU" b="1" dirty="0"/>
          </a:p>
        </p:txBody>
      </p:sp>
      <p:sp>
        <p:nvSpPr>
          <p:cNvPr id="3" name="Подзаголовок 2"/>
          <p:cNvSpPr>
            <a:spLocks noGrp="1"/>
          </p:cNvSpPr>
          <p:nvPr>
            <p:ph type="subTitle" idx="1"/>
          </p:nvPr>
        </p:nvSpPr>
        <p:spPr>
          <a:xfrm>
            <a:off x="0" y="1571612"/>
            <a:ext cx="9144000" cy="4067188"/>
          </a:xfrm>
        </p:spPr>
        <p:txBody>
          <a:bodyPr>
            <a:normAutofit lnSpcReduction="10000"/>
          </a:bodyPr>
          <a:lstStyle/>
          <a:p>
            <a:endParaRPr lang="ru-RU" sz="8000" b="1" dirty="0" smtClean="0">
              <a:solidFill>
                <a:srgbClr val="FF0000"/>
              </a:solidFill>
            </a:endParaRPr>
          </a:p>
          <a:p>
            <a:r>
              <a:rPr lang="ru-RU" sz="8000" b="1" dirty="0" smtClean="0">
                <a:solidFill>
                  <a:srgbClr val="FF0000"/>
                </a:solidFill>
              </a:rPr>
              <a:t>«ЗВЕЗДНЫЙ ЧАС»</a:t>
            </a:r>
          </a:p>
          <a:p>
            <a:endParaRPr lang="ru-RU" sz="4000" b="1" dirty="0" smtClean="0">
              <a:solidFill>
                <a:srgbClr val="FF0000"/>
              </a:solidFill>
            </a:endParaRPr>
          </a:p>
          <a:p>
            <a:r>
              <a:rPr lang="ru-RU" sz="4000" b="1" dirty="0" smtClean="0">
                <a:solidFill>
                  <a:srgbClr val="FF0000"/>
                </a:solidFill>
              </a:rPr>
              <a:t>ПОДВЕДЕНИЕ ИТОГОВ</a:t>
            </a:r>
            <a:endParaRPr lang="ru-RU" sz="4000" b="1" dirty="0">
              <a:solidFill>
                <a:srgbClr val="FF0000"/>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162</TotalTime>
  <Words>745</Words>
  <Application>Microsoft Office PowerPoint</Application>
  <PresentationFormat>Экран (4:3)</PresentationFormat>
  <Paragraphs>95</Paragraphs>
  <Slides>9</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9</vt:i4>
      </vt:variant>
    </vt:vector>
  </HeadingPairs>
  <TitlesOfParts>
    <vt:vector size="10" baseType="lpstr">
      <vt:lpstr>Тема Office</vt:lpstr>
      <vt:lpstr>ИНТЕЛЛЕКТУАЛЬНАЯ ИГРА:</vt:lpstr>
      <vt:lpstr>ИНТЕЛЛЕКТУАЛЬНАЯ ИГРА: «ЗВЕЗДНЫЙ ЧАС»</vt:lpstr>
      <vt:lpstr>ИНТЕЛЛЕКТУАЛЬНАЯ ИГРА: «ЗВЕЗДНЫЙ ЧАС»</vt:lpstr>
      <vt:lpstr>ИНТЕЛЛЕКТУАЛЬНАЯ ИГРА: «ЗВЕЗДНЫЙ ЧАС»</vt:lpstr>
      <vt:lpstr>ИНТЕЛЛЕКТУАЛЬНАЯ ИГРА: «ЗВЕЗДНЫЙ ЧАС»</vt:lpstr>
      <vt:lpstr>ИНТЕЛЛЕКТУАЛЬНАЯ ИГРА: «ЗВЕЗДНЫЙ ЧАС»</vt:lpstr>
      <vt:lpstr>ИНТЕЛЛЕКТУАЛЬНАЯ ИГРА: «ЗВЕЗДНЫЙ ЧАС»</vt:lpstr>
      <vt:lpstr>ИНТЕЛЛЕКТУАЛЬНАЯ ИГРА: «ЗВЕЗДНЫЙ ЧАС»</vt:lpstr>
      <vt:lpstr>ИНТЕЛЛЕКТУАЛЬНАЯ ИГРА:</vt:lpstr>
    </vt:vector>
  </TitlesOfParts>
  <Company>Home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ИНТЕЛЛЕКТУАЛЬНАЯ ИГРА:</dc:title>
  <dc:creator>User</dc:creator>
  <cp:lastModifiedBy>User</cp:lastModifiedBy>
  <cp:revision>17</cp:revision>
  <dcterms:created xsi:type="dcterms:W3CDTF">2015-08-31T16:31:19Z</dcterms:created>
  <dcterms:modified xsi:type="dcterms:W3CDTF">2015-09-12T15:40:32Z</dcterms:modified>
</cp:coreProperties>
</file>