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9" r:id="rId10"/>
    <p:sldId id="263" r:id="rId11"/>
    <p:sldId id="272" r:id="rId12"/>
    <p:sldId id="264" r:id="rId13"/>
    <p:sldId id="265" r:id="rId14"/>
    <p:sldId id="266" r:id="rId15"/>
    <p:sldId id="271" r:id="rId16"/>
    <p:sldId id="267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80;&#1089;&#1089;&#1083;%20&#1088;&#1072;&#1073;%20&#1052;&#1072;&#1090;&#1077;&#1084;&#1072;&#1090;&#1080;&#1082;&#1072;%20&#1074;%20&#1087;&#1088;&#1086;&#1092;&#1077;&#1089;&#1089;&#1080;&#1103;&#1093;\&#1076;&#1080;&#1072;&#1075;&#1088;&#1072;&#1084;&#1084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80;&#1089;&#1089;&#1083;%20&#1088;&#1072;&#1073;%20&#1052;&#1072;&#1090;&#1077;&#1084;&#1072;&#1090;&#1080;&#1082;&#1072;%20&#1074;%20&#1087;&#1088;&#1086;&#1092;&#1077;&#1089;&#1089;&#1080;&#1103;&#1093;\&#1076;&#1080;&#1072;&#1075;&#1088;&#1072;&#1084;&#1084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80;&#1089;&#1089;&#1083;%20&#1088;&#1072;&#1073;%20&#1052;&#1072;&#1090;&#1077;&#1084;&#1072;&#1090;&#1080;&#1082;&#1072;%20&#1074;%20&#1087;&#1088;&#1086;&#1092;&#1077;&#1089;&#1089;&#1080;&#1103;&#1093;\&#1076;&#1080;&#1072;&#1075;&#1088;&#1072;&#1084;&#1084;&#109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&#1080;&#1089;&#1089;&#1083;%20&#1088;&#1072;&#1073;%20&#1052;&#1072;&#1090;&#1077;&#1084;&#1072;&#1090;&#1080;&#1082;&#1072;%20&#1074;%20&#1087;&#1088;&#1086;&#1092;&#1077;&#1089;&#1089;&#1080;&#1103;&#1093;\&#1076;&#1080;&#1072;&#1075;&#1088;&#1072;&#1084;&#1084;&#109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&#1080;&#1089;&#1089;&#1083;%20&#1088;&#1072;&#1073;%20&#1052;&#1072;&#1090;&#1077;&#1084;&#1072;&#1090;&#1080;&#1082;&#1072;%20&#1074;%20&#1087;&#1088;&#1086;&#1092;&#1077;&#1089;&#1089;&#1080;&#1103;&#1093;\&#1076;&#1080;&#1072;&#1075;&#1088;&#1072;&#1084;&#108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/>
              <a:t>1</a:t>
            </a:r>
            <a:r>
              <a:rPr lang="ru-RU" sz="2400" baseline="0"/>
              <a:t>.Какие предметы у вас были самыми любимыми в школе?</a:t>
            </a:r>
            <a:endParaRPr lang="ru-RU" sz="2400"/>
          </a:p>
        </c:rich>
      </c:tx>
      <c:layout/>
    </c:title>
    <c:plotArea>
      <c:layout>
        <c:manualLayout>
          <c:layoutTarget val="inner"/>
          <c:xMode val="edge"/>
          <c:yMode val="edge"/>
          <c:x val="9.0733482187616163E-2"/>
          <c:y val="0.19016759575733444"/>
          <c:w val="0.84617506365598105"/>
          <c:h val="0.6162473777423423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выбор</c:v>
                </c:pt>
              </c:strCache>
            </c:strRef>
          </c:tx>
          <c:cat>
            <c:strRef>
              <c:f>Лист1!$A$2:$A$18</c:f>
              <c:strCache>
                <c:ptCount val="17"/>
                <c:pt idx="0">
                  <c:v> Русский язык</c:v>
                </c:pt>
                <c:pt idx="1">
                  <c:v>Математика</c:v>
                </c:pt>
                <c:pt idx="2">
                  <c:v>Литература</c:v>
                </c:pt>
                <c:pt idx="3">
                  <c:v>Труд</c:v>
                </c:pt>
                <c:pt idx="4">
                  <c:v>Химия</c:v>
                </c:pt>
                <c:pt idx="5">
                  <c:v>Биология</c:v>
                </c:pt>
                <c:pt idx="6">
                  <c:v>Физкультура</c:v>
                </c:pt>
                <c:pt idx="7">
                  <c:v>Анатомия</c:v>
                </c:pt>
                <c:pt idx="8">
                  <c:v>Англисский язык</c:v>
                </c:pt>
                <c:pt idx="9">
                  <c:v>История</c:v>
                </c:pt>
                <c:pt idx="10">
                  <c:v>ОБЖ</c:v>
                </c:pt>
                <c:pt idx="11">
                  <c:v>География</c:v>
                </c:pt>
                <c:pt idx="12">
                  <c:v>ИЗО</c:v>
                </c:pt>
                <c:pt idx="13">
                  <c:v>Музыка</c:v>
                </c:pt>
                <c:pt idx="14">
                  <c:v>Немецкий</c:v>
                </c:pt>
                <c:pt idx="15">
                  <c:v>Обществознание</c:v>
                </c:pt>
                <c:pt idx="16">
                  <c:v>Физика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4</c:v>
                </c:pt>
                <c:pt idx="1">
                  <c:v>2</c:v>
                </c:pt>
                <c:pt idx="2">
                  <c:v>9</c:v>
                </c:pt>
                <c:pt idx="3">
                  <c:v>4</c:v>
                </c:pt>
                <c:pt idx="4">
                  <c:v>3</c:v>
                </c:pt>
                <c:pt idx="5">
                  <c:v>6</c:v>
                </c:pt>
                <c:pt idx="6">
                  <c:v>6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2</c:v>
                </c:pt>
              </c:numCache>
            </c:numRef>
          </c:val>
        </c:ser>
        <c:axId val="53080448"/>
        <c:axId val="53081984"/>
      </c:barChart>
      <c:catAx>
        <c:axId val="5308044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3081984"/>
        <c:crosses val="autoZero"/>
        <c:auto val="1"/>
        <c:lblAlgn val="ctr"/>
        <c:lblOffset val="100"/>
      </c:catAx>
      <c:valAx>
        <c:axId val="530819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53080448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 dirty="0"/>
              <a:t>2.Какие</a:t>
            </a:r>
            <a:r>
              <a:rPr lang="ru-RU" sz="2400" baseline="0" dirty="0"/>
              <a:t> из этих предметов пригодились вам в вашей жизни?</a:t>
            </a:r>
            <a:endParaRPr lang="ru-RU" sz="2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8.5413071501126939E-2"/>
          <c:y val="0.15992509670642693"/>
          <c:w val="0.89814572134943105"/>
          <c:h val="0.67382096433729644"/>
        </c:manualLayout>
      </c:layout>
      <c:barChart>
        <c:barDir val="col"/>
        <c:grouping val="clustered"/>
        <c:ser>
          <c:idx val="0"/>
          <c:order val="0"/>
          <c:tx>
            <c:strRef>
              <c:f>Лист2!$B$1</c:f>
              <c:strCache>
                <c:ptCount val="1"/>
                <c:pt idx="0">
                  <c:v>выбор</c:v>
                </c:pt>
              </c:strCache>
            </c:strRef>
          </c:tx>
          <c:cat>
            <c:strRef>
              <c:f>Лист2!$A$2:$A$18</c:f>
              <c:strCache>
                <c:ptCount val="17"/>
                <c:pt idx="0">
                  <c:v>Русский язык</c:v>
                </c:pt>
                <c:pt idx="1">
                  <c:v>Математика</c:v>
                </c:pt>
                <c:pt idx="2">
                  <c:v>Литература</c:v>
                </c:pt>
                <c:pt idx="3">
                  <c:v>Труд</c:v>
                </c:pt>
                <c:pt idx="4">
                  <c:v>Химия</c:v>
                </c:pt>
                <c:pt idx="5">
                  <c:v>Биология</c:v>
                </c:pt>
                <c:pt idx="6">
                  <c:v>Физкультура</c:v>
                </c:pt>
                <c:pt idx="7">
                  <c:v>Анатомия</c:v>
                </c:pt>
                <c:pt idx="8">
                  <c:v>Английский язык</c:v>
                </c:pt>
                <c:pt idx="9">
                  <c:v>История</c:v>
                </c:pt>
                <c:pt idx="10">
                  <c:v>ОБЖ</c:v>
                </c:pt>
                <c:pt idx="11">
                  <c:v>География</c:v>
                </c:pt>
                <c:pt idx="12">
                  <c:v>ИЗО</c:v>
                </c:pt>
                <c:pt idx="13">
                  <c:v>Музыка</c:v>
                </c:pt>
                <c:pt idx="14">
                  <c:v>Немецкий язык</c:v>
                </c:pt>
                <c:pt idx="15">
                  <c:v>Обществознание</c:v>
                </c:pt>
                <c:pt idx="16">
                  <c:v>Физика</c:v>
                </c:pt>
              </c:strCache>
            </c:strRef>
          </c:cat>
          <c:val>
            <c:numRef>
              <c:f>Лист2!$B$2:$B$18</c:f>
              <c:numCache>
                <c:formatCode>General</c:formatCode>
                <c:ptCount val="17"/>
                <c:pt idx="0">
                  <c:v>5</c:v>
                </c:pt>
                <c:pt idx="1">
                  <c:v>8</c:v>
                </c:pt>
                <c:pt idx="2">
                  <c:v>8</c:v>
                </c:pt>
                <c:pt idx="3">
                  <c:v>5</c:v>
                </c:pt>
                <c:pt idx="4">
                  <c:v>2</c:v>
                </c:pt>
                <c:pt idx="5">
                  <c:v>4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3</c:v>
                </c:pt>
                <c:pt idx="10">
                  <c:v>2</c:v>
                </c:pt>
                <c:pt idx="11">
                  <c:v>2</c:v>
                </c:pt>
                <c:pt idx="12">
                  <c:v>3</c:v>
                </c:pt>
                <c:pt idx="13">
                  <c:v>2</c:v>
                </c:pt>
                <c:pt idx="14">
                  <c:v>2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</c:ser>
        <c:axId val="54744576"/>
        <c:axId val="54746112"/>
      </c:barChart>
      <c:catAx>
        <c:axId val="5474457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4746112"/>
        <c:crosses val="autoZero"/>
        <c:auto val="1"/>
        <c:lblAlgn val="ctr"/>
        <c:lblOffset val="100"/>
      </c:catAx>
      <c:valAx>
        <c:axId val="547461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54744576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 dirty="0"/>
              <a:t>3.Какие</a:t>
            </a:r>
            <a:r>
              <a:rPr lang="ru-RU" sz="2400" baseline="0" dirty="0"/>
              <a:t> предметы нужны вам в вашей профессии?</a:t>
            </a:r>
            <a:r>
              <a:rPr lang="ru-RU" sz="2400" dirty="0"/>
              <a:t> </a:t>
            </a:r>
          </a:p>
        </c:rich>
      </c:tx>
      <c:layout>
        <c:manualLayout>
          <c:xMode val="edge"/>
          <c:yMode val="edge"/>
          <c:x val="0.14162945480380798"/>
          <c:y val="3.5670193948487625E-2"/>
        </c:manualLayout>
      </c:layout>
    </c:title>
    <c:plotArea>
      <c:layout>
        <c:manualLayout>
          <c:layoutTarget val="inner"/>
          <c:xMode val="edge"/>
          <c:yMode val="edge"/>
          <c:x val="7.6249230944460872E-2"/>
          <c:y val="0.19152912472896269"/>
          <c:w val="0.87484163757715183"/>
          <c:h val="0.64538459521975711"/>
        </c:manualLayout>
      </c:layout>
      <c:barChart>
        <c:barDir val="col"/>
        <c:grouping val="clustered"/>
        <c:ser>
          <c:idx val="0"/>
          <c:order val="0"/>
          <c:tx>
            <c:strRef>
              <c:f>Лист5!$B$1</c:f>
              <c:strCache>
                <c:ptCount val="1"/>
                <c:pt idx="0">
                  <c:v>Выбор </c:v>
                </c:pt>
              </c:strCache>
            </c:strRef>
          </c:tx>
          <c:cat>
            <c:strRef>
              <c:f>Лист5!$A$2:$A$18</c:f>
              <c:strCache>
                <c:ptCount val="17"/>
                <c:pt idx="0">
                  <c:v>Математика</c:v>
                </c:pt>
                <c:pt idx="1">
                  <c:v>Литература</c:v>
                </c:pt>
                <c:pt idx="2">
                  <c:v>Труд</c:v>
                </c:pt>
                <c:pt idx="3">
                  <c:v>Химия</c:v>
                </c:pt>
                <c:pt idx="4">
                  <c:v>Биология</c:v>
                </c:pt>
                <c:pt idx="5">
                  <c:v>Физкультура</c:v>
                </c:pt>
                <c:pt idx="6">
                  <c:v>Анатомия</c:v>
                </c:pt>
                <c:pt idx="7">
                  <c:v>Английский язык</c:v>
                </c:pt>
                <c:pt idx="8">
                  <c:v>История</c:v>
                </c:pt>
                <c:pt idx="9">
                  <c:v>ОБЖ</c:v>
                </c:pt>
                <c:pt idx="10">
                  <c:v>География</c:v>
                </c:pt>
                <c:pt idx="11">
                  <c:v>ИЗО</c:v>
                </c:pt>
                <c:pt idx="12">
                  <c:v>Музыка</c:v>
                </c:pt>
                <c:pt idx="13">
                  <c:v>Немецкий язык</c:v>
                </c:pt>
                <c:pt idx="14">
                  <c:v>Обществознание</c:v>
                </c:pt>
                <c:pt idx="15">
                  <c:v>Физика</c:v>
                </c:pt>
                <c:pt idx="16">
                  <c:v>Русский язык</c:v>
                </c:pt>
              </c:strCache>
            </c:strRef>
          </c:cat>
          <c:val>
            <c:numRef>
              <c:f>Лист5!$B$2:$B$18</c:f>
              <c:numCache>
                <c:formatCode>General</c:formatCode>
                <c:ptCount val="17"/>
                <c:pt idx="0">
                  <c:v>14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4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  <c:pt idx="12">
                  <c:v>3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10</c:v>
                </c:pt>
              </c:numCache>
            </c:numRef>
          </c:val>
        </c:ser>
        <c:axId val="54766208"/>
        <c:axId val="54788480"/>
      </c:barChart>
      <c:catAx>
        <c:axId val="5476620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4788480"/>
        <c:crosses val="autoZero"/>
        <c:auto val="1"/>
        <c:lblAlgn val="ctr"/>
        <c:lblOffset val="100"/>
      </c:catAx>
      <c:valAx>
        <c:axId val="547884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54766208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/>
              <a:t>1.Кем</a:t>
            </a:r>
            <a:r>
              <a:rPr lang="ru-RU" sz="2400" baseline="0"/>
              <a:t> вы хотите стать в будущем?</a:t>
            </a:r>
            <a:r>
              <a:rPr lang="ru-RU" sz="2400"/>
              <a:t>   </a:t>
            </a:r>
          </a:p>
        </c:rich>
      </c:tx>
    </c:title>
    <c:plotArea>
      <c:layout>
        <c:manualLayout>
          <c:layoutTarget val="inner"/>
          <c:xMode val="edge"/>
          <c:yMode val="edge"/>
          <c:x val="7.1805443446303407E-2"/>
          <c:y val="0.18622349454711781"/>
          <c:w val="0.86732373885694058"/>
          <c:h val="0.75217708368320901"/>
        </c:manualLayout>
      </c:layout>
      <c:barChart>
        <c:barDir val="col"/>
        <c:grouping val="clustered"/>
        <c:ser>
          <c:idx val="0"/>
          <c:order val="0"/>
          <c:tx>
            <c:strRef>
              <c:f>Лист4!$B$1</c:f>
              <c:strCache>
                <c:ptCount val="1"/>
                <c:pt idx="0">
                  <c:v>выбор</c:v>
                </c:pt>
              </c:strCache>
            </c:strRef>
          </c:tx>
          <c:cat>
            <c:strRef>
              <c:f>Лист4!$A$2:$A$9</c:f>
              <c:strCache>
                <c:ptCount val="8"/>
                <c:pt idx="0">
                  <c:v>Прокурор</c:v>
                </c:pt>
                <c:pt idx="1">
                  <c:v>Водитель</c:v>
                </c:pt>
                <c:pt idx="2">
                  <c:v>Аудитор</c:v>
                </c:pt>
                <c:pt idx="3">
                  <c:v>Врач</c:v>
                </c:pt>
                <c:pt idx="4">
                  <c:v>Юрист</c:v>
                </c:pt>
                <c:pt idx="5">
                  <c:v>Тренер</c:v>
                </c:pt>
                <c:pt idx="6">
                  <c:v>Фотограф</c:v>
                </c:pt>
                <c:pt idx="7">
                  <c:v>Уч.мл.классов</c:v>
                </c:pt>
              </c:strCache>
            </c:strRef>
          </c:cat>
          <c:val>
            <c:numRef>
              <c:f>Лист4!$B$2:$B$9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</c:ser>
        <c:axId val="54808576"/>
        <c:axId val="54810112"/>
      </c:barChart>
      <c:catAx>
        <c:axId val="54808576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54810112"/>
        <c:crosses val="autoZero"/>
        <c:auto val="1"/>
        <c:lblAlgn val="ctr"/>
        <c:lblOffset val="100"/>
      </c:catAx>
      <c:valAx>
        <c:axId val="548101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54808576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/>
              <a:t>2. Нужна</a:t>
            </a:r>
            <a:r>
              <a:rPr lang="ru-RU" sz="2400" baseline="0"/>
              <a:t> ли математика в вашей будущей профессии?</a:t>
            </a:r>
            <a:endParaRPr lang="ru-RU" sz="2400"/>
          </a:p>
        </c:rich>
      </c:tx>
      <c:layout>
        <c:manualLayout>
          <c:xMode val="edge"/>
          <c:yMode val="edge"/>
          <c:x val="0.1792539348122448"/>
          <c:y val="2.055921052631586E-2"/>
        </c:manualLayout>
      </c:layout>
    </c:title>
    <c:plotArea>
      <c:layout>
        <c:manualLayout>
          <c:layoutTarget val="inner"/>
          <c:xMode val="edge"/>
          <c:yMode val="edge"/>
          <c:x val="9.6966037590026227E-2"/>
          <c:y val="0.1665586176699321"/>
          <c:w val="0.82788530742960964"/>
          <c:h val="0.71398766150166326"/>
        </c:manualLayout>
      </c:layout>
      <c:barChart>
        <c:barDir val="col"/>
        <c:grouping val="clustered"/>
        <c:ser>
          <c:idx val="0"/>
          <c:order val="0"/>
          <c:tx>
            <c:strRef>
              <c:f>Лист3!$B$1</c:f>
              <c:strCache>
                <c:ptCount val="1"/>
                <c:pt idx="0">
                  <c:v>кол-во</c:v>
                </c:pt>
              </c:strCache>
            </c:strRef>
          </c:tx>
          <c:cat>
            <c:strRef>
              <c:f>Лист3!$A$2:$A$3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Лист3!$B$2:$B$3</c:f>
              <c:numCache>
                <c:formatCode>General</c:formatCode>
                <c:ptCount val="2"/>
                <c:pt idx="0">
                  <c:v>9</c:v>
                </c:pt>
                <c:pt idx="1">
                  <c:v>4</c:v>
                </c:pt>
              </c:numCache>
            </c:numRef>
          </c:val>
        </c:ser>
        <c:axId val="54826112"/>
        <c:axId val="54827648"/>
      </c:barChart>
      <c:catAx>
        <c:axId val="5482611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54827648"/>
        <c:crosses val="autoZero"/>
        <c:auto val="1"/>
        <c:lblAlgn val="ctr"/>
        <c:lblOffset val="100"/>
      </c:catAx>
      <c:valAx>
        <c:axId val="548276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54826112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4FA04-9269-4A70-B4C0-E8B02C75C68A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B93D2-1348-42C1-8282-93C6438DDE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B93D2-1348-42C1-8282-93C6438DDEA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323455"/>
          </a:xfrm>
        </p:spPr>
        <p:txBody>
          <a:bodyPr>
            <a:normAutofit/>
          </a:bodyPr>
          <a:lstStyle/>
          <a:p>
            <a:r>
              <a:rPr lang="ru-RU" sz="4800" dirty="0"/>
              <a:t>Математика в различных профессиях</a:t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509120"/>
            <a:ext cx="8784976" cy="1219200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Выполнила: </a:t>
            </a:r>
            <a:r>
              <a:rPr lang="ru-RU" sz="2000" dirty="0" err="1">
                <a:solidFill>
                  <a:schemeClr val="tx1"/>
                </a:solidFill>
              </a:rPr>
              <a:t>Швецова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Катя, ученица </a:t>
            </a:r>
            <a:r>
              <a:rPr lang="ru-RU" sz="2000" dirty="0">
                <a:solidFill>
                  <a:schemeClr val="tx1"/>
                </a:solidFill>
              </a:rPr>
              <a:t>6 класса  МОУ </a:t>
            </a:r>
            <a:r>
              <a:rPr lang="ru-RU" sz="2000" dirty="0" err="1">
                <a:solidFill>
                  <a:schemeClr val="tx1"/>
                </a:solidFill>
              </a:rPr>
              <a:t>Снежногорской</a:t>
            </a:r>
            <a:r>
              <a:rPr lang="ru-RU" sz="2000" dirty="0">
                <a:solidFill>
                  <a:schemeClr val="tx1"/>
                </a:solidFill>
              </a:rPr>
              <a:t> СОШ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Руководитель</a:t>
            </a:r>
            <a:r>
              <a:rPr lang="ru-RU" sz="2000" dirty="0">
                <a:solidFill>
                  <a:schemeClr val="tx1"/>
                </a:solidFill>
              </a:rPr>
              <a:t>: </a:t>
            </a:r>
            <a:r>
              <a:rPr lang="ru-RU" sz="2000" dirty="0" err="1">
                <a:solidFill>
                  <a:schemeClr val="tx1"/>
                </a:solidFill>
              </a:rPr>
              <a:t>Максиян</a:t>
            </a:r>
            <a:r>
              <a:rPr lang="ru-RU" sz="2000" dirty="0">
                <a:solidFill>
                  <a:schemeClr val="tx1"/>
                </a:solidFill>
              </a:rPr>
              <a:t> Ольга Валерьевна, </a:t>
            </a:r>
            <a:r>
              <a:rPr lang="ru-RU" sz="2000" dirty="0" smtClean="0">
                <a:solidFill>
                  <a:schemeClr val="tx1"/>
                </a:solidFill>
              </a:rPr>
              <a:t>учитель </a:t>
            </a:r>
            <a:r>
              <a:rPr lang="ru-RU" sz="2000" dirty="0">
                <a:solidFill>
                  <a:schemeClr val="tx1"/>
                </a:solidFill>
              </a:rPr>
              <a:t>математики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3608" y="404664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м</a:t>
            </a:r>
            <a:r>
              <a:rPr lang="ru-RU" sz="2400" dirty="0" smtClean="0"/>
              <a:t>униципальное общеобразовательное учреждение </a:t>
            </a:r>
            <a:r>
              <a:rPr lang="ru-RU" sz="2400" dirty="0" err="1" smtClean="0"/>
              <a:t>Снежногорская</a:t>
            </a:r>
            <a:r>
              <a:rPr lang="ru-RU" sz="2400" dirty="0" smtClean="0"/>
              <a:t> средняя </a:t>
            </a:r>
            <a:r>
              <a:rPr lang="ru-RU" sz="2400" dirty="0" err="1" smtClean="0"/>
              <a:t>общеобразовательния</a:t>
            </a:r>
            <a:r>
              <a:rPr lang="ru-RU" sz="2400" dirty="0" smtClean="0"/>
              <a:t> школа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6072353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2014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206751671"/>
              </p:ext>
            </p:extLst>
          </p:nvPr>
        </p:nvGraphicFramePr>
        <p:xfrm>
          <a:off x="395536" y="476672"/>
          <a:ext cx="828092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600200"/>
          </a:xfrm>
        </p:spPr>
        <p:txBody>
          <a:bodyPr/>
          <a:lstStyle/>
          <a:p>
            <a:r>
              <a:rPr lang="ru-RU" sz="3200" b="1" dirty="0" smtClean="0"/>
              <a:t>Задачи профессиональной направленности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8572560" cy="450059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Выделены  математические задачи профессиональной направленности.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Профессия водитель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Профессия врача (медицинского работника)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Профессия продавец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Профессия воспитатель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Профессия пекарь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Профессия юрист ,прокурор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Человек любой профессии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00200"/>
          </a:xfrm>
        </p:spPr>
        <p:txBody>
          <a:bodyPr>
            <a:normAutofit/>
          </a:bodyPr>
          <a:lstStyle/>
          <a:p>
            <a:r>
              <a:rPr lang="ru-RU" sz="3600" b="1" dirty="0"/>
              <a:t>Профессия водитель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4984"/>
            <a:ext cx="8291264" cy="30963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i="1" dirty="0">
                <a:solidFill>
                  <a:schemeClr val="tx2"/>
                </a:solidFill>
              </a:rPr>
              <a:t>Задача из сборника ЕГЭ по математике 11 </a:t>
            </a:r>
            <a:r>
              <a:rPr lang="ru-RU" i="1" dirty="0" smtClean="0">
                <a:solidFill>
                  <a:schemeClr val="tx2"/>
                </a:solidFill>
              </a:rPr>
              <a:t>класс</a:t>
            </a:r>
          </a:p>
          <a:p>
            <a:pPr marL="0" indent="0" algn="ctr">
              <a:buNone/>
            </a:pPr>
            <a:endParaRPr lang="ru-RU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Водителю выдали американский автомобиль, на спидометре которого скорость измеряется в милях в час. Какова скорость автомобиля в километрах в час, если спидометр показывает 26 мили/час?  Ответ округлить до целого числа. Американская миля равна 1609 м.</a:t>
            </a:r>
          </a:p>
        </p:txBody>
      </p:sp>
      <p:pic>
        <p:nvPicPr>
          <p:cNvPr id="1026" name="Picture 2" descr="http://www.moeobrazovanie.ru/data/images/spec_prof/vodit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124744"/>
            <a:ext cx="2520280" cy="201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51216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600" b="1" dirty="0"/>
              <a:t>Профессия </a:t>
            </a:r>
            <a:r>
              <a:rPr lang="ru-RU" sz="3600" b="1" dirty="0" smtClean="0"/>
              <a:t>врача</a:t>
            </a:r>
            <a:br>
              <a:rPr lang="ru-RU" sz="3600" b="1" dirty="0" smtClean="0"/>
            </a:br>
            <a:r>
              <a:rPr lang="ru-RU" sz="3600" b="1" dirty="0" smtClean="0"/>
              <a:t> </a:t>
            </a:r>
            <a:r>
              <a:rPr lang="ru-RU" sz="3600" b="1" dirty="0"/>
              <a:t>(медицинского работника)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573016"/>
            <a:ext cx="8568952" cy="2880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i="1" dirty="0">
                <a:solidFill>
                  <a:schemeClr val="tx2"/>
                </a:solidFill>
              </a:rPr>
              <a:t>Задача из сборника заданий ЕГЭ по математике </a:t>
            </a:r>
            <a:endParaRPr lang="ru-RU" i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i="1" dirty="0" smtClean="0">
                <a:solidFill>
                  <a:schemeClr val="tx2"/>
                </a:solidFill>
              </a:rPr>
              <a:t>11 </a:t>
            </a:r>
            <a:r>
              <a:rPr lang="ru-RU" i="1" dirty="0">
                <a:solidFill>
                  <a:schemeClr val="tx2"/>
                </a:solidFill>
              </a:rPr>
              <a:t>класс</a:t>
            </a:r>
            <a:endParaRPr lang="ru-RU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Больному </a:t>
            </a:r>
            <a:r>
              <a:rPr lang="ru-RU" dirty="0">
                <a:solidFill>
                  <a:schemeClr val="tx1"/>
                </a:solidFill>
              </a:rPr>
              <a:t>прописано лекарство, которое нужно пить по 0,5 г. 3 раза в день в течении 8 дней. В одной упаковке 8 таблеток лекарства по 0,25 г. Какого наименьшего количества упаковок хватит на весь курс лечения?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www.moeobrazovanie.ru/data/images/spec_prof/vra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433513"/>
            <a:ext cx="2481064" cy="1984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80728"/>
          </a:xfrm>
        </p:spPr>
        <p:txBody>
          <a:bodyPr>
            <a:noAutofit/>
          </a:bodyPr>
          <a:lstStyle/>
          <a:p>
            <a:r>
              <a:rPr lang="ru-RU" sz="3600" b="1" dirty="0"/>
              <a:t>Профессия пекарь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221088"/>
            <a:ext cx="8568952" cy="21602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i="1" dirty="0">
                <a:solidFill>
                  <a:schemeClr val="tx2"/>
                </a:solidFill>
              </a:rPr>
              <a:t>Задача №818 учебник «Математика 6класс»</a:t>
            </a:r>
            <a:endParaRPr lang="ru-RU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Рис содержит 75% крахмала , а ячмень- 60%. Сколько надо взять ячменя, чтобы в нем содержалось столько же крахмала, сколько его содержится в 5 кг риса?</a:t>
            </a:r>
          </a:p>
          <a:p>
            <a:endParaRPr lang="ru-RU" dirty="0"/>
          </a:p>
        </p:txBody>
      </p:sp>
      <p:pic>
        <p:nvPicPr>
          <p:cNvPr id="3074" name="Picture 2" descr="http://www.moeobrazovanie.ru/data/images/spec_prof/pek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196752"/>
            <a:ext cx="3384376" cy="2707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Профессии моих родителей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857364"/>
            <a:ext cx="342902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928802"/>
            <a:ext cx="3429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07504"/>
          </a:xfrm>
        </p:spPr>
        <p:txBody>
          <a:bodyPr/>
          <a:lstStyle/>
          <a:p>
            <a:r>
              <a:rPr lang="ru-RU" sz="3600" dirty="0" smtClean="0"/>
              <a:t>Заключение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Данные исследования могут быть применены в </a:t>
            </a:r>
            <a:r>
              <a:rPr lang="ru-RU" dirty="0" err="1" smtClean="0">
                <a:solidFill>
                  <a:schemeClr val="tx1"/>
                </a:solidFill>
              </a:rPr>
              <a:t>предпрофильной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подготовке обучающихся 8,9 классов для  элективного курса по математике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Гипотеза </a:t>
            </a:r>
            <a:r>
              <a:rPr lang="ru-RU" dirty="0" smtClean="0">
                <a:solidFill>
                  <a:schemeClr val="tx1"/>
                </a:solidFill>
              </a:rPr>
              <a:t> о том ,что математика </a:t>
            </a:r>
            <a:r>
              <a:rPr lang="ru-RU" dirty="0">
                <a:solidFill>
                  <a:schemeClr val="tx1"/>
                </a:solidFill>
              </a:rPr>
              <a:t>необходима в любой </a:t>
            </a:r>
            <a:r>
              <a:rPr lang="ru-RU" dirty="0" smtClean="0">
                <a:solidFill>
                  <a:schemeClr val="tx1"/>
                </a:solidFill>
              </a:rPr>
              <a:t>профессии, была </a:t>
            </a:r>
            <a:r>
              <a:rPr lang="ru-RU" dirty="0">
                <a:solidFill>
                  <a:schemeClr val="tx1"/>
                </a:solidFill>
              </a:rPr>
              <a:t>полностью доказана.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772400" cy="1519808"/>
          </a:xfrm>
        </p:spPr>
        <p:txBody>
          <a:bodyPr/>
          <a:lstStyle/>
          <a:p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163139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8568952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2"/>
                </a:solidFill>
              </a:rPr>
              <a:t>Цель: </a:t>
            </a:r>
            <a:r>
              <a:rPr lang="ru-RU" dirty="0">
                <a:solidFill>
                  <a:schemeClr val="tx1"/>
                </a:solidFill>
              </a:rPr>
              <a:t>обоснование необходимости изучения математики для овладения знаниями при выборе профессии.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b="1" dirty="0" smtClean="0">
                <a:solidFill>
                  <a:schemeClr val="tx2"/>
                </a:solidFill>
              </a:rPr>
              <a:t>Задачи</a:t>
            </a:r>
            <a:r>
              <a:rPr lang="ru-RU" b="1" dirty="0">
                <a:solidFill>
                  <a:schemeClr val="tx2"/>
                </a:solidFill>
              </a:rPr>
              <a:t>:</a:t>
            </a:r>
            <a:endParaRPr lang="ru-RU" dirty="0">
              <a:solidFill>
                <a:schemeClr val="tx2"/>
              </a:solidFill>
            </a:endParaRPr>
          </a:p>
          <a:p>
            <a:pPr lvl="0"/>
            <a:r>
              <a:rPr lang="ru-RU" dirty="0">
                <a:solidFill>
                  <a:schemeClr val="tx1"/>
                </a:solidFill>
              </a:rPr>
              <a:t>Изучить специальную литературу;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Провести анкетирование среди учащихся школы, родителей, взрослых, чтобы узнать их отношение к изучению математики и мнение о роли математики в будущей, (настоящей) профессии и провести статистическую обработку данных;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Провести анализ задач учебников математики и алгебры 6- 9 классов, сборников ЕГЭ по математике 11 класса и выявить задачи профессиональной направленности;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Увидеть связь между наукой и повседневной жизнью.</a:t>
            </a:r>
          </a:p>
          <a:p>
            <a:r>
              <a:rPr lang="ru-RU" b="1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2"/>
                </a:solidFill>
              </a:rPr>
              <a:t>Методы </a:t>
            </a:r>
            <a:r>
              <a:rPr lang="ru-RU" b="1" dirty="0">
                <a:solidFill>
                  <a:schemeClr val="tx2"/>
                </a:solidFill>
              </a:rPr>
              <a:t>исследования: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Опрос, статистическая обработка данных, составление таблиц  и диаграмм, анализ задач из школьного курса математики, беседа с людьми различных профессий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2"/>
                </a:solidFill>
              </a:rPr>
              <a:t>Гипотеза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r>
              <a:rPr lang="ru-RU" dirty="0">
                <a:solidFill>
                  <a:schemeClr val="tx1"/>
                </a:solidFill>
              </a:rPr>
              <a:t>математика необходима в любой профессии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2"/>
                </a:solidFill>
              </a:rPr>
              <a:t>Объект </a:t>
            </a:r>
            <a:r>
              <a:rPr lang="ru-RU" b="1" dirty="0">
                <a:solidFill>
                  <a:schemeClr val="tx2"/>
                </a:solidFill>
              </a:rPr>
              <a:t>исследования</a:t>
            </a:r>
            <a:r>
              <a:rPr lang="ru-RU" dirty="0">
                <a:solidFill>
                  <a:schemeClr val="tx2"/>
                </a:solidFill>
              </a:rPr>
              <a:t>: </a:t>
            </a:r>
            <a:r>
              <a:rPr lang="ru-RU" dirty="0">
                <a:solidFill>
                  <a:schemeClr val="tx1"/>
                </a:solidFill>
              </a:rPr>
              <a:t>математика в профессиях.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1600200"/>
          </a:xfrm>
        </p:spPr>
        <p:txBody>
          <a:bodyPr/>
          <a:lstStyle/>
          <a:p>
            <a:r>
              <a:rPr lang="ru-RU" sz="4000" dirty="0" smtClean="0"/>
              <a:t>Опрос взрослых, родителей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231538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083909884"/>
              </p:ext>
            </p:extLst>
          </p:nvPr>
        </p:nvGraphicFramePr>
        <p:xfrm>
          <a:off x="179512" y="260648"/>
          <a:ext cx="885698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1964625037"/>
              </p:ext>
            </p:extLst>
          </p:nvPr>
        </p:nvGraphicFramePr>
        <p:xfrm>
          <a:off x="251520" y="260648"/>
          <a:ext cx="8496943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1102721655"/>
              </p:ext>
            </p:extLst>
          </p:nvPr>
        </p:nvGraphicFramePr>
        <p:xfrm>
          <a:off x="323528" y="188640"/>
          <a:ext cx="8568952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600200"/>
          </a:xfrm>
        </p:spPr>
        <p:txBody>
          <a:bodyPr/>
          <a:lstStyle/>
          <a:p>
            <a:r>
              <a:rPr lang="ru-RU" sz="4400" dirty="0" smtClean="0"/>
              <a:t>Опрос учеников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241177927"/>
              </p:ext>
            </p:extLst>
          </p:nvPr>
        </p:nvGraphicFramePr>
        <p:xfrm>
          <a:off x="395536" y="260648"/>
          <a:ext cx="8136904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184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102</TotalTime>
  <Words>301</Words>
  <Application>Microsoft Office PowerPoint</Application>
  <PresentationFormat>Экран (4:3)</PresentationFormat>
  <Paragraphs>54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Исполнительная</vt:lpstr>
      <vt:lpstr>Математика в различных профессиях </vt:lpstr>
      <vt:lpstr>Слайд 2</vt:lpstr>
      <vt:lpstr>Слайд 3</vt:lpstr>
      <vt:lpstr>Опрос взрослых, родителей</vt:lpstr>
      <vt:lpstr>Слайд 5</vt:lpstr>
      <vt:lpstr>Слайд 6</vt:lpstr>
      <vt:lpstr>Слайд 7</vt:lpstr>
      <vt:lpstr>Опрос учеников</vt:lpstr>
      <vt:lpstr>Слайд 9</vt:lpstr>
      <vt:lpstr>Слайд 10</vt:lpstr>
      <vt:lpstr>Задачи профессиональной направленности</vt:lpstr>
      <vt:lpstr>Профессия водитель </vt:lpstr>
      <vt:lpstr>Профессия врача  (медицинского работника) </vt:lpstr>
      <vt:lpstr>Профессия пекарь </vt:lpstr>
      <vt:lpstr>Профессии моих родителей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в различных профессиях </dc:title>
  <dc:creator>Двойнова М.В.</dc:creator>
  <cp:lastModifiedBy>Админ</cp:lastModifiedBy>
  <cp:revision>15</cp:revision>
  <dcterms:created xsi:type="dcterms:W3CDTF">2014-01-05T05:22:00Z</dcterms:created>
  <dcterms:modified xsi:type="dcterms:W3CDTF">2014-01-08T05:10:57Z</dcterms:modified>
</cp:coreProperties>
</file>