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8" r:id="rId3"/>
    <p:sldId id="323" r:id="rId4"/>
    <p:sldId id="321" r:id="rId5"/>
    <p:sldId id="319" r:id="rId6"/>
    <p:sldId id="325" r:id="rId7"/>
    <p:sldId id="371" r:id="rId8"/>
    <p:sldId id="373" r:id="rId9"/>
    <p:sldId id="329" r:id="rId10"/>
    <p:sldId id="330" r:id="rId11"/>
    <p:sldId id="365" r:id="rId12"/>
    <p:sldId id="331" r:id="rId13"/>
    <p:sldId id="367" r:id="rId14"/>
    <p:sldId id="332" r:id="rId15"/>
    <p:sldId id="334" r:id="rId16"/>
    <p:sldId id="335" r:id="rId17"/>
    <p:sldId id="377" r:id="rId18"/>
    <p:sldId id="375" r:id="rId19"/>
    <p:sldId id="378" r:id="rId20"/>
    <p:sldId id="333" r:id="rId21"/>
    <p:sldId id="369" r:id="rId22"/>
    <p:sldId id="338" r:id="rId23"/>
    <p:sldId id="339" r:id="rId24"/>
    <p:sldId id="341" r:id="rId25"/>
    <p:sldId id="361" r:id="rId26"/>
    <p:sldId id="360" r:id="rId27"/>
    <p:sldId id="342" r:id="rId28"/>
    <p:sldId id="343" r:id="rId29"/>
    <p:sldId id="344" r:id="rId30"/>
    <p:sldId id="345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55" r:id="rId39"/>
    <p:sldId id="356" r:id="rId40"/>
    <p:sldId id="357" r:id="rId41"/>
    <p:sldId id="358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C052D-1FE1-4692-B6A5-896D3EE52515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E4FD4-0012-4F68-A96B-94AF2A807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369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241EE-16F0-4380-8A28-5384E99FACEE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A06DC-BC27-4E4B-8A96-094156A36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815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A06DC-BC27-4E4B-8A96-094156A36AB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2AA9A-CCC9-4E78-8B11-5CD1B2329E5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165EB-A7D8-48B2-934A-38D401847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2AA9A-CCC9-4E78-8B11-5CD1B2329E5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165EB-A7D8-48B2-934A-38D401847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2AA9A-CCC9-4E78-8B11-5CD1B2329E5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165EB-A7D8-48B2-934A-38D401847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2AA9A-CCC9-4E78-8B11-5CD1B2329E5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165EB-A7D8-48B2-934A-38D401847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2AA9A-CCC9-4E78-8B11-5CD1B2329E5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165EB-A7D8-48B2-934A-38D401847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2AA9A-CCC9-4E78-8B11-5CD1B2329E5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165EB-A7D8-48B2-934A-38D401847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2AA9A-CCC9-4E78-8B11-5CD1B2329E5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165EB-A7D8-48B2-934A-38D401847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2AA9A-CCC9-4E78-8B11-5CD1B2329E5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165EB-A7D8-48B2-934A-38D401847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2AA9A-CCC9-4E78-8B11-5CD1B2329E5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165EB-A7D8-48B2-934A-38D401847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2AA9A-CCC9-4E78-8B11-5CD1B2329E5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165EB-A7D8-48B2-934A-38D401847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2AA9A-CCC9-4E78-8B11-5CD1B2329E5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165EB-A7D8-48B2-934A-38D4018472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022AA9A-CCC9-4E78-8B11-5CD1B2329E5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64165EB-A7D8-48B2-934A-38D401847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1357298"/>
            <a:ext cx="6815158" cy="2643206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Действия с натуральными числами</a:t>
            </a:r>
            <a:endParaRPr lang="ru-RU" sz="6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50057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E:\Смирнова Раиса\икт\Мои рисунки\Разненькое\karandash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928934"/>
            <a:ext cx="1714500" cy="3333750"/>
          </a:xfrm>
          <a:prstGeom prst="rect">
            <a:avLst/>
          </a:prstGeom>
          <a:noFill/>
        </p:spPr>
      </p:pic>
      <p:pic>
        <p:nvPicPr>
          <p:cNvPr id="5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5072074"/>
            <a:ext cx="1428760" cy="1116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1086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indent="-914400">
              <a:buNone/>
            </a:pPr>
            <a:r>
              <a:rPr lang="ru-RU" sz="4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Закончи умножение: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indent="-914400">
              <a:buNone/>
            </a:pP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256         </a:t>
            </a:r>
            <a:r>
              <a:rPr lang="ru-RU" sz="48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135          </a:t>
            </a:r>
            <a:r>
              <a:rPr lang="ru-RU" sz="48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3127</a:t>
            </a:r>
          </a:p>
          <a:p>
            <a:pPr marL="914400" indent="-914400">
              <a:buNone/>
            </a:pPr>
            <a:r>
              <a:rPr lang="ru-RU" sz="4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28  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105 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1002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baseline="-25000" dirty="0" smtClean="0"/>
              <a:t>+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2048        </a:t>
            </a:r>
            <a:r>
              <a:rPr lang="ru-RU" sz="4400" b="1" baseline="-25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675            </a:t>
            </a:r>
            <a:r>
              <a:rPr lang="ru-RU" sz="4400" b="1" baseline="-25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6254  </a:t>
            </a:r>
          </a:p>
          <a:p>
            <a:pPr>
              <a:buNone/>
            </a:pPr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   512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135__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3127___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7168       14175       3133254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214686"/>
            <a:ext cx="2003121" cy="1564939"/>
          </a:xfrm>
          <a:prstGeom prst="rect">
            <a:avLst/>
          </a:prstGeom>
          <a:noFill/>
        </p:spPr>
      </p:pic>
      <p:pic>
        <p:nvPicPr>
          <p:cNvPr id="5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286124"/>
            <a:ext cx="2286016" cy="1564939"/>
          </a:xfrm>
          <a:prstGeom prst="rect">
            <a:avLst/>
          </a:prstGeom>
          <a:noFill/>
        </p:spPr>
      </p:pic>
      <p:pic>
        <p:nvPicPr>
          <p:cNvPr id="6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214686"/>
            <a:ext cx="3429024" cy="15649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Расшифруйте значение произведения!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0" y="1397000"/>
          <a:ext cx="735812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812"/>
                <a:gridCol w="735812"/>
                <a:gridCol w="735812"/>
                <a:gridCol w="735812"/>
                <a:gridCol w="735812"/>
                <a:gridCol w="735812"/>
                <a:gridCol w="735812"/>
                <a:gridCol w="735812"/>
                <a:gridCol w="735812"/>
                <a:gridCol w="7358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2571744"/>
            <a:ext cx="75724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1).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3367* 53=  178451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,КОЛПАК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2).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2026*7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6=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153976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КАРТОН</a:t>
            </a:r>
          </a:p>
          <a:p>
            <a:pPr marL="742950" indent="-742950">
              <a:buAutoNum type="arabicParenR" startAt="3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367*34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12478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КУПОЛ</a:t>
            </a:r>
          </a:p>
          <a:p>
            <a:pPr marL="742950" indent="-742950">
              <a:buAutoNum type="arabicParenR" startAt="3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4127*11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1=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458097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ПАЛЬТО</a:t>
            </a:r>
          </a:p>
          <a:p>
            <a:pPr marL="742950" indent="-742950">
              <a:buAutoNum type="arabicParenR" startAt="3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1097*443 = 485971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,ПЛАТОК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857760"/>
            <a:ext cx="5357850" cy="1116219"/>
          </a:xfrm>
          <a:prstGeom prst="rect">
            <a:avLst/>
          </a:prstGeom>
          <a:noFill/>
        </p:spPr>
      </p:pic>
      <p:pic>
        <p:nvPicPr>
          <p:cNvPr id="7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214818"/>
            <a:ext cx="5000660" cy="1116219"/>
          </a:xfrm>
          <a:prstGeom prst="rect">
            <a:avLst/>
          </a:prstGeom>
          <a:noFill/>
        </p:spPr>
      </p:pic>
      <p:pic>
        <p:nvPicPr>
          <p:cNvPr id="8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571876"/>
            <a:ext cx="4071966" cy="1116219"/>
          </a:xfrm>
          <a:prstGeom prst="rect">
            <a:avLst/>
          </a:prstGeom>
          <a:noFill/>
        </p:spPr>
      </p:pic>
      <p:pic>
        <p:nvPicPr>
          <p:cNvPr id="9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071810"/>
            <a:ext cx="5143536" cy="1116219"/>
          </a:xfrm>
          <a:prstGeom prst="rect">
            <a:avLst/>
          </a:prstGeom>
          <a:noFill/>
        </p:spPr>
      </p:pic>
      <p:pic>
        <p:nvPicPr>
          <p:cNvPr id="10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357430"/>
            <a:ext cx="4857784" cy="1116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Учебник п.10(стр48)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№ 138, 134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Принести задачник-тренажер</a:t>
            </a: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000504"/>
            <a:ext cx="2714644" cy="2187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43852" cy="2928934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Умножение натуральных чисел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50057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E:\Смирнова Раиса\икт\Мои рисунки\Разненькое\karandas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714500" cy="3333750"/>
          </a:xfrm>
          <a:prstGeom prst="rect">
            <a:avLst/>
          </a:prstGeom>
          <a:noFill/>
        </p:spPr>
      </p:pic>
      <p:pic>
        <p:nvPicPr>
          <p:cNvPr id="5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072074"/>
            <a:ext cx="1428760" cy="1116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Устная работа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1.Замените сумму произведением: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 12 + 12+ 12+ 12+ 12=  12*5      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 10+10+10+10 = 10*4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10 + 10 +10 +…10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= 10*101</a:t>
            </a:r>
          </a:p>
          <a:p>
            <a:pPr>
              <a:buNone/>
            </a:pP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101 раз</a:t>
            </a:r>
          </a:p>
          <a:p>
            <a:pPr>
              <a:buNone/>
            </a:pPr>
            <a:endParaRPr lang="ru-RU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500174"/>
            <a:ext cx="1357322" cy="785817"/>
          </a:xfrm>
          <a:prstGeom prst="rect">
            <a:avLst/>
          </a:prstGeom>
          <a:noFill/>
        </p:spPr>
      </p:pic>
      <p:pic>
        <p:nvPicPr>
          <p:cNvPr id="5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500306"/>
            <a:ext cx="1516682" cy="857255"/>
          </a:xfrm>
          <a:prstGeom prst="rect">
            <a:avLst/>
          </a:prstGeom>
          <a:noFill/>
        </p:spPr>
      </p:pic>
      <p:pic>
        <p:nvPicPr>
          <p:cNvPr id="6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571876"/>
            <a:ext cx="1643074" cy="7858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Устная работа</a:t>
            </a:r>
          </a:p>
          <a:p>
            <a:pPr algn="ctr">
              <a:buNone/>
            </a:pPr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1.Найдите число, которое в 6 раз больше, чем 12.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2.Найти длину, которая в 5 раз длиннее, чем 16см.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3.Найти величину, которая в 2 раза тяжелее, чем 1кг200г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Решите задачу.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Можно ли унести купленный товар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 сумке, выдерживающей не более 2кг?</a:t>
            </a:r>
          </a:p>
          <a:p>
            <a:pPr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3000372"/>
          <a:ext cx="7000923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322"/>
                <a:gridCol w="1957272"/>
                <a:gridCol w="250032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хлеб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масса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Домашний</a:t>
                      </a:r>
                    </a:p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Ржаной</a:t>
                      </a:r>
                    </a:p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сдобный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500г</a:t>
                      </a:r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450г</a:t>
                      </a:r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75г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Решаем в классе:</a:t>
            </a:r>
          </a:p>
          <a:p>
            <a:pPr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Учебник  п.10 (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48),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№ 146(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б,г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), 147(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б,г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812280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Можно ли утверждать, что в каком-то задании сделана ошибка?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)   512 * 26 = 13312</a:t>
            </a:r>
          </a:p>
          <a:p>
            <a:pPr marL="742950" indent="-742950"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2)  </a:t>
            </a:r>
            <a:r>
              <a:rPr lang="ru-RU" sz="4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34 * 317  = 10771</a:t>
            </a:r>
          </a:p>
          <a:p>
            <a:pPr marL="742950" indent="-742950"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3)  623 * 18  = 12214</a:t>
            </a:r>
          </a:p>
          <a:p>
            <a:pPr marL="742950" indent="-742950"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4)  </a:t>
            </a:r>
            <a:r>
              <a:rPr lang="ru-RU" sz="4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405 *  25 = 10120</a:t>
            </a:r>
            <a:endParaRPr lang="ru-RU" sz="43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Проверяем свои умения!</a:t>
            </a:r>
          </a:p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Задачник: стр.11 №№59-61 (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а,в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2857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Решаем устно !</a:t>
            </a:r>
          </a:p>
          <a:p>
            <a:pPr marL="1143000" indent="-1143000">
              <a:buNone/>
            </a:pPr>
            <a:r>
              <a:rPr lang="ru-RU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1.5865кг ≈      т</a:t>
            </a:r>
          </a:p>
          <a:p>
            <a:pPr marL="914400" indent="-914400">
              <a:buNone/>
            </a:pPr>
            <a:r>
              <a:rPr lang="ru-RU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4490м </a:t>
            </a:r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≈        км</a:t>
            </a:r>
          </a:p>
          <a:p>
            <a:pPr marL="914400" indent="-914400">
              <a:buNone/>
            </a:pPr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 359см ≈     дм</a:t>
            </a:r>
          </a:p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359см ≈      м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357958"/>
            <a:ext cx="8183880" cy="500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5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Учебник п.10(стр48-49)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№ 146(</a:t>
            </a:r>
            <a:r>
              <a:rPr lang="ru-RU" sz="5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а,в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),147(</a:t>
            </a:r>
            <a:r>
              <a:rPr lang="ru-RU" sz="5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а,в) </a:t>
            </a:r>
            <a:endParaRPr lang="ru-RU" sz="5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Задачник: 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№ 59-61(</a:t>
            </a:r>
            <a:r>
              <a:rPr lang="ru-RU" sz="5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б,г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 36</a:t>
            </a:r>
          </a:p>
          <a:p>
            <a:pPr>
              <a:buNone/>
            </a:pP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929066"/>
            <a:ext cx="2714644" cy="2187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43852" cy="2928934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Деление </a:t>
            </a:r>
            <a:r>
              <a:rPr lang="ru-RU" sz="54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натуральных чисел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50057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E:\Смирнова Раиса\икт\Мои рисунки\Разненькое\karandas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714500" cy="3333750"/>
          </a:xfrm>
          <a:prstGeom prst="rect">
            <a:avLst/>
          </a:prstGeom>
          <a:noFill/>
        </p:spPr>
      </p:pic>
      <p:pic>
        <p:nvPicPr>
          <p:cNvPr id="5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072074"/>
            <a:ext cx="1428760" cy="1116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643710"/>
            <a:ext cx="8183880" cy="50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Деление натуральных чисел</a:t>
            </a:r>
          </a:p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1.Что значит разделить число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число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: в = с, если в*с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=а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2.Компоненты действия деления</a:t>
            </a:r>
          </a:p>
          <a:p>
            <a:pPr>
              <a:buNone/>
            </a:pPr>
            <a:endParaRPr lang="ru-RU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3.Свойства деления в буквах.</a:t>
            </a:r>
          </a:p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 :1 = а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а:а =1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0:а =0,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а:0</a:t>
            </a:r>
          </a:p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3429000"/>
            <a:ext cx="1928826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3429000"/>
            <a:ext cx="1928826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143240" y="3500438"/>
            <a:ext cx="25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*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43636" y="3500438"/>
            <a:ext cx="1928826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14414" y="342900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делимое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86182" y="342900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делитель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43570" y="3429000"/>
            <a:ext cx="25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=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72198" y="350043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частное</a:t>
            </a:r>
            <a:endParaRPr lang="ru-RU" b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5715008" y="4429132"/>
            <a:ext cx="785818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643570" y="4429132"/>
            <a:ext cx="857256" cy="5715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572272"/>
            <a:ext cx="8183880" cy="2857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Алгоритм деления чисел в столбик:</a:t>
            </a:r>
          </a:p>
          <a:p>
            <a:pPr marL="742950" indent="-742950">
              <a:buNone/>
            </a:pP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1024: 4</a:t>
            </a:r>
          </a:p>
          <a:p>
            <a:pPr marL="742950" indent="-742950">
              <a:buNone/>
            </a:pP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2816 : 11</a:t>
            </a:r>
          </a:p>
          <a:p>
            <a:pPr marL="742950" indent="-742950">
              <a:buNone/>
            </a:pP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722240:112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43852" cy="2928934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Порядок действий в числовых выражениях</a:t>
            </a:r>
            <a:b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(урок 2)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50057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E:\Смирнова Раиса\икт\Мои рисунки\Разненькое\karandas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714500" cy="3333750"/>
          </a:xfrm>
          <a:prstGeom prst="rect">
            <a:avLst/>
          </a:prstGeom>
          <a:noFill/>
        </p:spPr>
      </p:pic>
      <p:pic>
        <p:nvPicPr>
          <p:cNvPr id="5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072074"/>
            <a:ext cx="1428760" cy="1116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бабушке я шел, копеечку нашел.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Старушка узнала, захлопотала: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«так-так…на тебе пятак».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Дед от бабы не отстал: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Мой удвоил капитал.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богатеньким я стал,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растранжирил капитал: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киоска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Газвода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воду с газом пил тогда.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Надувался, пил и пил и копеек 7 пропил.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пирожковую зашел,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вдвое больше, чем нашел, прокутил.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Сколько же денег у меня осталось?  (3 коп.)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5500702"/>
            <a:ext cx="1428760" cy="1116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715148"/>
            <a:ext cx="8183880" cy="1428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785794"/>
            <a:ext cx="8183880" cy="45720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1.Найти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+ в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если а = 29, 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в=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37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2.Найти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– в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если а = 300,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в=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109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 Как найти неизвестное число: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а)  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+ 36 = 74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б)  200- у = 64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в)  560 – с = 236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429396"/>
            <a:ext cx="8183880" cy="6429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Вычисли устно и запиши ответ в тетрад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((33+5):2 +1)*5 :25  = 4</a:t>
            </a: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((30*4 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+30):5 -15)*4 +15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= 75</a:t>
            </a: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((54 +8):(79-78)-60)*(203-203)=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428736"/>
            <a:ext cx="1428760" cy="1116219"/>
          </a:xfrm>
          <a:prstGeom prst="rect">
            <a:avLst/>
          </a:prstGeom>
          <a:noFill/>
        </p:spPr>
      </p:pic>
      <p:pic>
        <p:nvPicPr>
          <p:cNvPr id="5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248" y="2690965"/>
            <a:ext cx="1428760" cy="1116219"/>
          </a:xfrm>
          <a:prstGeom prst="rect">
            <a:avLst/>
          </a:prstGeom>
          <a:noFill/>
        </p:spPr>
      </p:pic>
      <p:pic>
        <p:nvPicPr>
          <p:cNvPr id="6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40" y="4286256"/>
            <a:ext cx="1428760" cy="1116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Объясните  ошибки</a:t>
            </a:r>
          </a:p>
          <a:p>
            <a:pPr>
              <a:buNone/>
            </a:pPr>
            <a:endParaRPr lang="ru-RU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567*238 = 139947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348*258 = 8984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Тетрадь-тренажер № 71</a:t>
            </a:r>
          </a:p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1) (76-22)*3 = 162</a:t>
            </a:r>
          </a:p>
          <a:p>
            <a:pPr marL="742950" indent="-74295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2) 68 -15*4 = 28</a:t>
            </a:r>
          </a:p>
          <a:p>
            <a:pPr marL="742950" indent="-74295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3)  72: (12-3) =8</a:t>
            </a:r>
          </a:p>
          <a:p>
            <a:pPr marL="742950" indent="-74295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4)   3*(15-13 +25)-14*5 = 11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30" y="3357562"/>
            <a:ext cx="821537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Бабушка хотела купить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4кг 400 г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огурцов,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2кг 500г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помидор,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3кг 600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 картофеля  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1кг200г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моркови. А в  сумку входит  лишь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11кг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продуктов. А как вы думаете, выдержит такую покупку сумка бабушки? Как это можно быстро просчитать?</a:t>
            </a:r>
          </a:p>
          <a:p>
            <a:pPr>
              <a:buNone/>
            </a:pP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Задачник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№ 105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а) 11*11-30*4 = 1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в) 50 –(4*12 -18) =20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б) (138+60:2) -150 =18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г) 15+10*(120 -70)=515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43852" cy="2928934"/>
          </a:xfrm>
        </p:spPr>
        <p:txBody>
          <a:bodyPr>
            <a:noAutofit/>
          </a:bodyPr>
          <a:lstStyle/>
          <a:p>
            <a:pPr algn="l"/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Порядок действий в числовых выражениях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50057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E:\Смирнова Раиса\икт\Мои рисунки\Разненькое\karandas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714500" cy="3333750"/>
          </a:xfrm>
          <a:prstGeom prst="rect">
            <a:avLst/>
          </a:prstGeom>
          <a:noFill/>
        </p:spPr>
      </p:pic>
      <p:pic>
        <p:nvPicPr>
          <p:cNvPr id="5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072074"/>
            <a:ext cx="1428760" cy="1116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858000"/>
            <a:ext cx="8183880" cy="9087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1.В каком случае указан правильный порядок действий?</a:t>
            </a:r>
          </a:p>
          <a:p>
            <a:pPr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1             2                3        4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1)400  - (18+ 705 : 15)*4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4             1            2           3</a:t>
            </a:r>
          </a:p>
          <a:p>
            <a:pPr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2) 400  - (18+ 705 : 15)*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3             1                2            4</a:t>
            </a:r>
          </a:p>
          <a:p>
            <a:pPr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400  - (18+ 705 : 15)*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4              2                1           3</a:t>
            </a:r>
          </a:p>
          <a:p>
            <a:pPr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4) 400  - (18+ 705 : 15)*4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85728"/>
            <a:ext cx="8183880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3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ТТ№ 70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вариант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а)  7*4-9=29 -9 =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8+13*5 = 8+65  =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73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100-9*9 = 100-81 =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вариант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б) 36:12 +12 = 3+12=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42:6 - 4 = 7 - 4 =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17 + 45:9 = 17+5 =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56 – 36:2 = 56 -18 =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38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ТТ № 71</a:t>
            </a:r>
          </a:p>
          <a:p>
            <a:pPr lvl="0"/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(76 -22)*3  =162 </a:t>
            </a:r>
          </a:p>
          <a:p>
            <a:pPr lvl="0"/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68 –15*4 =28</a:t>
            </a:r>
          </a:p>
          <a:p>
            <a:pPr lvl="0"/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72: (12 - 3)  =8</a:t>
            </a:r>
          </a:p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3*(15-13 +25)- 14*5 = 11 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71810"/>
            <a:ext cx="821537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1.Задачник № 105(</a:t>
            </a:r>
            <a:r>
              <a:rPr lang="ru-RU" sz="4400" b="1" u="sng" dirty="0" err="1" smtClean="0">
                <a:latin typeface="Times New Roman" pitchFamily="18" charset="0"/>
                <a:cs typeface="Times New Roman" pitchFamily="18" charset="0"/>
              </a:rPr>
              <a:t>а,в</a:t>
            </a:r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а) (11*11) –(30*4)=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= 11*11-30*4=121-120=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в) 50-((4*12) -18)=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= 50 – (4*12 -18)=50- 30=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№ 107(</a:t>
            </a:r>
            <a:r>
              <a:rPr lang="ru-RU" sz="4000" b="1" u="sng" dirty="0" err="1" smtClean="0">
                <a:latin typeface="Times New Roman" pitchFamily="18" charset="0"/>
                <a:cs typeface="Times New Roman" pitchFamily="18" charset="0"/>
              </a:rPr>
              <a:t>а,г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ru-RU" sz="4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а)  108:3 + 25*12  =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            = 36 +300 = 336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г)  680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 ( 97 -57) =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= 680 : 40 =  17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№ 104 (</a:t>
            </a:r>
            <a:r>
              <a:rPr lang="ru-RU" sz="3200" b="1" u="sng" dirty="0" err="1" smtClean="0">
                <a:latin typeface="Times New Roman" pitchFamily="18" charset="0"/>
                <a:cs typeface="Times New Roman" pitchFamily="18" charset="0"/>
              </a:rPr>
              <a:t>а,в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2         1             4         3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а)136*(668-588) – 404*25 =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1) 668-588 =80        2) 136*80=10880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3)404*25=10100       4) 10880 -10100 =780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4           1       3              2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г) 6010 –(130*52 -68890:83) =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1)130*52= 6760        2)68890:83 =830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3) 6760 -830 =5930    4) 6010 – 5930 = 80</a:t>
            </a:r>
          </a:p>
          <a:p>
            <a:pPr>
              <a:buNone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43852" cy="2928934"/>
          </a:xfrm>
        </p:spPr>
        <p:txBody>
          <a:bodyPr>
            <a:noAutofit/>
          </a:bodyPr>
          <a:lstStyle/>
          <a:p>
            <a:pPr algn="l"/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Порядок действий в числовых выражениях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50057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E:\Смирнова Раиса\икт\Мои рисунки\Разненькое\karandas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714500" cy="3333750"/>
          </a:xfrm>
          <a:prstGeom prst="rect">
            <a:avLst/>
          </a:prstGeom>
          <a:noFill/>
        </p:spPr>
      </p:pic>
      <p:pic>
        <p:nvPicPr>
          <p:cNvPr id="5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072074"/>
            <a:ext cx="1428760" cy="1116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№105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б) (138+(60:2))-150 = 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=(138+60:2)- 150 = 168-150=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г) 15 + (10*(120-70))= 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=15 + 10*(120-70)=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=15+10*50 =15+500 </a:t>
            </a: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515</a:t>
            </a:r>
            <a:endParaRPr lang="ru-RU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Решаем вместе: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Учебник: № 130 (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в,д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),131(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а,в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ru-RU" sz="4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Решаем в парах: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Т-Т № 59(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а,б-первое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Решаем индивидуально: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№ 64(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а,б,г,д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4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Дополнительно: 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Учебник № 136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39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№ 107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б) 670 –(195+76)= 670 -  271=399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в)( 38+22)*(132 -52)=60*80=4800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496"/>
            <a:ext cx="4143404" cy="1616285"/>
          </a:xfrm>
          <a:prstGeom prst="rect">
            <a:avLst/>
          </a:prstGeom>
          <a:noFill/>
        </p:spPr>
      </p:pic>
      <p:pic>
        <p:nvPicPr>
          <p:cNvPr id="5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928670"/>
            <a:ext cx="3643338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№ 104 (б)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/>
              <a:t>          </a:t>
            </a:r>
            <a:r>
              <a:rPr lang="ru-RU" b="1" dirty="0" smtClean="0">
                <a:solidFill>
                  <a:srgbClr val="FF0000"/>
                </a:solidFill>
              </a:rPr>
              <a:t>1      3           2       4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1540:11 + 1890 :9 +982 =1332</a:t>
            </a:r>
          </a:p>
          <a:p>
            <a:pPr lvl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1)1540:11=140</a:t>
            </a:r>
          </a:p>
          <a:p>
            <a:pPr lvl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2) 1890:9=210</a:t>
            </a:r>
          </a:p>
          <a:p>
            <a:pPr lvl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3)140+ 210=350</a:t>
            </a:r>
          </a:p>
          <a:p>
            <a:pPr lvl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4)350+982=1332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955180"/>
            <a:ext cx="8183880" cy="45719"/>
          </a:xfrm>
        </p:spPr>
        <p:txBody>
          <a:bodyPr>
            <a:normAutofit fontScale="90000"/>
          </a:bodyPr>
          <a:lstStyle/>
          <a:p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pPr algn="ctr">
              <a:buNone/>
            </a:pPr>
            <a:endParaRPr lang="ru-RU" sz="44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Учебник:№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130(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б,г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),131(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б,г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Т-Т: № 59(закончить),64(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в,е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43852" cy="2928934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Умножение натуральных чисел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50057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E:\Смирнова Раиса\икт\Мои рисунки\Разненькое\karandas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714500" cy="3333750"/>
          </a:xfrm>
          <a:prstGeom prst="rect">
            <a:avLst/>
          </a:prstGeom>
          <a:noFill/>
        </p:spPr>
      </p:pic>
      <p:pic>
        <p:nvPicPr>
          <p:cNvPr id="5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072074"/>
            <a:ext cx="1428760" cy="1116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3943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8183880" cy="418795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9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Работаем самостоятельно!</a:t>
            </a:r>
          </a:p>
          <a:p>
            <a:pPr algn="ctr">
              <a:buNone/>
            </a:pPr>
            <a:r>
              <a:rPr lang="ru-RU" sz="1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Учебник, стр.48, до деления чисел</a:t>
            </a:r>
          </a:p>
          <a:p>
            <a:pPr>
              <a:buNone/>
            </a:pPr>
            <a:r>
              <a:rPr lang="ru-RU" sz="14400" b="1" dirty="0" smtClean="0"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</a:p>
          <a:p>
            <a:pPr>
              <a:buNone/>
            </a:pPr>
            <a:r>
              <a:rPr lang="ru-RU" sz="14400" dirty="0" smtClean="0">
                <a:latin typeface="Times New Roman" pitchFamily="18" charset="0"/>
                <a:cs typeface="Times New Roman" pitchFamily="18" charset="0"/>
              </a:rPr>
              <a:t>1.Что означает действие умножения?</a:t>
            </a:r>
          </a:p>
          <a:p>
            <a:pPr>
              <a:buNone/>
            </a:pPr>
            <a:r>
              <a:rPr lang="ru-RU" sz="14400" dirty="0" smtClean="0">
                <a:latin typeface="Times New Roman" pitchFamily="18" charset="0"/>
                <a:cs typeface="Times New Roman" pitchFamily="18" charset="0"/>
              </a:rPr>
              <a:t>2.Как называются числа при умножении?</a:t>
            </a:r>
          </a:p>
          <a:p>
            <a:pPr>
              <a:buNone/>
            </a:pPr>
            <a:r>
              <a:rPr lang="ru-RU" sz="14400" dirty="0" smtClean="0">
                <a:latin typeface="Times New Roman" pitchFamily="18" charset="0"/>
                <a:cs typeface="Times New Roman" pitchFamily="18" charset="0"/>
              </a:rPr>
              <a:t>3.Сформулируйте свойства умножения натуральных чисел  на единицу и нуль. Проиллюстрируйте их с помощью примеров.</a:t>
            </a:r>
          </a:p>
          <a:p>
            <a:pPr>
              <a:buNone/>
            </a:pPr>
            <a:r>
              <a:rPr lang="ru-RU" sz="14400" dirty="0" smtClean="0">
                <a:latin typeface="Times New Roman" pitchFamily="18" charset="0"/>
                <a:cs typeface="Times New Roman" pitchFamily="18" charset="0"/>
              </a:rPr>
              <a:t>4.Как записываются множители при выполнении умножения в </a:t>
            </a:r>
            <a:r>
              <a:rPr lang="ru-RU" sz="14400" b="1" dirty="0" smtClean="0">
                <a:latin typeface="Times New Roman" pitchFamily="18" charset="0"/>
                <a:cs typeface="Times New Roman" pitchFamily="18" charset="0"/>
              </a:rPr>
              <a:t>столбик?</a:t>
            </a:r>
            <a:endParaRPr lang="ru-RU" sz="1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89320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785794"/>
            <a:ext cx="8183880" cy="3932510"/>
          </a:xfrm>
        </p:spPr>
        <p:txBody>
          <a:bodyPr>
            <a:normAutofit fontScale="92500" lnSpcReduction="20000"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4+4+4+4+4+4=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        = 4* 6 =24                       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3+3+3+3=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= 3*4 =12</a:t>
            </a:r>
          </a:p>
          <a:p>
            <a:pPr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5+5+5+5+5+5=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       = 5*6 =30</a:t>
            </a:r>
          </a:p>
          <a:p>
            <a:endParaRPr lang="ru-RU" dirty="0"/>
          </a:p>
        </p:txBody>
      </p:sp>
      <p:pic>
        <p:nvPicPr>
          <p:cNvPr id="4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928670"/>
            <a:ext cx="2786082" cy="1116219"/>
          </a:xfrm>
          <a:prstGeom prst="rect">
            <a:avLst/>
          </a:prstGeom>
          <a:noFill/>
        </p:spPr>
      </p:pic>
      <p:pic>
        <p:nvPicPr>
          <p:cNvPr id="5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857364"/>
            <a:ext cx="2786082" cy="1116219"/>
          </a:xfrm>
          <a:prstGeom prst="rect">
            <a:avLst/>
          </a:prstGeom>
          <a:noFill/>
        </p:spPr>
      </p:pic>
      <p:pic>
        <p:nvPicPr>
          <p:cNvPr id="6" name="Picture 2" descr="E:\Смирнова Раиса\икт\Мои рисунки\Разненькое\soln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571876"/>
            <a:ext cx="2786082" cy="1116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6858000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Найди ошибку в записи:</a:t>
            </a:r>
          </a:p>
          <a:p>
            <a:pPr marL="914400" indent="-914400">
              <a:buNone/>
            </a:pP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5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261      </a:t>
            </a:r>
            <a:r>
              <a:rPr lang="ru-RU" sz="5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2610       </a:t>
            </a:r>
            <a:r>
              <a:rPr lang="ru-RU" sz="5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261 </a:t>
            </a:r>
          </a:p>
          <a:p>
            <a:pPr marL="914400" indent="-914400">
              <a:buNone/>
            </a:pPr>
            <a:r>
              <a:rPr lang="ru-RU" sz="5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60 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5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36 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5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36__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1279</TotalTime>
  <Words>1260</Words>
  <Application>Microsoft Office PowerPoint</Application>
  <PresentationFormat>Экран (4:3)</PresentationFormat>
  <Paragraphs>262</Paragraphs>
  <Slides>41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Аспект</vt:lpstr>
      <vt:lpstr>Действия с натуральными числами</vt:lpstr>
      <vt:lpstr>Презентация PowerPoint</vt:lpstr>
      <vt:lpstr>Презентация PowerPoint</vt:lpstr>
      <vt:lpstr>Презентация PowerPoint</vt:lpstr>
      <vt:lpstr>Презентация PowerPoint</vt:lpstr>
      <vt:lpstr> Умножение натуральных чисел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Умножение натуральных чисел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Деление натуральных чисел</vt:lpstr>
      <vt:lpstr>Презентация PowerPoint</vt:lpstr>
      <vt:lpstr>Презентация PowerPoint</vt:lpstr>
      <vt:lpstr> Порядок действий в числовых выражениях (урок 2)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Порядок действий в числовых выражениях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Порядок действий в числовых выражениях</vt:lpstr>
      <vt:lpstr>Презентация PowerPoint</vt:lpstr>
      <vt:lpstr>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Натуральный ряд чисел. Сравнение натуральных чисел</dc:title>
  <dc:creator>Елена</dc:creator>
  <cp:lastModifiedBy>User</cp:lastModifiedBy>
  <cp:revision>212</cp:revision>
  <dcterms:created xsi:type="dcterms:W3CDTF">2005-12-31T21:15:20Z</dcterms:created>
  <dcterms:modified xsi:type="dcterms:W3CDTF">2015-11-02T17:43:47Z</dcterms:modified>
</cp:coreProperties>
</file>