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2631743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E9FE0C-C35C-4DE6-AC0C-DEBA738AC251}" type="datetimeFigureOut">
              <a:rPr lang="ru-RU" smtClean="0"/>
              <a:t>04.05.2014</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133281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774940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822546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178792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FE9FE0C-C35C-4DE6-AC0C-DEBA738AC251}" type="datetimeFigureOut">
              <a:rPr lang="ru-RU" smtClean="0"/>
              <a:t>04.05.2014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1027014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FE9FE0C-C35C-4DE6-AC0C-DEBA738AC251}" type="datetimeFigureOut">
              <a:rPr lang="ru-RU" smtClean="0"/>
              <a:t>04.05.2014</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594061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3105816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4158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362003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E9FE0C-C35C-4DE6-AC0C-DEBA738AC251}" type="datetimeFigureOut">
              <a:rPr lang="ru-RU" smtClean="0"/>
              <a:t>04.05.2014</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204130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FE9FE0C-C35C-4DE6-AC0C-DEBA738AC251}" type="datetimeFigureOut">
              <a:rPr lang="ru-RU" smtClean="0"/>
              <a:t>04.05.2014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182105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FE9FE0C-C35C-4DE6-AC0C-DEBA738AC251}" type="datetimeFigureOut">
              <a:rPr lang="ru-RU" smtClean="0"/>
              <a:t>04.05.2014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389492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FE9FE0C-C35C-4DE6-AC0C-DEBA738AC251}" type="datetimeFigureOut">
              <a:rPr lang="ru-RU" smtClean="0"/>
              <a:t>04.05.2014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201003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9FE0C-C35C-4DE6-AC0C-DEBA738AC251}" type="datetimeFigureOut">
              <a:rPr lang="ru-RU" smtClean="0"/>
              <a:t>04.05.2014</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263014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E9FE0C-C35C-4DE6-AC0C-DEBA738AC251}" type="datetimeFigureOut">
              <a:rPr lang="ru-RU" smtClean="0"/>
              <a:t>04.05.2014</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80371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E9FE0C-C35C-4DE6-AC0C-DEBA738AC251}" type="datetimeFigureOut">
              <a:rPr lang="ru-RU" smtClean="0"/>
              <a:t>04.05.2014</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F72E0D7-F8E0-4227-A1BB-504B1BE7DC08}" type="slidenum">
              <a:rPr lang="ru-RU" smtClean="0"/>
              <a:t>‹#›</a:t>
            </a:fld>
            <a:endParaRPr lang="ru-RU"/>
          </a:p>
        </p:txBody>
      </p:sp>
    </p:spTree>
    <p:extLst>
      <p:ext uri="{BB962C8B-B14F-4D97-AF65-F5344CB8AC3E}">
        <p14:creationId xmlns:p14="http://schemas.microsoft.com/office/powerpoint/2010/main" val="318998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FE9FE0C-C35C-4DE6-AC0C-DEBA738AC251}" type="datetimeFigureOut">
              <a:rPr lang="ru-RU" smtClean="0"/>
              <a:t>04.05.2014</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F72E0D7-F8E0-4227-A1BB-504B1BE7DC08}" type="slidenum">
              <a:rPr lang="ru-RU" smtClean="0"/>
              <a:t>‹#›</a:t>
            </a:fld>
            <a:endParaRPr lang="ru-RU"/>
          </a:p>
        </p:txBody>
      </p:sp>
    </p:spTree>
    <p:extLst>
      <p:ext uri="{BB962C8B-B14F-4D97-AF65-F5344CB8AC3E}">
        <p14:creationId xmlns:p14="http://schemas.microsoft.com/office/powerpoint/2010/main" val="3719306441"/>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 id="214748386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1467" y="924390"/>
            <a:ext cx="10474667" cy="2677648"/>
          </a:xfrm>
        </p:spPr>
        <p:txBody>
          <a:bodyPr>
            <a:normAutofit fontScale="90000"/>
          </a:bodyPr>
          <a:lstStyle/>
          <a:p>
            <a:r>
              <a:rPr lang="ru-RU" b="1" dirty="0"/>
              <a:t>Книги - это верные друзья, которые будут с нами на протяжении всей нашей жизни.</a:t>
            </a:r>
            <a:r>
              <a:rPr lang="ru-RU" dirty="0"/>
              <a:t> </a:t>
            </a:r>
          </a:p>
        </p:txBody>
      </p:sp>
      <p:sp>
        <p:nvSpPr>
          <p:cNvPr id="3" name="Подзаголовок 2"/>
          <p:cNvSpPr>
            <a:spLocks noGrp="1"/>
          </p:cNvSpPr>
          <p:nvPr>
            <p:ph type="subTitle" idx="1"/>
          </p:nvPr>
        </p:nvSpPr>
        <p:spPr>
          <a:xfrm>
            <a:off x="1523999" y="4130072"/>
            <a:ext cx="9641983" cy="1655762"/>
          </a:xfrm>
        </p:spPr>
        <p:txBody>
          <a:bodyPr>
            <a:normAutofit lnSpcReduction="10000"/>
          </a:bodyPr>
          <a:lstStyle/>
          <a:p>
            <a:r>
              <a:rPr lang="ru-RU" sz="3200" dirty="0" smtClean="0"/>
              <a:t>Приемы, которые мы можем применять для приучения детей к чтению </a:t>
            </a:r>
          </a:p>
          <a:p>
            <a:r>
              <a:rPr lang="ru-RU" sz="3200" dirty="0" smtClean="0"/>
              <a:t>Или как не отучить ребенка от книги</a:t>
            </a:r>
          </a:p>
          <a:p>
            <a:endParaRPr lang="ru-RU" sz="3200" dirty="0"/>
          </a:p>
          <a:p>
            <a:endParaRPr lang="ru-RU" sz="3200" dirty="0"/>
          </a:p>
        </p:txBody>
      </p:sp>
      <p:sp>
        <p:nvSpPr>
          <p:cNvPr id="4" name="Прямоугольник 3"/>
          <p:cNvSpPr/>
          <p:nvPr/>
        </p:nvSpPr>
        <p:spPr>
          <a:xfrm>
            <a:off x="3889420" y="726411"/>
            <a:ext cx="7070501" cy="646331"/>
          </a:xfrm>
          <a:prstGeom prst="rect">
            <a:avLst/>
          </a:prstGeom>
        </p:spPr>
        <p:txBody>
          <a:bodyPr wrap="square">
            <a:spAutoFit/>
          </a:bodyPr>
          <a:lstStyle/>
          <a:p>
            <a:pPr lvl="0"/>
            <a:r>
              <a:rPr lang="ru-RU" b="1" dirty="0" smtClean="0">
                <a:solidFill>
                  <a:schemeClr val="accent3">
                    <a:lumMod val="20000"/>
                    <a:lumOff val="80000"/>
                  </a:schemeClr>
                </a:solidFill>
                <a:effectLst>
                  <a:outerShdw blurRad="38100" dist="38100" dir="2700000" algn="tl">
                    <a:srgbClr val="000000">
                      <a:alpha val="43137"/>
                    </a:srgbClr>
                  </a:outerShdw>
                </a:effectLst>
              </a:rPr>
              <a:t>Глагол «читать» не терпит повелительного наклонения.</a:t>
            </a:r>
          </a:p>
          <a:p>
            <a:r>
              <a:rPr lang="ru-RU" b="1" dirty="0" smtClean="0">
                <a:solidFill>
                  <a:schemeClr val="accent3">
                    <a:lumMod val="20000"/>
                    <a:lumOff val="80000"/>
                  </a:schemeClr>
                </a:solidFill>
                <a:effectLst>
                  <a:outerShdw blurRad="38100" dist="38100" dir="2700000" algn="tl">
                    <a:srgbClr val="000000">
                      <a:alpha val="43137"/>
                    </a:srgbClr>
                  </a:outerShdw>
                </a:effectLst>
              </a:rPr>
              <a:t> </a:t>
            </a:r>
            <a:endParaRPr lang="ru-RU" b="1" dirty="0">
              <a:solidFill>
                <a:schemeClr val="accent3">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8311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Чтение повсюду</a:t>
            </a:r>
            <a:r>
              <a:rPr lang="ru-RU" dirty="0"/>
              <a:t/>
            </a:r>
            <a:br>
              <a:rPr lang="ru-RU" dirty="0"/>
            </a:br>
            <a:endParaRPr lang="ru-RU" dirty="0"/>
          </a:p>
        </p:txBody>
      </p:sp>
      <p:sp>
        <p:nvSpPr>
          <p:cNvPr id="3" name="Объект 2"/>
          <p:cNvSpPr>
            <a:spLocks noGrp="1"/>
          </p:cNvSpPr>
          <p:nvPr>
            <p:ph idx="1"/>
          </p:nvPr>
        </p:nvSpPr>
        <p:spPr/>
        <p:txBody>
          <a:bodyPr/>
          <a:lstStyle/>
          <a:p>
            <a:r>
              <a:rPr lang="ru-RU" dirty="0"/>
              <a:t>Нередко дети равнодушны к «большой» литературе, но зато читают журналы, разнообразные энциклопедии, комиксы по мотивам любимых фильмов. «Все это тоже чтение, и его надо уважать. Оно обогащает воображение, помогает познавать окружающий мир и самих себя. Нет чтения хорошего и плохого, оно бывает лишь соответствующим возрасту или нет</a:t>
            </a:r>
            <a:r>
              <a:rPr lang="ru-RU" dirty="0" smtClean="0"/>
              <a:t>».</a:t>
            </a:r>
          </a:p>
          <a:p>
            <a:r>
              <a:rPr lang="ru-RU" dirty="0"/>
              <a:t>Оставляйте печатные материалы везде, где только возможно, где ребенок их </a:t>
            </a:r>
            <a:r>
              <a:rPr lang="ru-RU" dirty="0" smtClean="0"/>
              <a:t>увидит.</a:t>
            </a:r>
            <a:endParaRPr lang="ru-RU" dirty="0"/>
          </a:p>
          <a:p>
            <a:endParaRPr lang="ru-RU" dirty="0"/>
          </a:p>
          <a:p>
            <a:endParaRPr lang="ru-RU" dirty="0"/>
          </a:p>
        </p:txBody>
      </p:sp>
    </p:spTree>
    <p:extLst>
      <p:ext uri="{BB962C8B-B14F-4D97-AF65-F5344CB8AC3E}">
        <p14:creationId xmlns:p14="http://schemas.microsoft.com/office/powerpoint/2010/main" val="3998068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Свободный выбор</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dirty="0"/>
              <a:t>Чтение – не просто удовольствие, но прежде всего свобода. Свобода выбирать, что читать – самому, без учителей, без родителей. Чтение – это вообще личное дело, потому что в нем мы ищем и в значительной мере отражаем себя. Книгам приписывается уйма достоинств, которыми они действительно обладают. Но есть множество других способов познавать мир и развивать свое воображение: игра, музыка, живопись или кино... </a:t>
            </a:r>
            <a:r>
              <a:rPr lang="ru-RU" dirty="0" smtClean="0"/>
              <a:t>Непросто </a:t>
            </a:r>
            <a:r>
              <a:rPr lang="ru-RU" dirty="0"/>
              <a:t>принять эту мысль. Но стоит попытаться это сделать, если мы действительно хотим, чтобы чтение для наших детей стало естественным и радостным процессом</a:t>
            </a:r>
            <a:r>
              <a:rPr lang="ru-RU" dirty="0" smtClean="0"/>
              <a:t>.</a:t>
            </a:r>
          </a:p>
          <a:p>
            <a:r>
              <a:rPr lang="ru-RU" dirty="0"/>
              <a:t>Выясните наклонности </a:t>
            </a:r>
            <a:r>
              <a:rPr lang="ru-RU" dirty="0" smtClean="0"/>
              <a:t>детей, </a:t>
            </a:r>
            <a:r>
              <a:rPr lang="ru-RU" dirty="0"/>
              <a:t>что </a:t>
            </a:r>
            <a:r>
              <a:rPr lang="ru-RU" dirty="0" smtClean="0"/>
              <a:t>им нравится</a:t>
            </a:r>
            <a:r>
              <a:rPr lang="ru-RU" dirty="0"/>
              <a:t>. </a:t>
            </a:r>
            <a:r>
              <a:rPr lang="ru-RU" dirty="0" smtClean="0"/>
              <a:t>Тогда можно советовать, что почитать согласно его интересам и будет полезно.</a:t>
            </a:r>
            <a:endParaRPr lang="ru-RU" dirty="0"/>
          </a:p>
          <a:p>
            <a:endParaRPr lang="ru-RU" dirty="0"/>
          </a:p>
          <a:p>
            <a:endParaRPr lang="ru-RU" dirty="0"/>
          </a:p>
        </p:txBody>
      </p:sp>
    </p:spTree>
    <p:extLst>
      <p:ext uri="{BB962C8B-B14F-4D97-AF65-F5344CB8AC3E}">
        <p14:creationId xmlns:p14="http://schemas.microsoft.com/office/powerpoint/2010/main" val="2857068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Читательский дневник, или </a:t>
            </a:r>
            <a:br>
              <a:rPr lang="ru-RU" b="1" dirty="0"/>
            </a:br>
            <a:r>
              <a:rPr lang="ru-RU" b="1" dirty="0" smtClean="0"/>
              <a:t>приобщение </a:t>
            </a:r>
            <a:r>
              <a:rPr lang="ru-RU" b="1" dirty="0"/>
              <a:t>к чтению </a:t>
            </a:r>
            <a:r>
              <a:rPr lang="ru-RU" b="1" dirty="0" smtClean="0"/>
              <a:t>родителей</a:t>
            </a:r>
            <a:r>
              <a:rPr lang="ru-RU" b="1" dirty="0"/>
              <a:t/>
            </a:r>
            <a:br>
              <a:rPr lang="ru-RU" b="1" dirty="0"/>
            </a:br>
            <a:endParaRPr lang="ru-RU" dirty="0"/>
          </a:p>
        </p:txBody>
      </p:sp>
      <p:sp>
        <p:nvSpPr>
          <p:cNvPr id="3" name="Объект 2"/>
          <p:cNvSpPr>
            <a:spLocks noGrp="1"/>
          </p:cNvSpPr>
          <p:nvPr>
            <p:ph idx="1"/>
          </p:nvPr>
        </p:nvSpPr>
        <p:spPr/>
        <p:txBody>
          <a:bodyPr/>
          <a:lstStyle/>
          <a:p>
            <a:pPr marL="0" indent="0">
              <a:buNone/>
            </a:pPr>
            <a:r>
              <a:rPr lang="ru-RU" dirty="0" smtClean="0"/>
              <a:t>Такая работа очень полезна в качестве контроля со стороны как родителей, так и учителей. </a:t>
            </a:r>
          </a:p>
          <a:p>
            <a:pPr marL="0" indent="0">
              <a:buNone/>
            </a:pPr>
            <a:r>
              <a:rPr lang="ru-RU" dirty="0" smtClean="0"/>
              <a:t>Родители </a:t>
            </a:r>
            <a:r>
              <a:rPr lang="ru-RU" dirty="0"/>
              <a:t>на страницах «Читательского дневника родителя» записывают свои мнения о прочитанной книге в трех форматах:</a:t>
            </a:r>
          </a:p>
          <a:p>
            <a:pPr lvl="0"/>
            <a:r>
              <a:rPr lang="ru-RU" dirty="0"/>
              <a:t>О том, что прочитали сами в порядке личной инициативы</a:t>
            </a:r>
          </a:p>
          <a:p>
            <a:pPr lvl="0"/>
            <a:r>
              <a:rPr lang="ru-RU" dirty="0"/>
              <a:t>О том, что прочитано вместе с детьми</a:t>
            </a:r>
          </a:p>
          <a:p>
            <a:pPr lvl="0"/>
            <a:r>
              <a:rPr lang="ru-RU" dirty="0"/>
              <a:t>О том, что прочитано в рамках внеклассного чтения: что надо было прочитать по школьной программе.</a:t>
            </a:r>
          </a:p>
          <a:p>
            <a:endParaRPr lang="ru-RU" dirty="0"/>
          </a:p>
        </p:txBody>
      </p:sp>
    </p:spTree>
    <p:extLst>
      <p:ext uri="{BB962C8B-B14F-4D97-AF65-F5344CB8AC3E}">
        <p14:creationId xmlns:p14="http://schemas.microsoft.com/office/powerpoint/2010/main" val="595991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Педагогические условия формирования и развития практических умений </a:t>
            </a:r>
            <a:r>
              <a:rPr lang="ru-RU" b="1" dirty="0" smtClean="0"/>
              <a:t>:</a:t>
            </a:r>
            <a:r>
              <a:rPr lang="ru-RU" b="1" dirty="0"/>
              <a:t/>
            </a:r>
            <a:br>
              <a:rPr lang="ru-RU" b="1" dirty="0"/>
            </a:br>
            <a:endParaRPr lang="ru-RU" b="1" dirty="0"/>
          </a:p>
        </p:txBody>
      </p:sp>
      <p:sp>
        <p:nvSpPr>
          <p:cNvPr id="3" name="Объект 2"/>
          <p:cNvSpPr>
            <a:spLocks noGrp="1"/>
          </p:cNvSpPr>
          <p:nvPr>
            <p:ph idx="1"/>
          </p:nvPr>
        </p:nvSpPr>
        <p:spPr>
          <a:xfrm>
            <a:off x="1154954" y="2603500"/>
            <a:ext cx="9367085" cy="3681390"/>
          </a:xfrm>
        </p:spPr>
        <p:txBody>
          <a:bodyPr>
            <a:normAutofit lnSpcReduction="10000"/>
          </a:bodyPr>
          <a:lstStyle/>
          <a:p>
            <a:pPr lvl="0"/>
            <a:r>
              <a:rPr lang="ru-RU" dirty="0" smtClean="0"/>
              <a:t>нахождение </a:t>
            </a:r>
            <a:r>
              <a:rPr lang="ru-RU" dirty="0"/>
              <a:t>в книге приемов и средств, ярких сравнений, описаний, помогающих закрепить факты, определения, понятия, выводы, играющих значимую роль в системе содержания знаний;</a:t>
            </a:r>
          </a:p>
          <a:p>
            <a:pPr lvl="0"/>
            <a:r>
              <a:rPr lang="ru-RU" dirty="0" smtClean="0"/>
              <a:t>обучающийся </a:t>
            </a:r>
            <a:r>
              <a:rPr lang="ru-RU" dirty="0"/>
              <a:t>ставится в позицию исследователя, субъекта деятельности, требующей проявления максимальной умственной активности;</a:t>
            </a:r>
          </a:p>
          <a:p>
            <a:pPr lvl="0"/>
            <a:r>
              <a:rPr lang="ru-RU" dirty="0"/>
              <a:t>использование средств самостоятельной работы;</a:t>
            </a:r>
          </a:p>
          <a:p>
            <a:pPr lvl="0"/>
            <a:r>
              <a:rPr lang="ru-RU" dirty="0"/>
              <a:t>развитие умения активно оперировать понятиями, знаниями, фактами, сравнениями;</a:t>
            </a:r>
          </a:p>
          <a:p>
            <a:pPr lvl="0"/>
            <a:r>
              <a:rPr lang="ru-RU" dirty="0" smtClean="0"/>
              <a:t>побуждать </a:t>
            </a:r>
            <a:r>
              <a:rPr lang="ru-RU" dirty="0"/>
              <a:t>к творческому чтению так, чтобы каждая прочитанная книга, с одной стороны - стимулировала бы учащихся к решению коллективных практических задач, с другой - развивала бы специфические способности ученика.</a:t>
            </a:r>
          </a:p>
          <a:p>
            <a:endParaRPr lang="ru-RU" dirty="0"/>
          </a:p>
        </p:txBody>
      </p:sp>
    </p:spTree>
    <p:extLst>
      <p:ext uri="{BB962C8B-B14F-4D97-AF65-F5344CB8AC3E}">
        <p14:creationId xmlns:p14="http://schemas.microsoft.com/office/powerpoint/2010/main" val="3187748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1141093"/>
            <a:ext cx="9521632" cy="706964"/>
          </a:xfrm>
        </p:spPr>
        <p:txBody>
          <a:bodyPr>
            <a:normAutofit fontScale="90000"/>
          </a:bodyPr>
          <a:lstStyle/>
          <a:p>
            <a:r>
              <a:rPr lang="ru-RU" b="1" dirty="0"/>
              <a:t>Руководство учителем </a:t>
            </a:r>
            <a:r>
              <a:rPr lang="ru-RU" b="1" dirty="0" smtClean="0"/>
              <a:t>процессом </a:t>
            </a:r>
            <a:r>
              <a:rPr lang="ru-RU" b="1" dirty="0"/>
              <a:t>образования представлений должно осуществляться:</a:t>
            </a:r>
            <a:br>
              <a:rPr lang="ru-RU" b="1" dirty="0"/>
            </a:br>
            <a:endParaRPr lang="ru-RU" b="1" dirty="0"/>
          </a:p>
        </p:txBody>
      </p:sp>
      <p:sp>
        <p:nvSpPr>
          <p:cNvPr id="3" name="Объект 2"/>
          <p:cNvSpPr>
            <a:spLocks noGrp="1"/>
          </p:cNvSpPr>
          <p:nvPr>
            <p:ph idx="1"/>
          </p:nvPr>
        </p:nvSpPr>
        <p:spPr/>
        <p:txBody>
          <a:bodyPr>
            <a:normAutofit/>
          </a:bodyPr>
          <a:lstStyle/>
          <a:p>
            <a:pPr lvl="0"/>
            <a:r>
              <a:rPr lang="ru-RU" dirty="0"/>
              <a:t>через постановку четко продуманных вопросов, ответы на которые могут быть подтверждены чувственным опытом детей;</a:t>
            </a:r>
          </a:p>
          <a:p>
            <a:pPr lvl="0"/>
            <a:r>
              <a:rPr lang="ru-RU" dirty="0"/>
              <a:t>не осложненными заданиями, имеющими целью приучить детей сравнивать прочитанные книги, находить в них черты сходства и различия, делиться впечатлениями </a:t>
            </a:r>
            <a:r>
              <a:rPr lang="ru-RU" dirty="0" smtClean="0"/>
              <a:t>в </a:t>
            </a:r>
            <a:r>
              <a:rPr lang="ru-RU" dirty="0"/>
              <a:t>коллективе;</a:t>
            </a:r>
          </a:p>
          <a:p>
            <a:pPr lvl="0"/>
            <a:r>
              <a:rPr lang="ru-RU" dirty="0" smtClean="0"/>
              <a:t>заданиями </a:t>
            </a:r>
            <a:r>
              <a:rPr lang="ru-RU" dirty="0"/>
              <a:t>по доступным для детей книжным произведениям;</a:t>
            </a:r>
          </a:p>
          <a:p>
            <a:pPr lvl="0"/>
            <a:r>
              <a:rPr lang="ru-RU" dirty="0"/>
              <a:t>приемами учета и закрепления конкретных представлений и результатов (комментарий, зарисовка, приготовление отчета, отзыва по прочитанному).</a:t>
            </a:r>
          </a:p>
          <a:p>
            <a:endParaRPr lang="ru-RU" dirty="0"/>
          </a:p>
        </p:txBody>
      </p:sp>
    </p:spTree>
    <p:extLst>
      <p:ext uri="{BB962C8B-B14F-4D97-AF65-F5344CB8AC3E}">
        <p14:creationId xmlns:p14="http://schemas.microsoft.com/office/powerpoint/2010/main" val="1654617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Правила,</a:t>
            </a:r>
            <a:r>
              <a:rPr lang="ru-RU" b="1" dirty="0"/>
              <a:t> с которыми нужно считаться, чтобы приучить </a:t>
            </a:r>
            <a:r>
              <a:rPr lang="ru-RU" b="1" dirty="0" smtClean="0"/>
              <a:t>ребенка </a:t>
            </a:r>
            <a:r>
              <a:rPr lang="ru-RU" b="1" dirty="0"/>
              <a:t>к чтению.</a:t>
            </a:r>
            <a:br>
              <a:rPr lang="ru-RU" b="1" dirty="0"/>
            </a:br>
            <a:endParaRPr lang="ru-RU" b="1" dirty="0"/>
          </a:p>
        </p:txBody>
      </p:sp>
      <p:sp>
        <p:nvSpPr>
          <p:cNvPr id="3" name="Объект 2"/>
          <p:cNvSpPr>
            <a:spLocks noGrp="1"/>
          </p:cNvSpPr>
          <p:nvPr>
            <p:ph idx="1"/>
          </p:nvPr>
        </p:nvSpPr>
        <p:spPr>
          <a:xfrm>
            <a:off x="343401" y="2384560"/>
            <a:ext cx="11595313" cy="3416300"/>
          </a:xfrm>
        </p:spPr>
        <p:txBody>
          <a:bodyPr>
            <a:noAutofit/>
          </a:bodyPr>
          <a:lstStyle/>
          <a:p>
            <a:r>
              <a:rPr lang="ru-RU" sz="1600" dirty="0"/>
              <a:t>Читайте </a:t>
            </a:r>
            <a:r>
              <a:rPr lang="ru-RU" sz="1600" dirty="0" smtClean="0"/>
              <a:t>детям вслух даже </a:t>
            </a:r>
            <a:r>
              <a:rPr lang="ru-RU" sz="1600" dirty="0"/>
              <a:t>если </a:t>
            </a:r>
            <a:r>
              <a:rPr lang="ru-RU" sz="1600" dirty="0" smtClean="0"/>
              <a:t>им10 </a:t>
            </a:r>
            <a:r>
              <a:rPr lang="ru-RU" sz="1600" dirty="0"/>
              <a:t>и12 и  15 </a:t>
            </a:r>
            <a:r>
              <a:rPr lang="ru-RU" sz="1600" dirty="0" smtClean="0"/>
              <a:t>лет. При </a:t>
            </a:r>
            <a:r>
              <a:rPr lang="ru-RU" sz="1600" dirty="0"/>
              <a:t>чтении вслух работает мышление, память, речь, восприятие, фантазия, слуховые и зрительные анализаторы, активно действует аппарат смысловой переработки информации.</a:t>
            </a:r>
          </a:p>
          <a:p>
            <a:r>
              <a:rPr lang="ru-RU" sz="1600" dirty="0" smtClean="0"/>
              <a:t>Покупайте </a:t>
            </a:r>
            <a:r>
              <a:rPr lang="ru-RU" sz="1600" dirty="0"/>
              <a:t>книги, дарите книги, получайте их в качестве подарка</a:t>
            </a:r>
            <a:r>
              <a:rPr lang="ru-RU" sz="1600" dirty="0" smtClean="0"/>
              <a:t>. Приучать </a:t>
            </a:r>
            <a:r>
              <a:rPr lang="ru-RU" sz="1600" dirty="0"/>
              <a:t>ребенка нужно с небольших рассказов, книг, сказок, чтобы у него формировалось чувство законченности и удовлетворенности.</a:t>
            </a:r>
          </a:p>
          <a:p>
            <a:r>
              <a:rPr lang="ru-RU" sz="1600" dirty="0"/>
              <a:t>Выпишите какой - </a:t>
            </a:r>
            <a:r>
              <a:rPr lang="ru-RU" sz="1600" dirty="0" err="1"/>
              <a:t>нибудь</a:t>
            </a:r>
            <a:r>
              <a:rPr lang="ru-RU" sz="1600" dirty="0"/>
              <a:t> детский литературный журнал, </a:t>
            </a:r>
            <a:r>
              <a:rPr lang="ru-RU" sz="1600" dirty="0" smtClean="0"/>
              <a:t>там</a:t>
            </a:r>
            <a:r>
              <a:rPr lang="ru-RU" sz="1600" dirty="0"/>
              <a:t>, чаще всего, печатаются маленькие произведения. Просите рассказать, что интересного </a:t>
            </a:r>
            <a:r>
              <a:rPr lang="ru-RU" sz="1600" dirty="0" smtClean="0"/>
              <a:t>прочитали дети.</a:t>
            </a:r>
            <a:endParaRPr lang="ru-RU" sz="1600" dirty="0"/>
          </a:p>
          <a:p>
            <a:r>
              <a:rPr lang="ru-RU" sz="1600" dirty="0" smtClean="0"/>
              <a:t>Пусть старшие ребята читают младшим школьникам.</a:t>
            </a:r>
          </a:p>
          <a:p>
            <a:r>
              <a:rPr lang="ru-RU" sz="1600" dirty="0" smtClean="0"/>
              <a:t>Водите детей </a:t>
            </a:r>
            <a:r>
              <a:rPr lang="ru-RU" sz="1600" dirty="0"/>
              <a:t>в </a:t>
            </a:r>
            <a:r>
              <a:rPr lang="ru-RU" sz="1600" dirty="0" smtClean="0"/>
              <a:t>библиотеки, </a:t>
            </a:r>
            <a:r>
              <a:rPr lang="ru-RU" sz="1600" dirty="0"/>
              <a:t>пусть эти </a:t>
            </a:r>
            <a:r>
              <a:rPr lang="ru-RU" sz="1600" dirty="0" smtClean="0"/>
              <a:t>походы будут </a:t>
            </a:r>
            <a:r>
              <a:rPr lang="ru-RU" sz="1600" dirty="0"/>
              <a:t>регулярными. </a:t>
            </a:r>
            <a:endParaRPr lang="ru-RU" sz="1600" dirty="0" smtClean="0"/>
          </a:p>
          <a:p>
            <a:r>
              <a:rPr lang="ru-RU" sz="1600" dirty="0" smtClean="0"/>
              <a:t>После </a:t>
            </a:r>
            <a:r>
              <a:rPr lang="ru-RU" sz="1600" dirty="0"/>
              <a:t>просмотра фильма, мультфильма предложите почитать книгу и сравнить совпадает сюжет книги и сюжет фильма. </a:t>
            </a:r>
            <a:endParaRPr lang="ru-RU" sz="1600" dirty="0" smtClean="0"/>
          </a:p>
          <a:p>
            <a:r>
              <a:rPr lang="ru-RU" sz="1600" dirty="0" smtClean="0"/>
              <a:t>Регулярно читайте вместе вслух друг другу смешные истории, короткие рассказы на классных часах. Дети будут этого ждать и для следующего раза будут искать уже сами искать в библиотеке интересную книгу. Всегда </a:t>
            </a:r>
            <a:r>
              <a:rPr lang="ru-RU" sz="1600" dirty="0"/>
              <a:t>спрашивайте у ребенка мнение о прочитанной </a:t>
            </a:r>
            <a:r>
              <a:rPr lang="ru-RU" sz="1600" dirty="0" smtClean="0"/>
              <a:t>книге.</a:t>
            </a:r>
            <a:endParaRPr lang="ru-RU" sz="1600" dirty="0"/>
          </a:p>
        </p:txBody>
      </p:sp>
    </p:spTree>
    <p:extLst>
      <p:ext uri="{BB962C8B-B14F-4D97-AF65-F5344CB8AC3E}">
        <p14:creationId xmlns:p14="http://schemas.microsoft.com/office/powerpoint/2010/main" val="3014673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2603500"/>
            <a:ext cx="9624663" cy="3501086"/>
          </a:xfrm>
        </p:spPr>
        <p:txBody>
          <a:bodyPr>
            <a:normAutofit/>
          </a:bodyPr>
          <a:lstStyle/>
          <a:p>
            <a:pPr marL="0" indent="0">
              <a:buNone/>
            </a:pPr>
            <a:r>
              <a:rPr lang="ru-RU" sz="2400" b="1" dirty="0"/>
              <a:t>Очень важно, чтобы школьник научился любить книги, читать их, определять идею произведения, добывать информацию из текста. Но за один день всего этого не добьешься, поскольку это большой совместный труд родителей, детей и учителей. Родители постоянно должны показывать свой интерес к книгам. В семье нужно найти 20–30 минут для совместного чтения и обсуждения прочитанного.</a:t>
            </a:r>
          </a:p>
          <a:p>
            <a:endParaRPr lang="ru-RU" sz="2400" b="1" dirty="0"/>
          </a:p>
        </p:txBody>
      </p:sp>
    </p:spTree>
    <p:extLst>
      <p:ext uri="{BB962C8B-B14F-4D97-AF65-F5344CB8AC3E}">
        <p14:creationId xmlns:p14="http://schemas.microsoft.com/office/powerpoint/2010/main" val="3154316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Ион (конференц-зал)">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Ион (конференц-зал)">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конференц-зал)">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TotalTime>
  <Words>547</Words>
  <Application>Microsoft Office PowerPoint</Application>
  <PresentationFormat>Широкоэкранный</PresentationFormat>
  <Paragraphs>37</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Century Gothic</vt:lpstr>
      <vt:lpstr>Wingdings 3</vt:lpstr>
      <vt:lpstr>Ион (конференц-зал)</vt:lpstr>
      <vt:lpstr>Книги - это верные друзья, которые будут с нами на протяжении всей нашей жизни. </vt:lpstr>
      <vt:lpstr>Чтение повсюду </vt:lpstr>
      <vt:lpstr>Свободный выбор </vt:lpstr>
      <vt:lpstr>Читательский дневник, или  приобщение к чтению родителей </vt:lpstr>
      <vt:lpstr>Педагогические условия формирования и развития практических умений : </vt:lpstr>
      <vt:lpstr>Руководство учителем процессом образования представлений должно осуществляться: </vt:lpstr>
      <vt:lpstr>Правила, с которыми нужно считаться, чтобы приучить ребенка к чтению.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Книги - это верные друзья, которые будут с нами на протяжении всей нашей жизни.</dc:title>
  <dc:creator>школа</dc:creator>
  <cp:lastModifiedBy>школа</cp:lastModifiedBy>
  <cp:revision>3</cp:revision>
  <dcterms:created xsi:type="dcterms:W3CDTF">2014-05-04T12:32:15Z</dcterms:created>
  <dcterms:modified xsi:type="dcterms:W3CDTF">2014-05-04T12:54:58Z</dcterms:modified>
</cp:coreProperties>
</file>