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9" r:id="rId3"/>
    <p:sldId id="269" r:id="rId4"/>
    <p:sldId id="266" r:id="rId5"/>
    <p:sldId id="267"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1"/>
    <p:penClr>
      <a:srgbClr val="FF0000"/>
    </p:penClr>
  </p:showPr>
  <p:clrMru>
    <a:srgbClr val="990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4386C3-4F37-4D0B-A18D-8ACADB67126B}" type="doc">
      <dgm:prSet loTypeId="urn:microsoft.com/office/officeart/2005/8/layout/matrix1" loCatId="matrix" qsTypeId="urn:microsoft.com/office/officeart/2005/8/quickstyle/simple1" qsCatId="simple" csTypeId="urn:microsoft.com/office/officeart/2005/8/colors/accent2_3" csCatId="accent2" phldr="1"/>
      <dgm:spPr/>
      <dgm:t>
        <a:bodyPr/>
        <a:lstStyle/>
        <a:p>
          <a:endParaRPr lang="ru-RU"/>
        </a:p>
      </dgm:t>
    </dgm:pt>
    <dgm:pt modelId="{FD49D8F1-EDA3-44D7-9D91-BF3CA8F0060D}">
      <dgm:prSet phldrT="[Текст]" custT="1"/>
      <dgm:spPr/>
      <dgm:t>
        <a:bodyPr/>
        <a:lstStyle/>
        <a:p>
          <a:r>
            <a:rPr lang="ru-RU" sz="3200" b="1" i="1" u="sng" dirty="0" smtClean="0">
              <a:solidFill>
                <a:srgbClr val="FF0000"/>
              </a:solidFill>
            </a:rPr>
            <a:t>Регулятивные УУД</a:t>
          </a:r>
          <a:endParaRPr lang="ru-RU" sz="3200" b="1" i="1" u="sng" dirty="0">
            <a:solidFill>
              <a:srgbClr val="FF0000"/>
            </a:solidFill>
          </a:endParaRPr>
        </a:p>
      </dgm:t>
    </dgm:pt>
    <dgm:pt modelId="{58DE19E9-A395-4BEF-9089-F13718928F34}" type="parTrans" cxnId="{8B29EB1D-CFEC-447F-ACA1-9D26D3DF9D83}">
      <dgm:prSet/>
      <dgm:spPr/>
      <dgm:t>
        <a:bodyPr/>
        <a:lstStyle/>
        <a:p>
          <a:endParaRPr lang="ru-RU"/>
        </a:p>
      </dgm:t>
    </dgm:pt>
    <dgm:pt modelId="{E47F11A3-D7E1-4E2F-9764-F3598CBB5114}" type="sibTrans" cxnId="{8B29EB1D-CFEC-447F-ACA1-9D26D3DF9D83}">
      <dgm:prSet/>
      <dgm:spPr/>
      <dgm:t>
        <a:bodyPr/>
        <a:lstStyle/>
        <a:p>
          <a:endParaRPr lang="ru-RU"/>
        </a:p>
      </dgm:t>
    </dgm:pt>
    <dgm:pt modelId="{B80FD5DC-168A-4900-9950-8AC1FD024C8E}">
      <dgm:prSet phldrT="[Текст]">
        <dgm:style>
          <a:lnRef idx="1">
            <a:schemeClr val="accent2"/>
          </a:lnRef>
          <a:fillRef idx="3">
            <a:schemeClr val="accent2"/>
          </a:fillRef>
          <a:effectRef idx="2">
            <a:schemeClr val="accent2"/>
          </a:effectRef>
          <a:fontRef idx="minor">
            <a:schemeClr val="lt1"/>
          </a:fontRef>
        </dgm:style>
      </dgm:prSet>
      <dgm:spPr/>
      <dgm:t>
        <a:bodyPr/>
        <a:lstStyle/>
        <a:p>
          <a:r>
            <a:rPr lang="ru-RU" dirty="0" err="1" smtClean="0"/>
            <a:t>Целеполагание</a:t>
          </a:r>
          <a:endParaRPr lang="ru-RU" dirty="0" smtClean="0"/>
        </a:p>
        <a:p>
          <a:endParaRPr lang="ru-RU" dirty="0" smtClean="0"/>
        </a:p>
        <a:p>
          <a:r>
            <a:rPr lang="ru-RU" dirty="0" err="1" smtClean="0"/>
            <a:t>коррекця</a:t>
          </a:r>
          <a:endParaRPr lang="ru-RU" dirty="0"/>
        </a:p>
      </dgm:t>
    </dgm:pt>
    <dgm:pt modelId="{4AF16129-B509-43DF-BAA4-CC115FE8A45B}" type="parTrans" cxnId="{D8850E88-5E34-4199-AF03-1D094869EB7C}">
      <dgm:prSet/>
      <dgm:spPr/>
      <dgm:t>
        <a:bodyPr/>
        <a:lstStyle/>
        <a:p>
          <a:endParaRPr lang="ru-RU"/>
        </a:p>
      </dgm:t>
    </dgm:pt>
    <dgm:pt modelId="{C860E9CE-213E-4F42-A28B-E9C69C8694AA}" type="sibTrans" cxnId="{D8850E88-5E34-4199-AF03-1D094869EB7C}">
      <dgm:prSet/>
      <dgm:spPr/>
      <dgm:t>
        <a:bodyPr/>
        <a:lstStyle/>
        <a:p>
          <a:endParaRPr lang="ru-RU"/>
        </a:p>
      </dgm:t>
    </dgm:pt>
    <dgm:pt modelId="{DD962055-AAD8-46AB-AA8E-AB2E0453FC16}">
      <dgm:prSet phldrT="[Текст]"/>
      <dgm:spPr/>
      <dgm:t>
        <a:bodyPr/>
        <a:lstStyle/>
        <a:p>
          <a:r>
            <a:rPr lang="ru-RU" dirty="0" smtClean="0"/>
            <a:t>планирование</a:t>
          </a:r>
          <a:endParaRPr lang="ru-RU" dirty="0"/>
        </a:p>
      </dgm:t>
    </dgm:pt>
    <dgm:pt modelId="{3712B9A8-01B2-4253-95C0-C138EF90089F}" type="parTrans" cxnId="{4144BDBF-71E5-483A-8758-A0882E0E5323}">
      <dgm:prSet/>
      <dgm:spPr/>
      <dgm:t>
        <a:bodyPr/>
        <a:lstStyle/>
        <a:p>
          <a:endParaRPr lang="ru-RU"/>
        </a:p>
      </dgm:t>
    </dgm:pt>
    <dgm:pt modelId="{681B9A27-7A22-46CA-8A2E-0CFACC758D19}" type="sibTrans" cxnId="{4144BDBF-71E5-483A-8758-A0882E0E5323}">
      <dgm:prSet/>
      <dgm:spPr/>
      <dgm:t>
        <a:bodyPr/>
        <a:lstStyle/>
        <a:p>
          <a:endParaRPr lang="ru-RU"/>
        </a:p>
      </dgm:t>
    </dgm:pt>
    <dgm:pt modelId="{C51E5F0F-EDDE-48F5-96E4-C39A94C9DCA6}">
      <dgm:prSet phldrT="[Текст]"/>
      <dgm:spPr/>
      <dgm:t>
        <a:bodyPr/>
        <a:lstStyle/>
        <a:p>
          <a:r>
            <a:rPr lang="ru-RU" dirty="0" smtClean="0"/>
            <a:t>прогнозирование</a:t>
          </a:r>
          <a:endParaRPr lang="ru-RU" dirty="0"/>
        </a:p>
      </dgm:t>
    </dgm:pt>
    <dgm:pt modelId="{FE8E9BDF-54CD-480B-84AD-254FFFC9FFDF}" type="parTrans" cxnId="{688848B6-8160-4C22-A89B-1A24203D671E}">
      <dgm:prSet/>
      <dgm:spPr/>
      <dgm:t>
        <a:bodyPr/>
        <a:lstStyle/>
        <a:p>
          <a:endParaRPr lang="ru-RU"/>
        </a:p>
      </dgm:t>
    </dgm:pt>
    <dgm:pt modelId="{D0B577C1-C2CA-432E-B26D-42B89EA6A109}" type="sibTrans" cxnId="{688848B6-8160-4C22-A89B-1A24203D671E}">
      <dgm:prSet/>
      <dgm:spPr/>
      <dgm:t>
        <a:bodyPr/>
        <a:lstStyle/>
        <a:p>
          <a:endParaRPr lang="ru-RU"/>
        </a:p>
      </dgm:t>
    </dgm:pt>
    <dgm:pt modelId="{BF31DAB3-B6EA-4A48-84EE-9E290D599D7A}">
      <dgm:prSet phldrT="[Текст]"/>
      <dgm:spPr/>
      <dgm:t>
        <a:bodyPr/>
        <a:lstStyle/>
        <a:p>
          <a:r>
            <a:rPr lang="ru-RU" dirty="0" smtClean="0"/>
            <a:t>Оценка      контроль</a:t>
          </a:r>
          <a:endParaRPr lang="ru-RU" dirty="0"/>
        </a:p>
      </dgm:t>
    </dgm:pt>
    <dgm:pt modelId="{1D909063-96DC-4A52-964C-41A48C727C0F}" type="parTrans" cxnId="{B5F7C6C2-C803-40CE-9761-819DE4CD43F3}">
      <dgm:prSet/>
      <dgm:spPr/>
      <dgm:t>
        <a:bodyPr/>
        <a:lstStyle/>
        <a:p>
          <a:endParaRPr lang="ru-RU"/>
        </a:p>
      </dgm:t>
    </dgm:pt>
    <dgm:pt modelId="{5CF27444-A6FC-4B0C-9C40-3AC45E09B79F}" type="sibTrans" cxnId="{B5F7C6C2-C803-40CE-9761-819DE4CD43F3}">
      <dgm:prSet/>
      <dgm:spPr/>
      <dgm:t>
        <a:bodyPr/>
        <a:lstStyle/>
        <a:p>
          <a:endParaRPr lang="ru-RU"/>
        </a:p>
      </dgm:t>
    </dgm:pt>
    <dgm:pt modelId="{55F09AAF-DED5-4525-8D69-B54D2515868C}" type="pres">
      <dgm:prSet presAssocID="{9B4386C3-4F37-4D0B-A18D-8ACADB67126B}" presName="diagram" presStyleCnt="0">
        <dgm:presLayoutVars>
          <dgm:chMax val="1"/>
          <dgm:dir/>
          <dgm:animLvl val="ctr"/>
          <dgm:resizeHandles val="exact"/>
        </dgm:presLayoutVars>
      </dgm:prSet>
      <dgm:spPr/>
    </dgm:pt>
    <dgm:pt modelId="{C7263993-11BD-40F2-B864-445763066A86}" type="pres">
      <dgm:prSet presAssocID="{9B4386C3-4F37-4D0B-A18D-8ACADB67126B}" presName="matrix" presStyleCnt="0"/>
      <dgm:spPr/>
    </dgm:pt>
    <dgm:pt modelId="{012A0175-C5D6-41E9-B6EA-A6BE0F7F87F8}" type="pres">
      <dgm:prSet presAssocID="{9B4386C3-4F37-4D0B-A18D-8ACADB67126B}" presName="tile1" presStyleLbl="node1" presStyleIdx="0" presStyleCnt="4" custScaleX="100000" custLinFactNeighborX="0" custLinFactNeighborY="0"/>
      <dgm:spPr/>
      <dgm:t>
        <a:bodyPr/>
        <a:lstStyle/>
        <a:p>
          <a:endParaRPr lang="ru-RU"/>
        </a:p>
      </dgm:t>
    </dgm:pt>
    <dgm:pt modelId="{E39B338A-EC27-4927-A0B8-908803FF100C}" type="pres">
      <dgm:prSet presAssocID="{9B4386C3-4F37-4D0B-A18D-8ACADB67126B}" presName="tile1text" presStyleLbl="node1" presStyleIdx="0" presStyleCnt="4">
        <dgm:presLayoutVars>
          <dgm:chMax val="0"/>
          <dgm:chPref val="0"/>
          <dgm:bulletEnabled val="1"/>
        </dgm:presLayoutVars>
      </dgm:prSet>
      <dgm:spPr/>
      <dgm:t>
        <a:bodyPr/>
        <a:lstStyle/>
        <a:p>
          <a:endParaRPr lang="ru-RU"/>
        </a:p>
      </dgm:t>
    </dgm:pt>
    <dgm:pt modelId="{2C5D75A0-F66E-4507-8875-AA9639006E45}" type="pres">
      <dgm:prSet presAssocID="{9B4386C3-4F37-4D0B-A18D-8ACADB67126B}" presName="tile2" presStyleLbl="node1" presStyleIdx="1" presStyleCnt="4" custLinFactNeighborX="-1786" custLinFactNeighborY="2439"/>
      <dgm:spPr/>
    </dgm:pt>
    <dgm:pt modelId="{73E42549-6068-402F-BEB6-CA74D904E561}" type="pres">
      <dgm:prSet presAssocID="{9B4386C3-4F37-4D0B-A18D-8ACADB67126B}" presName="tile2text" presStyleLbl="node1" presStyleIdx="1" presStyleCnt="4">
        <dgm:presLayoutVars>
          <dgm:chMax val="0"/>
          <dgm:chPref val="0"/>
          <dgm:bulletEnabled val="1"/>
        </dgm:presLayoutVars>
      </dgm:prSet>
      <dgm:spPr/>
    </dgm:pt>
    <dgm:pt modelId="{CDEBCD9D-2E4B-46BA-986A-607806C27BE3}" type="pres">
      <dgm:prSet presAssocID="{9B4386C3-4F37-4D0B-A18D-8ACADB67126B}" presName="tile3" presStyleLbl="node1" presStyleIdx="2" presStyleCnt="4"/>
      <dgm:spPr/>
    </dgm:pt>
    <dgm:pt modelId="{980BC827-FBB9-4962-B07A-9AEF2D3610C9}" type="pres">
      <dgm:prSet presAssocID="{9B4386C3-4F37-4D0B-A18D-8ACADB67126B}" presName="tile3text" presStyleLbl="node1" presStyleIdx="2" presStyleCnt="4">
        <dgm:presLayoutVars>
          <dgm:chMax val="0"/>
          <dgm:chPref val="0"/>
          <dgm:bulletEnabled val="1"/>
        </dgm:presLayoutVars>
      </dgm:prSet>
      <dgm:spPr/>
    </dgm:pt>
    <dgm:pt modelId="{AB4C3782-92D5-40F8-A416-0264A8551E0A}" type="pres">
      <dgm:prSet presAssocID="{9B4386C3-4F37-4D0B-A18D-8ACADB67126B}" presName="tile4" presStyleLbl="node1" presStyleIdx="3" presStyleCnt="4"/>
      <dgm:spPr/>
      <dgm:t>
        <a:bodyPr/>
        <a:lstStyle/>
        <a:p>
          <a:endParaRPr lang="ru-RU"/>
        </a:p>
      </dgm:t>
    </dgm:pt>
    <dgm:pt modelId="{A38A05F1-35AA-4825-87DE-9627EC99A913}" type="pres">
      <dgm:prSet presAssocID="{9B4386C3-4F37-4D0B-A18D-8ACADB67126B}" presName="tile4text" presStyleLbl="node1" presStyleIdx="3" presStyleCnt="4">
        <dgm:presLayoutVars>
          <dgm:chMax val="0"/>
          <dgm:chPref val="0"/>
          <dgm:bulletEnabled val="1"/>
        </dgm:presLayoutVars>
      </dgm:prSet>
      <dgm:spPr/>
      <dgm:t>
        <a:bodyPr/>
        <a:lstStyle/>
        <a:p>
          <a:endParaRPr lang="ru-RU"/>
        </a:p>
      </dgm:t>
    </dgm:pt>
    <dgm:pt modelId="{7C98608F-BED1-4F70-A097-272008788945}" type="pres">
      <dgm:prSet presAssocID="{9B4386C3-4F37-4D0B-A18D-8ACADB67126B}" presName="centerTile" presStyleLbl="fgShp" presStyleIdx="0" presStyleCnt="1" custScaleX="141748" custLinFactNeighborX="-2700" custLinFactNeighborY="-6410">
        <dgm:presLayoutVars>
          <dgm:chMax val="0"/>
          <dgm:chPref val="0"/>
        </dgm:presLayoutVars>
      </dgm:prSet>
      <dgm:spPr/>
    </dgm:pt>
  </dgm:ptLst>
  <dgm:cxnLst>
    <dgm:cxn modelId="{752600B5-288C-49CF-ACCE-EF02DFDD6BF7}" type="presOf" srcId="{DD962055-AAD8-46AB-AA8E-AB2E0453FC16}" destId="{73E42549-6068-402F-BEB6-CA74D904E561}" srcOrd="1" destOrd="0" presId="urn:microsoft.com/office/officeart/2005/8/layout/matrix1"/>
    <dgm:cxn modelId="{8B29EB1D-CFEC-447F-ACA1-9D26D3DF9D83}" srcId="{9B4386C3-4F37-4D0B-A18D-8ACADB67126B}" destId="{FD49D8F1-EDA3-44D7-9D91-BF3CA8F0060D}" srcOrd="0" destOrd="0" parTransId="{58DE19E9-A395-4BEF-9089-F13718928F34}" sibTransId="{E47F11A3-D7E1-4E2F-9764-F3598CBB5114}"/>
    <dgm:cxn modelId="{7E568746-D732-4E5D-A064-FB378EA8C31A}" type="presOf" srcId="{BF31DAB3-B6EA-4A48-84EE-9E290D599D7A}" destId="{A38A05F1-35AA-4825-87DE-9627EC99A913}" srcOrd="1" destOrd="0" presId="urn:microsoft.com/office/officeart/2005/8/layout/matrix1"/>
    <dgm:cxn modelId="{53ED54E9-9873-4592-9E9E-6A645F6650B5}" type="presOf" srcId="{FD49D8F1-EDA3-44D7-9D91-BF3CA8F0060D}" destId="{7C98608F-BED1-4F70-A097-272008788945}" srcOrd="0" destOrd="0" presId="urn:microsoft.com/office/officeart/2005/8/layout/matrix1"/>
    <dgm:cxn modelId="{D8850E88-5E34-4199-AF03-1D094869EB7C}" srcId="{FD49D8F1-EDA3-44D7-9D91-BF3CA8F0060D}" destId="{B80FD5DC-168A-4900-9950-8AC1FD024C8E}" srcOrd="0" destOrd="0" parTransId="{4AF16129-B509-43DF-BAA4-CC115FE8A45B}" sibTransId="{C860E9CE-213E-4F42-A28B-E9C69C8694AA}"/>
    <dgm:cxn modelId="{B5F7C6C2-C803-40CE-9761-819DE4CD43F3}" srcId="{FD49D8F1-EDA3-44D7-9D91-BF3CA8F0060D}" destId="{BF31DAB3-B6EA-4A48-84EE-9E290D599D7A}" srcOrd="3" destOrd="0" parTransId="{1D909063-96DC-4A52-964C-41A48C727C0F}" sibTransId="{5CF27444-A6FC-4B0C-9C40-3AC45E09B79F}"/>
    <dgm:cxn modelId="{68CCB42E-1FF6-46D7-976E-377718C08C63}" type="presOf" srcId="{C51E5F0F-EDDE-48F5-96E4-C39A94C9DCA6}" destId="{CDEBCD9D-2E4B-46BA-986A-607806C27BE3}" srcOrd="0" destOrd="0" presId="urn:microsoft.com/office/officeart/2005/8/layout/matrix1"/>
    <dgm:cxn modelId="{EEF770E2-D9C9-4BBD-93EB-99706BCABBB7}" type="presOf" srcId="{DD962055-AAD8-46AB-AA8E-AB2E0453FC16}" destId="{2C5D75A0-F66E-4507-8875-AA9639006E45}" srcOrd="0" destOrd="0" presId="urn:microsoft.com/office/officeart/2005/8/layout/matrix1"/>
    <dgm:cxn modelId="{C6115A9B-7EF5-4964-B908-86529C36FAA2}" type="presOf" srcId="{BF31DAB3-B6EA-4A48-84EE-9E290D599D7A}" destId="{AB4C3782-92D5-40F8-A416-0264A8551E0A}" srcOrd="0" destOrd="0" presId="urn:microsoft.com/office/officeart/2005/8/layout/matrix1"/>
    <dgm:cxn modelId="{688848B6-8160-4C22-A89B-1A24203D671E}" srcId="{FD49D8F1-EDA3-44D7-9D91-BF3CA8F0060D}" destId="{C51E5F0F-EDDE-48F5-96E4-C39A94C9DCA6}" srcOrd="2" destOrd="0" parTransId="{FE8E9BDF-54CD-480B-84AD-254FFFC9FFDF}" sibTransId="{D0B577C1-C2CA-432E-B26D-42B89EA6A109}"/>
    <dgm:cxn modelId="{C31646E5-3231-42BF-B7F5-9EC37BC80932}" type="presOf" srcId="{9B4386C3-4F37-4D0B-A18D-8ACADB67126B}" destId="{55F09AAF-DED5-4525-8D69-B54D2515868C}" srcOrd="0" destOrd="0" presId="urn:microsoft.com/office/officeart/2005/8/layout/matrix1"/>
    <dgm:cxn modelId="{7598DC02-7EB5-4AF7-8326-E37FFA3A696B}" type="presOf" srcId="{C51E5F0F-EDDE-48F5-96E4-C39A94C9DCA6}" destId="{980BC827-FBB9-4962-B07A-9AEF2D3610C9}" srcOrd="1" destOrd="0" presId="urn:microsoft.com/office/officeart/2005/8/layout/matrix1"/>
    <dgm:cxn modelId="{DC84CB33-32CD-478E-BF4B-56126AFBC02E}" type="presOf" srcId="{B80FD5DC-168A-4900-9950-8AC1FD024C8E}" destId="{E39B338A-EC27-4927-A0B8-908803FF100C}" srcOrd="1" destOrd="0" presId="urn:microsoft.com/office/officeart/2005/8/layout/matrix1"/>
    <dgm:cxn modelId="{4144BDBF-71E5-483A-8758-A0882E0E5323}" srcId="{FD49D8F1-EDA3-44D7-9D91-BF3CA8F0060D}" destId="{DD962055-AAD8-46AB-AA8E-AB2E0453FC16}" srcOrd="1" destOrd="0" parTransId="{3712B9A8-01B2-4253-95C0-C138EF90089F}" sibTransId="{681B9A27-7A22-46CA-8A2E-0CFACC758D19}"/>
    <dgm:cxn modelId="{FCF69116-29B2-4AA6-B030-3C1E8C616077}" type="presOf" srcId="{B80FD5DC-168A-4900-9950-8AC1FD024C8E}" destId="{012A0175-C5D6-41E9-B6EA-A6BE0F7F87F8}" srcOrd="0" destOrd="0" presId="urn:microsoft.com/office/officeart/2005/8/layout/matrix1"/>
    <dgm:cxn modelId="{44FD23E3-F0CD-4861-AC84-75705B097693}" type="presParOf" srcId="{55F09AAF-DED5-4525-8D69-B54D2515868C}" destId="{C7263993-11BD-40F2-B864-445763066A86}" srcOrd="0" destOrd="0" presId="urn:microsoft.com/office/officeart/2005/8/layout/matrix1"/>
    <dgm:cxn modelId="{5F58F44E-C97B-4400-ABCE-95745CB5370D}" type="presParOf" srcId="{C7263993-11BD-40F2-B864-445763066A86}" destId="{012A0175-C5D6-41E9-B6EA-A6BE0F7F87F8}" srcOrd="0" destOrd="0" presId="urn:microsoft.com/office/officeart/2005/8/layout/matrix1"/>
    <dgm:cxn modelId="{0B30104C-5353-41B7-9C0B-0F67A54ADB21}" type="presParOf" srcId="{C7263993-11BD-40F2-B864-445763066A86}" destId="{E39B338A-EC27-4927-A0B8-908803FF100C}" srcOrd="1" destOrd="0" presId="urn:microsoft.com/office/officeart/2005/8/layout/matrix1"/>
    <dgm:cxn modelId="{21365B6E-0CEF-4B87-8B0D-87694C9FB302}" type="presParOf" srcId="{C7263993-11BD-40F2-B864-445763066A86}" destId="{2C5D75A0-F66E-4507-8875-AA9639006E45}" srcOrd="2" destOrd="0" presId="urn:microsoft.com/office/officeart/2005/8/layout/matrix1"/>
    <dgm:cxn modelId="{3A1317AD-21F5-4F8F-8F78-B433FF91AF47}" type="presParOf" srcId="{C7263993-11BD-40F2-B864-445763066A86}" destId="{73E42549-6068-402F-BEB6-CA74D904E561}" srcOrd="3" destOrd="0" presId="urn:microsoft.com/office/officeart/2005/8/layout/matrix1"/>
    <dgm:cxn modelId="{B73E5FD5-7058-4B06-BC17-FD1842D638BA}" type="presParOf" srcId="{C7263993-11BD-40F2-B864-445763066A86}" destId="{CDEBCD9D-2E4B-46BA-986A-607806C27BE3}" srcOrd="4" destOrd="0" presId="urn:microsoft.com/office/officeart/2005/8/layout/matrix1"/>
    <dgm:cxn modelId="{3A9AF4D9-0620-4D37-8A1B-97F710FB7DE0}" type="presParOf" srcId="{C7263993-11BD-40F2-B864-445763066A86}" destId="{980BC827-FBB9-4962-B07A-9AEF2D3610C9}" srcOrd="5" destOrd="0" presId="urn:microsoft.com/office/officeart/2005/8/layout/matrix1"/>
    <dgm:cxn modelId="{85857FF5-9FE3-411A-92B4-B57B1C4FC6D3}" type="presParOf" srcId="{C7263993-11BD-40F2-B864-445763066A86}" destId="{AB4C3782-92D5-40F8-A416-0264A8551E0A}" srcOrd="6" destOrd="0" presId="urn:microsoft.com/office/officeart/2005/8/layout/matrix1"/>
    <dgm:cxn modelId="{37B2BE90-041B-41A1-B718-915B7129001C}" type="presParOf" srcId="{C7263993-11BD-40F2-B864-445763066A86}" destId="{A38A05F1-35AA-4825-87DE-9627EC99A913}" srcOrd="7" destOrd="0" presId="urn:microsoft.com/office/officeart/2005/8/layout/matrix1"/>
    <dgm:cxn modelId="{FDB37AE3-B14F-4307-8FFC-442478ECCEC9}" type="presParOf" srcId="{55F09AAF-DED5-4525-8D69-B54D2515868C}" destId="{7C98608F-BED1-4F70-A097-272008788945}"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2A0175-C5D6-41E9-B6EA-A6BE0F7F87F8}">
      <dsp:nvSpPr>
        <dsp:cNvPr id="0" name=""/>
        <dsp:cNvSpPr/>
      </dsp:nvSpPr>
      <dsp:spPr>
        <a:xfrm rot="16200000">
          <a:off x="594065" y="-594065"/>
          <a:ext cx="2808312" cy="3996444"/>
        </a:xfrm>
        <a:prstGeom prst="round1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ru-RU" sz="3200" kern="1200" dirty="0" err="1" smtClean="0"/>
            <a:t>Целеполагание</a:t>
          </a:r>
          <a:endParaRPr lang="ru-RU" sz="3200" kern="1200" dirty="0" smtClean="0"/>
        </a:p>
        <a:p>
          <a:pPr lvl="0" algn="ctr" defTabSz="1422400">
            <a:lnSpc>
              <a:spcPct val="90000"/>
            </a:lnSpc>
            <a:spcBef>
              <a:spcPct val="0"/>
            </a:spcBef>
            <a:spcAft>
              <a:spcPct val="35000"/>
            </a:spcAft>
          </a:pPr>
          <a:endParaRPr lang="ru-RU" sz="3200" kern="1200" dirty="0" smtClean="0"/>
        </a:p>
        <a:p>
          <a:pPr lvl="0" algn="ctr" defTabSz="1422400">
            <a:lnSpc>
              <a:spcPct val="90000"/>
            </a:lnSpc>
            <a:spcBef>
              <a:spcPct val="0"/>
            </a:spcBef>
            <a:spcAft>
              <a:spcPct val="35000"/>
            </a:spcAft>
          </a:pPr>
          <a:r>
            <a:rPr lang="ru-RU" sz="3200" kern="1200" dirty="0" err="1" smtClean="0"/>
            <a:t>коррекця</a:t>
          </a:r>
          <a:endParaRPr lang="ru-RU" sz="3200" kern="1200" dirty="0"/>
        </a:p>
      </dsp:txBody>
      <dsp:txXfrm rot="16200000">
        <a:off x="945104" y="-945104"/>
        <a:ext cx="2106234" cy="3996444"/>
      </dsp:txXfrm>
    </dsp:sp>
    <dsp:sp modelId="{2C5D75A0-F66E-4507-8875-AA9639006E45}">
      <dsp:nvSpPr>
        <dsp:cNvPr id="0" name=""/>
        <dsp:cNvSpPr/>
      </dsp:nvSpPr>
      <dsp:spPr>
        <a:xfrm>
          <a:off x="3925067" y="68494"/>
          <a:ext cx="3996444" cy="2808312"/>
        </a:xfrm>
        <a:prstGeom prst="round1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ru-RU" sz="3200" kern="1200" dirty="0" smtClean="0"/>
            <a:t>планирование</a:t>
          </a:r>
          <a:endParaRPr lang="ru-RU" sz="3200" kern="1200" dirty="0"/>
        </a:p>
      </dsp:txBody>
      <dsp:txXfrm>
        <a:off x="3925067" y="68494"/>
        <a:ext cx="3996444" cy="2106234"/>
      </dsp:txXfrm>
    </dsp:sp>
    <dsp:sp modelId="{CDEBCD9D-2E4B-46BA-986A-607806C27BE3}">
      <dsp:nvSpPr>
        <dsp:cNvPr id="0" name=""/>
        <dsp:cNvSpPr/>
      </dsp:nvSpPr>
      <dsp:spPr>
        <a:xfrm rot="10800000">
          <a:off x="0" y="2808312"/>
          <a:ext cx="3996444" cy="2808312"/>
        </a:xfrm>
        <a:prstGeom prst="round1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ru-RU" sz="3200" kern="1200" dirty="0" smtClean="0"/>
            <a:t>прогнозирование</a:t>
          </a:r>
          <a:endParaRPr lang="ru-RU" sz="3200" kern="1200" dirty="0"/>
        </a:p>
      </dsp:txBody>
      <dsp:txXfrm rot="10800000">
        <a:off x="0" y="3510390"/>
        <a:ext cx="3996444" cy="2106234"/>
      </dsp:txXfrm>
    </dsp:sp>
    <dsp:sp modelId="{AB4C3782-92D5-40F8-A416-0264A8551E0A}">
      <dsp:nvSpPr>
        <dsp:cNvPr id="0" name=""/>
        <dsp:cNvSpPr/>
      </dsp:nvSpPr>
      <dsp:spPr>
        <a:xfrm rot="5400000">
          <a:off x="4590509" y="2214246"/>
          <a:ext cx="2808312" cy="3996444"/>
        </a:xfrm>
        <a:prstGeom prst="round1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ru-RU" sz="3200" kern="1200" dirty="0" smtClean="0"/>
            <a:t>Оценка      контроль</a:t>
          </a:r>
          <a:endParaRPr lang="ru-RU" sz="3200" kern="1200" dirty="0"/>
        </a:p>
      </dsp:txBody>
      <dsp:txXfrm rot="5400000">
        <a:off x="4941548" y="2565284"/>
        <a:ext cx="2106234" cy="3996444"/>
      </dsp:txXfrm>
    </dsp:sp>
    <dsp:sp modelId="{7C98608F-BED1-4F70-A097-272008788945}">
      <dsp:nvSpPr>
        <dsp:cNvPr id="0" name=""/>
        <dsp:cNvSpPr/>
      </dsp:nvSpPr>
      <dsp:spPr>
        <a:xfrm>
          <a:off x="2232237" y="2016227"/>
          <a:ext cx="3398927" cy="1404156"/>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i="1" u="sng" kern="1200" dirty="0" smtClean="0">
              <a:solidFill>
                <a:srgbClr val="FF0000"/>
              </a:solidFill>
            </a:rPr>
            <a:t>Регулятивные УУД</a:t>
          </a:r>
          <a:endParaRPr lang="ru-RU" sz="3200" b="1" i="1" u="sng" kern="1200" dirty="0">
            <a:solidFill>
              <a:srgbClr val="FF0000"/>
            </a:solidFill>
          </a:endParaRPr>
        </a:p>
      </dsp:txBody>
      <dsp:txXfrm>
        <a:off x="2232237" y="2016227"/>
        <a:ext cx="3398927" cy="140415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5B7319-8752-43DC-9251-6FF6EC4E5500}" type="datetimeFigureOut">
              <a:rPr lang="ru-RU" smtClean="0"/>
              <a:pPr/>
              <a:t>26.02.2015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B7319-8752-43DC-9251-6FF6EC4E5500}" type="datetimeFigureOut">
              <a:rPr lang="ru-RU" smtClean="0"/>
              <a:pPr/>
              <a:t>26.02.2015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0933E-8E9E-46F7-A2F2-BCFA8E62F16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3" r:id="rId4"/>
    <p:sldLayoutId id="2147483650" r:id="rId5"/>
    <p:sldLayoutId id="2147483661" r:id="rId6"/>
    <p:sldLayoutId id="2147483651" r:id="rId7"/>
    <p:sldLayoutId id="2147483652" r:id="rId8"/>
    <p:sldLayoutId id="2147483653" r:id="rId9"/>
    <p:sldLayoutId id="2147483654" r:id="rId10"/>
    <p:sldLayoutId id="2147483655"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539552" y="200104"/>
            <a:ext cx="8352928" cy="5447645"/>
          </a:xfrm>
          <a:prstGeom prst="rect">
            <a:avLst/>
          </a:prstGeom>
          <a:noFill/>
        </p:spPr>
        <p:txBody>
          <a:bodyPr wrap="square" lIns="91440" tIns="45720" rIns="91440" bIns="45720" anchor="ctr">
            <a:spAutoFit/>
          </a:bodyPr>
          <a:lstStyle/>
          <a:p>
            <a:pPr algn="ctr"/>
            <a:endPar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Разработка контрольно-диагностических материалов на уроках русского языка </a:t>
            </a:r>
            <a:endPar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endParaRPr>
          </a:p>
          <a:p>
            <a:pPr algn="ct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в </a:t>
            </a: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6 класс </a:t>
            </a: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по теме </a:t>
            </a:r>
            <a:endPar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endParaRPr>
          </a:p>
          <a:p>
            <a:pPr algn="ct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a:t>
            </a:r>
            <a:r>
              <a:rPr lang="ru-RU"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Имя существительное</a:t>
            </a: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onotype Corsiva" pitchFamily="66" charset="0"/>
              </a:rPr>
              <a:t>».  </a:t>
            </a:r>
          </a:p>
          <a:p>
            <a:pPr algn="ctr"/>
            <a:endParaRPr lang="ru-RU"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Эталон: </a:t>
            </a: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i="1" dirty="0" smtClean="0"/>
              <a:t> Дополни правило:</a:t>
            </a:r>
            <a:r>
              <a:rPr lang="ru-RU" dirty="0" smtClean="0"/>
              <a:t/>
            </a:r>
            <a:br>
              <a:rPr lang="ru-RU" dirty="0" smtClean="0"/>
            </a:br>
            <a:r>
              <a:rPr lang="ru-RU" dirty="0" smtClean="0"/>
              <a:t>Имя существительное </a:t>
            </a:r>
            <a:r>
              <a:rPr lang="ru-RU" dirty="0" smtClean="0"/>
              <a:t>– это</a:t>
            </a:r>
            <a:r>
              <a:rPr lang="ru-RU" dirty="0" smtClean="0">
                <a:solidFill>
                  <a:srgbClr val="FF0000"/>
                </a:solidFill>
              </a:rPr>
              <a:t> часть речи </a:t>
            </a:r>
            <a:r>
              <a:rPr lang="ru-RU" dirty="0" smtClean="0"/>
              <a:t>, </a:t>
            </a:r>
            <a:r>
              <a:rPr lang="ru-RU" dirty="0" smtClean="0"/>
              <a:t>которая отвечает на </a:t>
            </a:r>
            <a:r>
              <a:rPr lang="ru-RU" dirty="0" smtClean="0"/>
              <a:t>вопросы </a:t>
            </a:r>
            <a:r>
              <a:rPr lang="ru-RU" dirty="0" err="1" smtClean="0">
                <a:solidFill>
                  <a:srgbClr val="FF0000"/>
                </a:solidFill>
              </a:rPr>
              <a:t>кто?что</a:t>
            </a:r>
            <a:r>
              <a:rPr lang="ru-RU" dirty="0" smtClean="0">
                <a:solidFill>
                  <a:srgbClr val="FF0000"/>
                </a:solidFill>
              </a:rPr>
              <a:t>? </a:t>
            </a:r>
            <a:r>
              <a:rPr lang="ru-RU" dirty="0" smtClean="0"/>
              <a:t>и обозначает </a:t>
            </a:r>
            <a:r>
              <a:rPr lang="ru-RU" dirty="0" smtClean="0">
                <a:solidFill>
                  <a:srgbClr val="FF0000"/>
                </a:solidFill>
              </a:rPr>
              <a:t>предмет. </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Задания</a:t>
            </a:r>
            <a: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a:t>
            </a:r>
            <a:br>
              <a:rPr lang="ru-RU" sz="3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200" b="1" i="1" dirty="0" smtClean="0"/>
              <a:t>2.  Выбери ту группу слов, в которой находится только имена существительные</a:t>
            </a:r>
            <a:r>
              <a:rPr lang="ru-RU" sz="3200" dirty="0" smtClean="0"/>
              <a:t/>
            </a:r>
            <a:br>
              <a:rPr lang="ru-RU" sz="3200" dirty="0" smtClean="0"/>
            </a:br>
            <a:r>
              <a:rPr lang="ru-RU" sz="3200" dirty="0" smtClean="0"/>
              <a:t>а) громко, гром, молния</a:t>
            </a:r>
            <a:br>
              <a:rPr lang="ru-RU" sz="3200" dirty="0" smtClean="0"/>
            </a:br>
            <a:r>
              <a:rPr lang="ru-RU" sz="3200" dirty="0" smtClean="0"/>
              <a:t>б) цветок, растение, садовник</a:t>
            </a:r>
            <a:br>
              <a:rPr lang="ru-RU" sz="3200" dirty="0" smtClean="0"/>
            </a:br>
            <a:r>
              <a:rPr lang="ru-RU" sz="3200" dirty="0" smtClean="0"/>
              <a:t>в) водитель, автобусный, скоро</a:t>
            </a:r>
            <a:br>
              <a:rPr lang="ru-RU" sz="3200" dirty="0" smtClean="0"/>
            </a:br>
            <a:r>
              <a:rPr lang="ru-RU" sz="3200" dirty="0" smtClean="0">
                <a:latin typeface="+mn-lt"/>
              </a:rPr>
              <a:t/>
            </a:r>
            <a:br>
              <a:rPr lang="ru-RU" sz="3200" dirty="0" smtClean="0">
                <a:latin typeface="+mn-lt"/>
              </a:rPr>
            </a:br>
            <a:r>
              <a:rPr lang="ru-RU" sz="3200" dirty="0" smtClean="0">
                <a:latin typeface="+mn-lt"/>
              </a:rPr>
              <a:t/>
            </a:r>
            <a:br>
              <a:rPr lang="ru-RU" sz="3200" dirty="0" smtClean="0">
                <a:latin typeface="+mn-lt"/>
              </a:rPr>
            </a:br>
            <a:r>
              <a:rPr lang="ru-RU" sz="3200" b="1" dirty="0" smtClean="0">
                <a:latin typeface="+mn-lt"/>
              </a:rPr>
              <a:t>Сравни свой ответ по эталону.</a:t>
            </a:r>
            <a:r>
              <a:rPr lang="ru-RU" sz="3200" dirty="0" smtClean="0">
                <a:latin typeface="+mn-lt"/>
              </a:rPr>
              <a:t/>
            </a:r>
            <a:br>
              <a:rPr lang="ru-RU" sz="3200" dirty="0" smtClean="0">
                <a:latin typeface="+mn-lt"/>
              </a:rPr>
            </a:br>
            <a:endParaRPr lang="ru-RU" sz="32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latin typeface="+mn-lt"/>
              </a:rPr>
              <a:t/>
            </a:r>
            <a:br>
              <a:rPr lang="ru-RU" sz="4000" b="1" i="1" dirty="0" smtClean="0">
                <a:latin typeface="+mn-lt"/>
              </a:rPr>
            </a:br>
            <a:r>
              <a:rPr lang="ru-RU" sz="4000" b="1" i="1" dirty="0" smtClean="0">
                <a:solidFill>
                  <a:srgbClr val="FF0000"/>
                </a:solidFill>
                <a:latin typeface="+mn-lt"/>
              </a:rPr>
              <a:t>Эталон: </a:t>
            </a:r>
            <a:r>
              <a:rPr lang="ru-RU" sz="4000" b="1" i="1" dirty="0" smtClean="0">
                <a:latin typeface="+mn-lt"/>
              </a:rPr>
              <a:t/>
            </a:r>
            <a:br>
              <a:rPr lang="ru-RU" sz="4000" b="1" i="1" dirty="0" smtClean="0">
                <a:latin typeface="+mn-lt"/>
              </a:rPr>
            </a:br>
            <a:r>
              <a:rPr lang="ru-RU" sz="4000" b="1" i="1" dirty="0" smtClean="0">
                <a:latin typeface="+mn-lt"/>
              </a:rPr>
              <a:t>2</a:t>
            </a:r>
            <a:r>
              <a:rPr lang="ru-RU" sz="4000" b="1" i="1" dirty="0" smtClean="0">
                <a:latin typeface="+mn-lt"/>
              </a:rPr>
              <a:t>.  Выбери ту группу слов, в </a:t>
            </a:r>
            <a:r>
              <a:rPr lang="ru-RU" sz="4000" b="1" i="1" dirty="0" smtClean="0">
                <a:latin typeface="+mn-lt"/>
              </a:rPr>
              <a:t/>
            </a:r>
            <a:br>
              <a:rPr lang="ru-RU" sz="4000" b="1" i="1" dirty="0" smtClean="0">
                <a:latin typeface="+mn-lt"/>
              </a:rPr>
            </a:br>
            <a:r>
              <a:rPr lang="ru-RU" sz="4000" b="1" i="1" dirty="0" smtClean="0">
                <a:latin typeface="+mn-lt"/>
              </a:rPr>
              <a:t>которой </a:t>
            </a:r>
            <a:r>
              <a:rPr lang="ru-RU" sz="4000" b="1" i="1" dirty="0" smtClean="0">
                <a:latin typeface="+mn-lt"/>
              </a:rPr>
              <a:t>находится только имена существительные</a:t>
            </a:r>
            <a:r>
              <a:rPr lang="ru-RU" sz="4000" dirty="0" smtClean="0">
                <a:latin typeface="+mn-lt"/>
              </a:rPr>
              <a:t/>
            </a:r>
            <a:br>
              <a:rPr lang="ru-RU" sz="4000" dirty="0" smtClean="0">
                <a:latin typeface="+mn-lt"/>
              </a:rPr>
            </a:br>
            <a:r>
              <a:rPr lang="ru-RU" sz="4000" dirty="0" smtClean="0">
                <a:latin typeface="+mn-lt"/>
              </a:rPr>
              <a:t>а) громко, гром, молния</a:t>
            </a:r>
            <a:br>
              <a:rPr lang="ru-RU" sz="4000" dirty="0" smtClean="0">
                <a:latin typeface="+mn-lt"/>
              </a:rPr>
            </a:br>
            <a:r>
              <a:rPr lang="ru-RU" sz="4000" dirty="0" smtClean="0">
                <a:solidFill>
                  <a:srgbClr val="FF0000"/>
                </a:solidFill>
                <a:latin typeface="+mn-lt"/>
              </a:rPr>
              <a:t>б) цветок, растение, садовник</a:t>
            </a:r>
            <a:r>
              <a:rPr lang="ru-RU" sz="4000" dirty="0" smtClean="0">
                <a:latin typeface="+mn-lt"/>
              </a:rPr>
              <a:t/>
            </a:r>
            <a:br>
              <a:rPr lang="ru-RU" sz="4000" dirty="0" smtClean="0">
                <a:latin typeface="+mn-lt"/>
              </a:rPr>
            </a:br>
            <a:r>
              <a:rPr lang="ru-RU" sz="4000" dirty="0" smtClean="0">
                <a:latin typeface="+mn-lt"/>
              </a:rPr>
              <a:t>в) водитель, автобусный, скор</a:t>
            </a:r>
            <a:r>
              <a:rPr lang="ru-RU" dirty="0" smtClean="0"/>
              <a:t>о</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Задания</a:t>
            </a:r>
            <a: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a:t>
            </a:r>
            <a:br>
              <a:rPr lang="ru-RU" sz="4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700" b="1" i="1" dirty="0" smtClean="0">
                <a:latin typeface="+mn-lt"/>
              </a:rPr>
              <a:t>3</a:t>
            </a:r>
            <a:r>
              <a:rPr lang="ru-RU" sz="3100" b="1" i="1" dirty="0" smtClean="0">
                <a:latin typeface="+mn-lt"/>
              </a:rPr>
              <a:t>. Быстро напишите собственные имена существительные. Кто это?</a:t>
            </a:r>
            <a:r>
              <a:rPr lang="ru-RU" sz="3100" dirty="0" smtClean="0">
                <a:latin typeface="+mn-lt"/>
              </a:rPr>
              <a:t/>
            </a:r>
            <a:br>
              <a:rPr lang="ru-RU" sz="3100" dirty="0" smtClean="0">
                <a:latin typeface="+mn-lt"/>
              </a:rPr>
            </a:br>
            <a:r>
              <a:rPr lang="ru-RU" sz="3100" dirty="0" smtClean="0">
                <a:latin typeface="+mn-lt"/>
              </a:rPr>
              <a:t>1) Автор сказки "</a:t>
            </a:r>
            <a:r>
              <a:rPr lang="ru-RU" sz="3100" dirty="0" smtClean="0">
                <a:latin typeface="+mn-lt"/>
              </a:rPr>
              <a:t>Аленький </a:t>
            </a:r>
            <a:r>
              <a:rPr lang="ru-RU" sz="3100" dirty="0" smtClean="0">
                <a:latin typeface="+mn-lt"/>
              </a:rPr>
              <a:t>цветочек".</a:t>
            </a:r>
            <a:br>
              <a:rPr lang="ru-RU" sz="3100" dirty="0" smtClean="0">
                <a:latin typeface="+mn-lt"/>
              </a:rPr>
            </a:br>
            <a:r>
              <a:rPr lang="ru-RU" sz="3100" dirty="0" smtClean="0">
                <a:latin typeface="+mn-lt"/>
              </a:rPr>
              <a:t>2</a:t>
            </a:r>
            <a:r>
              <a:rPr lang="ru-RU" sz="3100" dirty="0" smtClean="0">
                <a:latin typeface="+mn-lt"/>
              </a:rPr>
              <a:t>) "Вдруг сердито под крыльцом пёс </a:t>
            </a:r>
            <a:r>
              <a:rPr lang="ru-RU" sz="3100" dirty="0" smtClean="0">
                <a:latin typeface="+mn-lt"/>
              </a:rPr>
              <a:t>залаял</a:t>
            </a:r>
            <a:r>
              <a:rPr lang="ru-RU" sz="3100" dirty="0" smtClean="0">
                <a:latin typeface="+mn-lt"/>
              </a:rPr>
              <a:t>". Как звали пса?</a:t>
            </a:r>
            <a:br>
              <a:rPr lang="ru-RU" sz="3100" dirty="0" smtClean="0">
                <a:latin typeface="+mn-lt"/>
              </a:rPr>
            </a:br>
            <a:r>
              <a:rPr lang="ru-RU" sz="3100" dirty="0" smtClean="0">
                <a:latin typeface="+mn-lt"/>
              </a:rPr>
              <a:t>3) Фамилия кота - героя мультфильма.</a:t>
            </a:r>
            <a:br>
              <a:rPr lang="ru-RU" sz="3100" dirty="0" smtClean="0">
                <a:latin typeface="+mn-lt"/>
              </a:rPr>
            </a:br>
            <a:r>
              <a:rPr lang="ru-RU" sz="3100" dirty="0" smtClean="0">
                <a:latin typeface="+mn-lt"/>
              </a:rPr>
              <a:t>4) Басня, где музыканты никак не могли сыграться.</a:t>
            </a:r>
            <a:br>
              <a:rPr lang="ru-RU" sz="3100" dirty="0" smtClean="0">
                <a:latin typeface="+mn-lt"/>
              </a:rPr>
            </a:br>
            <a:r>
              <a:rPr lang="ru-RU" sz="3100" dirty="0" smtClean="0">
                <a:latin typeface="+mn-lt"/>
              </a:rPr>
              <a:t>5) Дедушка русской басни.</a:t>
            </a:r>
            <a:br>
              <a:rPr lang="ru-RU" sz="3100" dirty="0" smtClean="0">
                <a:latin typeface="+mn-lt"/>
              </a:rPr>
            </a:br>
            <a:r>
              <a:rPr lang="ru-RU" sz="3100" dirty="0" smtClean="0">
                <a:latin typeface="+mn-lt"/>
              </a:rPr>
              <a:t>6) Автор "Капитанской дочки".</a:t>
            </a:r>
            <a:br>
              <a:rPr lang="ru-RU" sz="3100" dirty="0" smtClean="0">
                <a:latin typeface="+mn-lt"/>
              </a:rPr>
            </a:br>
            <a:r>
              <a:rPr lang="ru-RU" sz="3100" dirty="0" smtClean="0">
                <a:latin typeface="+mn-lt"/>
              </a:rPr>
              <a:t>7) Название деревни, где происходили невероятные события перед Рождеством.</a:t>
            </a:r>
            <a:br>
              <a:rPr lang="ru-RU" sz="3100" dirty="0" smtClean="0">
                <a:latin typeface="+mn-lt"/>
              </a:rPr>
            </a:br>
            <a:r>
              <a:rPr lang="ru-RU" sz="4000" b="1" dirty="0" smtClean="0">
                <a:latin typeface="+mn-lt"/>
              </a:rPr>
              <a:t>Сравни </a:t>
            </a:r>
            <a:r>
              <a:rPr lang="ru-RU" sz="4000" b="1" dirty="0" smtClean="0">
                <a:latin typeface="+mn-lt"/>
              </a:rPr>
              <a:t>свой ответ по эталону.</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b="1" i="1" dirty="0" smtClean="0">
                <a:solidFill>
                  <a:srgbClr val="FF0000"/>
                </a:solidFill>
              </a:rPr>
              <a:t>Эталон:</a:t>
            </a:r>
            <a:br>
              <a:rPr lang="ru-RU" b="1" i="1" dirty="0" smtClean="0">
                <a:solidFill>
                  <a:srgbClr val="FF0000"/>
                </a:solidFill>
              </a:rPr>
            </a:br>
            <a:r>
              <a:rPr lang="ru-RU" dirty="0" smtClean="0">
                <a:solidFill>
                  <a:srgbClr val="FF0000"/>
                </a:solidFill>
              </a:rPr>
              <a:t/>
            </a:r>
            <a:br>
              <a:rPr lang="ru-RU" dirty="0" smtClean="0">
                <a:solidFill>
                  <a:srgbClr val="FF0000"/>
                </a:solidFill>
              </a:rPr>
            </a:br>
            <a:r>
              <a:rPr lang="ru-RU" dirty="0" smtClean="0"/>
              <a:t>1) Аксаков; </a:t>
            </a:r>
            <a:r>
              <a:rPr lang="ru-RU" dirty="0" smtClean="0"/>
              <a:t/>
            </a:r>
            <a:br>
              <a:rPr lang="ru-RU" dirty="0" smtClean="0"/>
            </a:br>
            <a:r>
              <a:rPr lang="ru-RU" dirty="0" smtClean="0"/>
              <a:t>2</a:t>
            </a:r>
            <a:r>
              <a:rPr lang="ru-RU" dirty="0" smtClean="0"/>
              <a:t>) </a:t>
            </a:r>
            <a:r>
              <a:rPr lang="ru-RU" dirty="0" err="1" smtClean="0"/>
              <a:t>Соколко</a:t>
            </a:r>
            <a:r>
              <a:rPr lang="ru-RU" dirty="0" smtClean="0"/>
              <a:t>; </a:t>
            </a:r>
            <a:br>
              <a:rPr lang="ru-RU" dirty="0" smtClean="0"/>
            </a:br>
            <a:r>
              <a:rPr lang="ru-RU" dirty="0" smtClean="0"/>
              <a:t>3)</a:t>
            </a:r>
            <a:r>
              <a:rPr lang="ru-RU" dirty="0" err="1" smtClean="0"/>
              <a:t>Матроскин</a:t>
            </a:r>
            <a:r>
              <a:rPr lang="ru-RU" dirty="0" smtClean="0"/>
              <a:t>;  </a:t>
            </a:r>
            <a:r>
              <a:rPr lang="ru-RU" dirty="0" smtClean="0"/>
              <a:t/>
            </a:r>
            <a:br>
              <a:rPr lang="ru-RU" dirty="0" smtClean="0"/>
            </a:br>
            <a:r>
              <a:rPr lang="ru-RU" dirty="0" smtClean="0"/>
              <a:t>4</a:t>
            </a:r>
            <a:r>
              <a:rPr lang="ru-RU" dirty="0" smtClean="0"/>
              <a:t>) "</a:t>
            </a:r>
            <a:r>
              <a:rPr lang="ru-RU" dirty="0" smtClean="0"/>
              <a:t>Квартет";</a:t>
            </a:r>
            <a:br>
              <a:rPr lang="ru-RU" dirty="0" smtClean="0"/>
            </a:br>
            <a:r>
              <a:rPr lang="ru-RU" dirty="0" smtClean="0"/>
              <a:t> </a:t>
            </a:r>
            <a:r>
              <a:rPr lang="ru-RU" dirty="0" smtClean="0"/>
              <a:t>5) Крылов; </a:t>
            </a:r>
            <a:r>
              <a:rPr lang="ru-RU" dirty="0" smtClean="0"/>
              <a:t/>
            </a:r>
            <a:br>
              <a:rPr lang="ru-RU" dirty="0" smtClean="0"/>
            </a:br>
            <a:r>
              <a:rPr lang="ru-RU" dirty="0" smtClean="0"/>
              <a:t>6</a:t>
            </a:r>
            <a:r>
              <a:rPr lang="ru-RU" dirty="0" smtClean="0"/>
              <a:t>) Пушкин; </a:t>
            </a:r>
            <a:r>
              <a:rPr lang="ru-RU" dirty="0" smtClean="0"/>
              <a:t/>
            </a:r>
            <a:br>
              <a:rPr lang="ru-RU" dirty="0" smtClean="0"/>
            </a:br>
            <a:r>
              <a:rPr lang="ru-RU" dirty="0" smtClean="0"/>
              <a:t>7</a:t>
            </a:r>
            <a:r>
              <a:rPr lang="ru-RU" dirty="0" smtClean="0"/>
              <a:t>) Диканька</a:t>
            </a:r>
            <a:br>
              <a:rPr lang="ru-RU" dirty="0" smtClean="0"/>
            </a:br>
            <a:endParaRPr lang="ru-RU"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Задания</a:t>
            </a: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a:t>
            </a:r>
            <a: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sz="22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i="1" dirty="0" smtClean="0"/>
              <a:t>4</a:t>
            </a:r>
            <a:r>
              <a:rPr lang="ru-RU" sz="3600" b="1" i="1" dirty="0" smtClean="0"/>
              <a:t>. В тексте подчеркните имена существительные и определите у них число. Оцените работу товарища, опираясь на эталон. </a:t>
            </a:r>
            <a:r>
              <a:rPr lang="ru-RU" sz="3600" dirty="0" smtClean="0"/>
              <a:t/>
            </a:r>
            <a:br>
              <a:rPr lang="ru-RU" sz="3600" dirty="0" smtClean="0"/>
            </a:br>
            <a:r>
              <a:rPr lang="ru-RU" sz="3600" i="1" dirty="0" smtClean="0"/>
              <a:t>Было чудесное утро. Мороз сковал реку. К реке подбежали мальчишки со всей деревни. Они кидали палки и камни на лёд. Лёд был крепкий.</a:t>
            </a:r>
            <a:r>
              <a:rPr lang="ru-RU" sz="2000" dirty="0" smtClean="0"/>
              <a:t/>
            </a:r>
            <a:br>
              <a:rPr lang="ru-RU" sz="2000" dirty="0" smtClean="0"/>
            </a:br>
            <a:r>
              <a:rPr lang="ru-RU" sz="2200" dirty="0" smtClean="0"/>
              <a:t/>
            </a:r>
            <a:br>
              <a:rPr lang="ru-RU" sz="2200" dirty="0" smtClean="0"/>
            </a:br>
            <a:r>
              <a:rPr lang="ru-RU" sz="4900" b="1" dirty="0" smtClean="0">
                <a:latin typeface="+mn-lt"/>
              </a:rPr>
              <a:t>Сравни свой ответ по эталону.</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Эталон: </a:t>
            </a:r>
            <a: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24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2400" b="1" i="1" dirty="0" smtClean="0">
                <a:latin typeface="+mn-lt"/>
              </a:rPr>
              <a:t>4. В тексте подчеркните имена существительные и определите у них число. Оцените работу товарища, опираясь на эталон. </a:t>
            </a:r>
            <a:r>
              <a:rPr lang="ru-RU" sz="2400" b="1" i="1" dirty="0" smtClean="0">
                <a:latin typeface="+mn-lt"/>
              </a:rPr>
              <a:t/>
            </a:r>
            <a:br>
              <a:rPr lang="ru-RU" sz="2400" b="1" i="1" dirty="0" smtClean="0">
                <a:latin typeface="+mn-lt"/>
              </a:rPr>
            </a:br>
            <a:r>
              <a:rPr lang="ru-RU" sz="2400" b="1" i="1" dirty="0" smtClean="0">
                <a:latin typeface="+mn-lt"/>
              </a:rPr>
              <a:t/>
            </a:r>
            <a:br>
              <a:rPr lang="ru-RU" sz="2400" b="1" i="1" dirty="0" smtClean="0">
                <a:latin typeface="+mn-lt"/>
              </a:rPr>
            </a:br>
            <a:r>
              <a:rPr lang="ru-RU" sz="2400" dirty="0" smtClean="0">
                <a:latin typeface="+mn-lt"/>
              </a:rPr>
              <a:t/>
            </a:r>
            <a:br>
              <a:rPr lang="ru-RU" sz="2400" dirty="0" smtClean="0">
                <a:latin typeface="+mn-lt"/>
              </a:rPr>
            </a:br>
            <a:r>
              <a:rPr lang="ru-RU" sz="2800" i="1" dirty="0" smtClean="0"/>
              <a:t>Было чудесное утро (ед.ч). Мороз (ед.ч.) сковал </a:t>
            </a:r>
            <a:r>
              <a:rPr lang="ru-RU" sz="2800" i="1" dirty="0" smtClean="0"/>
              <a:t>реку (</a:t>
            </a:r>
            <a:r>
              <a:rPr lang="ru-RU" sz="2800" i="1" dirty="0" smtClean="0"/>
              <a:t>ед.ч. ). К </a:t>
            </a:r>
            <a:r>
              <a:rPr lang="ru-RU" sz="2800" i="1" dirty="0" smtClean="0"/>
              <a:t>реке (</a:t>
            </a:r>
            <a:r>
              <a:rPr lang="ru-RU" sz="2800" i="1" dirty="0" smtClean="0"/>
              <a:t>ед.ч.) подбежали мальчишки(мн.ч.) со всей деревни(ед.ч.). Они кидали палки(мн.ч.) и камни(мн.ч.) на лёд(ед.ч.). </a:t>
            </a:r>
            <a:r>
              <a:rPr lang="ru-RU" sz="2800" i="1" dirty="0" smtClean="0"/>
              <a:t>Лёд (</a:t>
            </a:r>
            <a:r>
              <a:rPr lang="ru-RU" sz="2800" i="1" dirty="0" smtClean="0"/>
              <a:t>ед.ч.) был крепкий.</a:t>
            </a:r>
            <a:r>
              <a:rPr lang="ru-RU" sz="2800" dirty="0" smtClean="0"/>
              <a:t/>
            </a:r>
            <a:br>
              <a:rPr lang="ru-RU" sz="2800" dirty="0" smtClean="0"/>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endParaRPr lang="ru-RU" sz="24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49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Задания:</a:t>
            </a: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t/>
            </a:r>
            <a:br>
              <a:rPr lang="ru-RU" sz="31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latin typeface="+mn-lt"/>
              </a:rPr>
            </a:br>
            <a:r>
              <a:rPr lang="ru-RU" sz="3100" b="1" i="1" dirty="0" smtClean="0">
                <a:latin typeface="+mn-lt"/>
              </a:rPr>
              <a:t> Исправьте ошибки в написании собственных имён существительных.</a:t>
            </a:r>
            <a:r>
              <a:rPr lang="ru-RU" sz="3100" dirty="0" smtClean="0">
                <a:latin typeface="+mn-lt"/>
              </a:rPr>
              <a:t/>
            </a:r>
            <a:br>
              <a:rPr lang="ru-RU" sz="3100" dirty="0" smtClean="0">
                <a:latin typeface="+mn-lt"/>
              </a:rPr>
            </a:br>
            <a:r>
              <a:rPr lang="ru-RU" sz="5300" i="1" dirty="0" smtClean="0">
                <a:latin typeface="+mn-lt"/>
              </a:rPr>
              <a:t>Река </a:t>
            </a:r>
            <a:r>
              <a:rPr lang="ru-RU" sz="5300" i="1" dirty="0" err="1" smtClean="0">
                <a:latin typeface="+mn-lt"/>
              </a:rPr>
              <a:t>нева</a:t>
            </a:r>
            <a:r>
              <a:rPr lang="ru-RU" sz="5300" i="1" dirty="0" smtClean="0">
                <a:latin typeface="+mn-lt"/>
              </a:rPr>
              <a:t>, цветок незабудка, собака </a:t>
            </a:r>
            <a:r>
              <a:rPr lang="ru-RU" sz="5300" i="1" dirty="0" err="1" smtClean="0">
                <a:latin typeface="+mn-lt"/>
              </a:rPr>
              <a:t>бим</a:t>
            </a:r>
            <a:r>
              <a:rPr lang="ru-RU" sz="5300" i="1" dirty="0" smtClean="0">
                <a:latin typeface="+mn-lt"/>
              </a:rPr>
              <a:t>, девочка </a:t>
            </a:r>
            <a:r>
              <a:rPr lang="ru-RU" sz="5300" i="1" dirty="0" err="1" smtClean="0">
                <a:latin typeface="+mn-lt"/>
              </a:rPr>
              <a:t>оля</a:t>
            </a:r>
            <a:r>
              <a:rPr lang="ru-RU" sz="5300" i="1" dirty="0" smtClean="0">
                <a:latin typeface="+mn-lt"/>
              </a:rPr>
              <a:t>, улица московская, животное выдра, птица счастья, гора </a:t>
            </a:r>
            <a:r>
              <a:rPr lang="ru-RU" sz="5300" i="1" dirty="0" err="1" smtClean="0">
                <a:latin typeface="+mn-lt"/>
              </a:rPr>
              <a:t>казбек</a:t>
            </a:r>
            <a:r>
              <a:rPr lang="ru-RU" sz="5300" i="1" dirty="0" smtClean="0">
                <a:latin typeface="+mn-lt"/>
              </a:rPr>
              <a:t>.</a:t>
            </a:r>
            <a:r>
              <a:rPr lang="ru-RU" sz="5300" dirty="0" smtClean="0"/>
              <a:t/>
            </a:r>
            <a:br>
              <a:rPr lang="ru-RU" sz="5300" dirty="0" smtClean="0"/>
            </a:br>
            <a:endParaRPr lang="ru-RU" sz="53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Эталон:</a:t>
            </a:r>
            <a:endParaRPr lang="ru-RU" dirty="0"/>
          </a:p>
        </p:txBody>
      </p:sp>
      <p:sp>
        <p:nvSpPr>
          <p:cNvPr id="3" name="Содержимое 2"/>
          <p:cNvSpPr>
            <a:spLocks noGrp="1"/>
          </p:cNvSpPr>
          <p:nvPr>
            <p:ph idx="1"/>
          </p:nvPr>
        </p:nvSpPr>
        <p:spPr/>
        <p:txBody>
          <a:bodyPr>
            <a:normAutofit lnSpcReduction="10000"/>
          </a:bodyPr>
          <a:lstStyle/>
          <a:p>
            <a:pPr algn="just">
              <a:buNone/>
            </a:pPr>
            <a:r>
              <a:rPr lang="ru-RU" sz="4800" i="1" dirty="0" smtClean="0"/>
              <a:t>Река Нева, </a:t>
            </a:r>
            <a:r>
              <a:rPr lang="ru-RU" sz="4800" i="1" dirty="0" smtClean="0"/>
              <a:t>цветок незабудка,</a:t>
            </a:r>
          </a:p>
          <a:p>
            <a:pPr algn="just">
              <a:buNone/>
            </a:pPr>
            <a:r>
              <a:rPr lang="ru-RU" sz="4800" i="1" dirty="0" smtClean="0"/>
              <a:t>собака </a:t>
            </a:r>
            <a:r>
              <a:rPr lang="ru-RU" sz="4800" i="1" dirty="0" err="1" smtClean="0"/>
              <a:t>Бим</a:t>
            </a:r>
            <a:r>
              <a:rPr lang="ru-RU" sz="4800" i="1" dirty="0" smtClean="0"/>
              <a:t>, девочка Оля, улица Московская, животное выдра, птица  </a:t>
            </a:r>
            <a:r>
              <a:rPr lang="ru-RU" sz="4800" i="1" dirty="0" smtClean="0"/>
              <a:t> </a:t>
            </a:r>
            <a:r>
              <a:rPr lang="ru-RU" sz="4800" i="1" dirty="0" smtClean="0"/>
              <a:t>счастья, гора Казбек</a:t>
            </a:r>
            <a:r>
              <a:rPr lang="ru-RU" sz="4400" i="1" dirty="0" smtClean="0"/>
              <a:t>.</a:t>
            </a:r>
            <a:endParaRPr lang="ru-RU" sz="4400" dirty="0" smtClean="0"/>
          </a:p>
          <a:p>
            <a:pPr algn="just">
              <a:buNone/>
            </a:pPr>
            <a:r>
              <a:rPr lang="ru-RU" sz="4400" b="1" i="1" dirty="0" smtClean="0"/>
              <a:t> </a:t>
            </a:r>
            <a:endParaRPr lang="ru-RU" sz="4400"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C00000"/>
                </a:solidFill>
                <a:latin typeface="+mn-lt"/>
              </a:rPr>
              <a:t>Познавательные УУД</a:t>
            </a:r>
            <a:endParaRPr lang="ru-RU" b="1" i="1" dirty="0">
              <a:solidFill>
                <a:srgbClr val="C00000"/>
              </a:solidFill>
              <a:latin typeface="+mn-lt"/>
            </a:endParaRPr>
          </a:p>
        </p:txBody>
      </p:sp>
      <p:sp>
        <p:nvSpPr>
          <p:cNvPr id="3" name="Содержимое 2"/>
          <p:cNvSpPr>
            <a:spLocks noGrp="1"/>
          </p:cNvSpPr>
          <p:nvPr>
            <p:ph idx="1"/>
          </p:nvPr>
        </p:nvSpPr>
        <p:spPr/>
        <p:txBody>
          <a:bodyPr>
            <a:normAutofit/>
          </a:bodyPr>
          <a:lstStyle/>
          <a:p>
            <a:pPr algn="just"/>
            <a:r>
              <a:rPr lang="ru-RU" sz="4000" dirty="0" smtClean="0"/>
              <a:t>Включают действия исследования, поиска и отбора необходимой информации, моделирования содержания, логические действия и операции, способы решения задач.  </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мин.jpg"/>
          <p:cNvPicPr>
            <a:picLocks noChangeAspect="1"/>
          </p:cNvPicPr>
          <p:nvPr/>
        </p:nvPicPr>
        <p:blipFill>
          <a:blip r:embed="rId2" cstate="print"/>
          <a:stretch>
            <a:fillRect/>
          </a:stretch>
        </p:blipFill>
        <p:spPr>
          <a:xfrm>
            <a:off x="827584" y="980728"/>
            <a:ext cx="3672408" cy="4680520"/>
          </a:xfrm>
          <a:prstGeom prst="rect">
            <a:avLst/>
          </a:prstGeom>
        </p:spPr>
      </p:pic>
      <p:sp>
        <p:nvSpPr>
          <p:cNvPr id="5" name="TextBox 4"/>
          <p:cNvSpPr txBox="1"/>
          <p:nvPr/>
        </p:nvSpPr>
        <p:spPr>
          <a:xfrm>
            <a:off x="4572000" y="1124744"/>
            <a:ext cx="3979679" cy="4955203"/>
          </a:xfrm>
          <a:prstGeom prst="rect">
            <a:avLst/>
          </a:prstGeom>
          <a:noFill/>
        </p:spPr>
        <p:txBody>
          <a:bodyPr wrap="square" rtlCol="0">
            <a:spAutoFit/>
          </a:bodyPr>
          <a:lstStyle/>
          <a:p>
            <a:r>
              <a:rPr lang="ru-RU" sz="4400" dirty="0" smtClean="0">
                <a:solidFill>
                  <a:srgbClr val="FF0000"/>
                </a:solidFill>
                <a:latin typeface="Monotype Corsiva" pitchFamily="66" charset="0"/>
              </a:rPr>
              <a:t>Автор проекта-</a:t>
            </a:r>
          </a:p>
          <a:p>
            <a:endParaRPr lang="ru-RU" sz="2000" dirty="0" smtClean="0">
              <a:solidFill>
                <a:srgbClr val="FF0000"/>
              </a:solidFill>
            </a:endParaRPr>
          </a:p>
          <a:p>
            <a:r>
              <a:rPr lang="ru-RU" sz="3600" dirty="0" err="1" smtClean="0">
                <a:latin typeface="Monotype Corsiva" pitchFamily="66" charset="0"/>
              </a:rPr>
              <a:t>Гимадиеа</a:t>
            </a:r>
            <a:r>
              <a:rPr lang="ru-RU" sz="3600" dirty="0" smtClean="0">
                <a:latin typeface="Monotype Corsiva" pitchFamily="66" charset="0"/>
              </a:rPr>
              <a:t> </a:t>
            </a:r>
            <a:r>
              <a:rPr lang="ru-RU" sz="3600" dirty="0" err="1" smtClean="0">
                <a:latin typeface="Monotype Corsiva" pitchFamily="66" charset="0"/>
              </a:rPr>
              <a:t>Гульгена</a:t>
            </a:r>
            <a:r>
              <a:rPr lang="ru-RU" sz="3600" dirty="0" smtClean="0">
                <a:latin typeface="Monotype Corsiva" pitchFamily="66" charset="0"/>
              </a:rPr>
              <a:t> </a:t>
            </a:r>
            <a:r>
              <a:rPr lang="ru-RU" sz="3600" dirty="0" err="1" smtClean="0">
                <a:latin typeface="Monotype Corsiva" pitchFamily="66" charset="0"/>
              </a:rPr>
              <a:t>Нурулловна</a:t>
            </a:r>
            <a:r>
              <a:rPr lang="ru-RU" sz="3600" dirty="0" smtClean="0">
                <a:latin typeface="Monotype Corsiva" pitchFamily="66" charset="0"/>
              </a:rPr>
              <a:t>, </a:t>
            </a:r>
          </a:p>
          <a:p>
            <a:r>
              <a:rPr lang="ru-RU" sz="3600" dirty="0" smtClean="0">
                <a:latin typeface="Monotype Corsiva" pitchFamily="66" charset="0"/>
              </a:rPr>
              <a:t>Учитель русского языка и литературы </a:t>
            </a:r>
          </a:p>
          <a:p>
            <a:r>
              <a:rPr lang="ru-RU" sz="3600" dirty="0" smtClean="0">
                <a:latin typeface="Monotype Corsiva" pitchFamily="66" charset="0"/>
              </a:rPr>
              <a:t> в  МБОУ «</a:t>
            </a:r>
            <a:r>
              <a:rPr lang="ru-RU" sz="3600" dirty="0" err="1" smtClean="0">
                <a:latin typeface="Monotype Corsiva" pitchFamily="66" charset="0"/>
              </a:rPr>
              <a:t>Кошлаучской</a:t>
            </a:r>
            <a:r>
              <a:rPr lang="ru-RU" sz="3600" dirty="0" smtClean="0">
                <a:latin typeface="Monotype Corsiva" pitchFamily="66" charset="0"/>
              </a:rPr>
              <a:t> ООШ» Арского района</a:t>
            </a:r>
            <a:endParaRPr lang="ru-RU" sz="3600" dirty="0">
              <a:latin typeface="Monotype Corsiva"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sz="4900" b="1" i="1" dirty="0" smtClean="0">
                <a:solidFill>
                  <a:srgbClr val="C00000"/>
                </a:solidFill>
                <a:latin typeface="+mn-lt"/>
              </a:rPr>
              <a:t>Задания:</a:t>
            </a:r>
            <a:r>
              <a:rPr lang="ru-RU" sz="4900" b="1" i="1" dirty="0" smtClean="0">
                <a:solidFill>
                  <a:srgbClr val="C00000"/>
                </a:solidFill>
                <a:latin typeface="+mn-lt"/>
              </a:rPr>
              <a:t> </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b="1" i="1" dirty="0" smtClean="0"/>
              <a:t>1.Изучите местные журналы и газеты или ресурсы Интернета, соберите материал о своей деревне и напишите о неё рассказ так, чтобы захотелось поехать туда на экскурсию. Подчеркните нарицательные и собственные существительные.</a:t>
            </a:r>
            <a:endParaRPr lang="ru-RU"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p:txBody>
          <a:bodyPr/>
          <a:lstStyle/>
          <a:p>
            <a:pPr algn="just"/>
            <a:r>
              <a:rPr lang="ru-RU" b="1" i="1" dirty="0" smtClean="0"/>
              <a:t>2.Пользуясь толковым словарём, проверьте, к какому роду относятся данные слова. Составьте с ними словосочетания «</a:t>
            </a:r>
            <a:r>
              <a:rPr lang="ru-RU" b="1" i="1" dirty="0" err="1" smtClean="0"/>
              <a:t>прил.+сущ</a:t>
            </a:r>
            <a:r>
              <a:rPr lang="ru-RU" b="1" i="1" dirty="0" smtClean="0"/>
              <a:t>.»</a:t>
            </a:r>
            <a:endParaRPr lang="ru-RU" dirty="0" smtClean="0"/>
          </a:p>
          <a:p>
            <a:pPr algn="just"/>
            <a:r>
              <a:rPr lang="ru-RU" i="1" dirty="0" smtClean="0"/>
              <a:t>Лебедь, мышь, картофель, бандероль, мозоль, тюль, фасоль, рояль, шампунь, овощ.</a:t>
            </a:r>
            <a:endParaRPr lang="ru-RU" dirty="0" smtClean="0"/>
          </a:p>
          <a:p>
            <a:pPr algn="just">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i="1" dirty="0">
              <a:solidFill>
                <a:srgbClr val="C00000"/>
              </a:solidFill>
              <a:latin typeface="+mn-lt"/>
            </a:endParaRPr>
          </a:p>
        </p:txBody>
      </p:sp>
      <p:sp>
        <p:nvSpPr>
          <p:cNvPr id="3" name="Содержимое 2"/>
          <p:cNvSpPr>
            <a:spLocks noGrp="1"/>
          </p:cNvSpPr>
          <p:nvPr>
            <p:ph idx="1"/>
          </p:nvPr>
        </p:nvSpPr>
        <p:spPr/>
        <p:txBody>
          <a:bodyPr/>
          <a:lstStyle/>
          <a:p>
            <a:r>
              <a:rPr lang="ru-RU" b="1" i="1" dirty="0" smtClean="0"/>
              <a:t>3.</a:t>
            </a:r>
            <a:r>
              <a:rPr lang="ru-RU" b="1" dirty="0" smtClean="0"/>
              <a:t>Запишите существительные в именительном падеже множественно числа в алфавитном порядке. Пользуясь словарём, обозначьте ударения. </a:t>
            </a:r>
            <a:endParaRPr lang="ru-RU" dirty="0" smtClean="0"/>
          </a:p>
          <a:p>
            <a:r>
              <a:rPr lang="ru-RU" i="1" dirty="0" smtClean="0"/>
              <a:t>Торт, приз, агент, очередь, маляр, офицер, щавель, мастер, договор, доктор, почерк, месяц</a:t>
            </a:r>
            <a:r>
              <a:rPr lang="ru-RU" i="1" dirty="0" smtClean="0"/>
              <a:t>.</a:t>
            </a:r>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одержимое 2"/>
          <p:cNvSpPr>
            <a:spLocks noGrp="1"/>
          </p:cNvSpPr>
          <p:nvPr>
            <p:ph idx="1"/>
          </p:nvPr>
        </p:nvSpPr>
        <p:spPr>
          <a:xfrm>
            <a:off x="457200" y="620688"/>
            <a:ext cx="8229600" cy="5505475"/>
          </a:xfrm>
        </p:spPr>
        <p:txBody>
          <a:bodyPr>
            <a:normAutofit fontScale="92500" lnSpcReduction="20000"/>
          </a:bodyPr>
          <a:lstStyle/>
          <a:p>
            <a:pPr algn="just"/>
            <a:r>
              <a:rPr lang="ru-RU" b="1" i="1" dirty="0" smtClean="0"/>
              <a:t>4.Спишите текст. Озаглавьте его. Вставьте пропущенные буквы на месте пропусков и раскройте скобки. Расставьте недостающие знаки препинания. Найдите в тексте имена существительные и определите падеж. В каком словаре мы можем найти значение слова «</a:t>
            </a:r>
            <a:r>
              <a:rPr lang="ru-RU" b="1" i="1" dirty="0" err="1" smtClean="0"/>
              <a:t>прокурлычит</a:t>
            </a:r>
            <a:r>
              <a:rPr lang="ru-RU" b="1" i="1" dirty="0" smtClean="0"/>
              <a:t>». Напишите это объяснение.</a:t>
            </a:r>
            <a:endParaRPr lang="ru-RU" dirty="0" smtClean="0"/>
          </a:p>
          <a:p>
            <a:pPr algn="just"/>
            <a:r>
              <a:rPr lang="ru-RU" i="1" dirty="0" smtClean="0"/>
              <a:t>З…</a:t>
            </a:r>
            <a:r>
              <a:rPr lang="ru-RU" i="1" dirty="0" err="1" smtClean="0"/>
              <a:t>лотой</a:t>
            </a:r>
            <a:r>
              <a:rPr lang="ru-RU" i="1" dirty="0" smtClean="0"/>
              <a:t> </a:t>
            </a:r>
            <a:r>
              <a:rPr lang="ru-RU" i="1" dirty="0" err="1" smtClean="0"/>
              <a:t>осен</a:t>
            </a:r>
            <a:r>
              <a:rPr lang="ru-RU" i="1" dirty="0" smtClean="0"/>
              <a:t>..</a:t>
            </a:r>
            <a:r>
              <a:rPr lang="ru-RU" i="1" dirty="0" err="1" smtClean="0"/>
              <a:t>ий</a:t>
            </a:r>
            <a:r>
              <a:rPr lang="ru-RU" i="1" dirty="0" smtClean="0"/>
              <a:t> денёк. Кругом </a:t>
            </a:r>
            <a:r>
              <a:rPr lang="ru-RU" i="1" dirty="0" err="1" smtClean="0"/>
              <a:t>тиш</a:t>
            </a:r>
            <a:r>
              <a:rPr lang="ru-RU" i="1" dirty="0" smtClean="0"/>
              <a:t>…на. Лишь изредка </a:t>
            </a:r>
            <a:r>
              <a:rPr lang="ru-RU" i="1" dirty="0" err="1" smtClean="0"/>
              <a:t>прокурлыч</a:t>
            </a:r>
            <a:r>
              <a:rPr lang="ru-RU" i="1" dirty="0" smtClean="0"/>
              <a:t>…т в небе </a:t>
            </a:r>
            <a:r>
              <a:rPr lang="ru-RU" i="1" dirty="0" err="1" smtClean="0"/>
              <a:t>отл</a:t>
            </a:r>
            <a:r>
              <a:rPr lang="ru-RU" i="1" dirty="0" smtClean="0"/>
              <a:t>…тающие журавли или </a:t>
            </a:r>
            <a:r>
              <a:rPr lang="ru-RU" i="1" dirty="0" err="1" smtClean="0"/>
              <a:t>прол</a:t>
            </a:r>
            <a:r>
              <a:rPr lang="ru-RU" i="1" dirty="0" smtClean="0"/>
              <a:t>…</a:t>
            </a:r>
            <a:r>
              <a:rPr lang="ru-RU" i="1" dirty="0" err="1" smtClean="0"/>
              <a:t>тит</a:t>
            </a:r>
            <a:r>
              <a:rPr lang="ru-RU" i="1" dirty="0" smtClean="0"/>
              <a:t> с призывным криком кулич…к. земля пр…несла свои б…</a:t>
            </a:r>
            <a:r>
              <a:rPr lang="ru-RU" i="1" dirty="0" err="1" smtClean="0"/>
              <a:t>гатые</a:t>
            </a:r>
            <a:r>
              <a:rPr lang="ru-RU" i="1" dirty="0" smtClean="0"/>
              <a:t> плоды и теперь </a:t>
            </a:r>
            <a:r>
              <a:rPr lang="ru-RU" i="1" dirty="0" err="1" smtClean="0"/>
              <a:t>соб</a:t>
            </a:r>
            <a:r>
              <a:rPr lang="ru-RU" i="1" dirty="0" smtClean="0"/>
              <a:t>…</a:t>
            </a:r>
            <a:r>
              <a:rPr lang="ru-RU" i="1" dirty="0" err="1" smtClean="0"/>
              <a:t>рается</a:t>
            </a:r>
            <a:r>
              <a:rPr lang="ru-RU" i="1" dirty="0" smtClean="0"/>
              <a:t> на покой и отдых.</a:t>
            </a:r>
            <a:r>
              <a:rPr lang="ru-RU" b="1" i="1" dirty="0" smtClean="0"/>
              <a:t> </a:t>
            </a:r>
            <a:endParaRPr lang="ru-RU" dirty="0" smtClean="0"/>
          </a:p>
          <a:p>
            <a:pPr algn="just"/>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8229600" cy="202034"/>
          </a:xfrm>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67544" y="1136501"/>
            <a:ext cx="8229600" cy="5721499"/>
          </a:xfrm>
        </p:spPr>
        <p:txBody>
          <a:bodyPr/>
          <a:lstStyle/>
          <a:p>
            <a:r>
              <a:rPr lang="ru-RU" b="1" i="1" dirty="0" smtClean="0"/>
              <a:t>5.Подготовьте устное публичное выступление о произведении народного декоративного искусства, обращаясь к материалам из энциклопедий, Интернета. Постарайтесь выступить так, чтобы слушатели почувствовали ваше отношение к произведениям народного декоративного искусства.</a:t>
            </a: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2492896"/>
            <a:ext cx="4824536" cy="1296144"/>
          </a:xfrm>
        </p:spPr>
        <p:txBody>
          <a:bodyPr>
            <a:normAutofit/>
          </a:bodyPr>
          <a:lstStyle/>
          <a:p>
            <a:r>
              <a:rPr lang="ru-RU" sz="3200" b="1" i="1" u="sng" dirty="0" smtClean="0">
                <a:solidFill>
                  <a:srgbClr val="C00000"/>
                </a:solidFill>
                <a:latin typeface="+mn-lt"/>
              </a:rPr>
              <a:t>Коммуникативные действия:</a:t>
            </a:r>
            <a:endParaRPr lang="ru-RU" sz="3200" b="1" i="1" u="sng" dirty="0">
              <a:solidFill>
                <a:srgbClr val="C00000"/>
              </a:solidFill>
              <a:latin typeface="+mn-lt"/>
            </a:endParaRPr>
          </a:p>
        </p:txBody>
      </p:sp>
      <p:cxnSp>
        <p:nvCxnSpPr>
          <p:cNvPr id="4" name="Прямая со стрелкой 3"/>
          <p:cNvCxnSpPr/>
          <p:nvPr/>
        </p:nvCxnSpPr>
        <p:spPr>
          <a:xfrm flipH="1" flipV="1">
            <a:off x="2699792" y="2492896"/>
            <a:ext cx="576064"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539552" y="1196752"/>
            <a:ext cx="2592288" cy="923330"/>
          </a:xfrm>
          <a:prstGeom prst="rect">
            <a:avLst/>
          </a:prstGeom>
          <a:noFill/>
        </p:spPr>
        <p:txBody>
          <a:bodyPr wrap="square" rtlCol="0">
            <a:spAutoFit/>
          </a:bodyPr>
          <a:lstStyle/>
          <a:p>
            <a:r>
              <a:rPr lang="ru-RU" dirty="0" smtClean="0">
                <a:solidFill>
                  <a:srgbClr val="C00000"/>
                </a:solidFill>
              </a:rPr>
              <a:t>Умение с достаточной полнотой и точностью выражать свои мысли</a:t>
            </a:r>
            <a:endParaRPr lang="ru-RU" dirty="0">
              <a:solidFill>
                <a:srgbClr val="C00000"/>
              </a:solidFill>
            </a:endParaRPr>
          </a:p>
        </p:txBody>
      </p:sp>
      <p:sp>
        <p:nvSpPr>
          <p:cNvPr id="7" name="Скругленный прямоугольник 6"/>
          <p:cNvSpPr/>
          <p:nvPr/>
        </p:nvSpPr>
        <p:spPr>
          <a:xfrm>
            <a:off x="611560" y="980728"/>
            <a:ext cx="280831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611560" y="1196752"/>
            <a:ext cx="2664296" cy="923330"/>
          </a:xfrm>
          <a:prstGeom prst="rect">
            <a:avLst/>
          </a:prstGeom>
          <a:noFill/>
        </p:spPr>
        <p:txBody>
          <a:bodyPr wrap="square" rtlCol="0">
            <a:spAutoFit/>
          </a:bodyPr>
          <a:lstStyle/>
          <a:p>
            <a:pPr algn="just"/>
            <a:r>
              <a:rPr lang="ru-RU" dirty="0" smtClean="0"/>
              <a:t>Умение с достаточной полнотой и точностью выражать свои мыли.</a:t>
            </a:r>
            <a:endParaRPr lang="ru-RU" dirty="0"/>
          </a:p>
        </p:txBody>
      </p:sp>
      <p:sp>
        <p:nvSpPr>
          <p:cNvPr id="10" name="Скругленный прямоугольник 9"/>
          <p:cNvSpPr/>
          <p:nvPr/>
        </p:nvSpPr>
        <p:spPr>
          <a:xfrm>
            <a:off x="5004048" y="980728"/>
            <a:ext cx="331236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p:cNvSpPr txBox="1"/>
          <p:nvPr/>
        </p:nvSpPr>
        <p:spPr>
          <a:xfrm>
            <a:off x="5004048" y="1196752"/>
            <a:ext cx="3096344" cy="923330"/>
          </a:xfrm>
          <a:prstGeom prst="rect">
            <a:avLst/>
          </a:prstGeom>
          <a:noFill/>
        </p:spPr>
        <p:txBody>
          <a:bodyPr wrap="square" rtlCol="0">
            <a:spAutoFit/>
          </a:bodyPr>
          <a:lstStyle/>
          <a:p>
            <a:r>
              <a:rPr lang="ru-RU" dirty="0" smtClean="0"/>
              <a:t>Планирование учебного </a:t>
            </a:r>
          </a:p>
          <a:p>
            <a:pPr algn="just"/>
            <a:r>
              <a:rPr lang="ru-RU" dirty="0" smtClean="0"/>
              <a:t>сотрудничества с учителем и сверстником</a:t>
            </a:r>
            <a:endParaRPr lang="ru-RU" dirty="0"/>
          </a:p>
        </p:txBody>
      </p:sp>
      <p:cxnSp>
        <p:nvCxnSpPr>
          <p:cNvPr id="13" name="Прямая со стрелкой 12"/>
          <p:cNvCxnSpPr/>
          <p:nvPr/>
        </p:nvCxnSpPr>
        <p:spPr>
          <a:xfrm flipV="1">
            <a:off x="5724128" y="2204864"/>
            <a:ext cx="504056" cy="720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Скругленный прямоугольник 13"/>
          <p:cNvSpPr/>
          <p:nvPr/>
        </p:nvSpPr>
        <p:spPr>
          <a:xfrm>
            <a:off x="395536" y="3429000"/>
            <a:ext cx="27363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611560" y="3645024"/>
            <a:ext cx="2592288" cy="369332"/>
          </a:xfrm>
          <a:prstGeom prst="rect">
            <a:avLst/>
          </a:prstGeom>
          <a:noFill/>
        </p:spPr>
        <p:txBody>
          <a:bodyPr wrap="square" rtlCol="0">
            <a:spAutoFit/>
          </a:bodyPr>
          <a:lstStyle/>
          <a:p>
            <a:r>
              <a:rPr lang="ru-RU" dirty="0" smtClean="0"/>
              <a:t>Постановка вопросов</a:t>
            </a:r>
            <a:endParaRPr lang="ru-RU" dirty="0"/>
          </a:p>
        </p:txBody>
      </p:sp>
      <p:sp>
        <p:nvSpPr>
          <p:cNvPr id="16" name="Скругленный прямоугольник 15"/>
          <p:cNvSpPr/>
          <p:nvPr/>
        </p:nvSpPr>
        <p:spPr>
          <a:xfrm>
            <a:off x="6012160" y="3284984"/>
            <a:ext cx="269979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6084168" y="3573016"/>
            <a:ext cx="2520280" cy="369332"/>
          </a:xfrm>
          <a:prstGeom prst="rect">
            <a:avLst/>
          </a:prstGeom>
          <a:noFill/>
        </p:spPr>
        <p:txBody>
          <a:bodyPr wrap="square" rtlCol="0">
            <a:spAutoFit/>
          </a:bodyPr>
          <a:lstStyle/>
          <a:p>
            <a:r>
              <a:rPr lang="ru-RU" dirty="0" smtClean="0"/>
              <a:t>Разрешение конфликта</a:t>
            </a:r>
            <a:endParaRPr lang="ru-RU" dirty="0"/>
          </a:p>
        </p:txBody>
      </p:sp>
      <p:sp>
        <p:nvSpPr>
          <p:cNvPr id="18" name="Скругленный прямоугольник 17"/>
          <p:cNvSpPr/>
          <p:nvPr/>
        </p:nvSpPr>
        <p:spPr>
          <a:xfrm>
            <a:off x="3275856" y="4437112"/>
            <a:ext cx="2808312"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3275856" y="5085184"/>
            <a:ext cx="2952328" cy="646331"/>
          </a:xfrm>
          <a:prstGeom prst="rect">
            <a:avLst/>
          </a:prstGeom>
          <a:noFill/>
        </p:spPr>
        <p:txBody>
          <a:bodyPr wrap="square" rtlCol="0">
            <a:spAutoFit/>
          </a:bodyPr>
          <a:lstStyle/>
          <a:p>
            <a:pPr algn="ctr"/>
            <a:r>
              <a:rPr lang="ru-RU" dirty="0" smtClean="0"/>
              <a:t>Управление поведением партёра</a:t>
            </a:r>
            <a:endParaRPr lang="ru-RU" dirty="0"/>
          </a:p>
        </p:txBody>
      </p:sp>
      <p:cxnSp>
        <p:nvCxnSpPr>
          <p:cNvPr id="21" name="Прямая со стрелкой 20"/>
          <p:cNvCxnSpPr/>
          <p:nvPr/>
        </p:nvCxnSpPr>
        <p:spPr>
          <a:xfrm flipH="1">
            <a:off x="3059832" y="3645024"/>
            <a:ext cx="792088"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Прямая со стрелкой 22"/>
          <p:cNvCxnSpPr/>
          <p:nvPr/>
        </p:nvCxnSpPr>
        <p:spPr>
          <a:xfrm>
            <a:off x="5580112" y="3573016"/>
            <a:ext cx="648072" cy="3600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Прямая со стрелкой 24"/>
          <p:cNvCxnSpPr/>
          <p:nvPr/>
        </p:nvCxnSpPr>
        <p:spPr>
          <a:xfrm>
            <a:off x="4572000" y="3645024"/>
            <a:ext cx="0" cy="108012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
            </a:r>
            <a:br>
              <a:rPr lang="ru-RU" b="1" i="1" dirty="0" smtClean="0">
                <a:solidFill>
                  <a:srgbClr val="C00000"/>
                </a:solidFill>
                <a:latin typeface="+mn-lt"/>
              </a:rPr>
            </a:br>
            <a:r>
              <a:rPr lang="ru-RU" b="1" i="1" dirty="0" smtClean="0">
                <a:solidFill>
                  <a:srgbClr val="C00000"/>
                </a:solidFill>
                <a:latin typeface="+mn-lt"/>
              </a:rPr>
              <a:t>Задания:</a:t>
            </a:r>
            <a:br>
              <a:rPr lang="ru-RU" b="1" i="1" dirty="0" smtClean="0">
                <a:solidFill>
                  <a:srgbClr val="C00000"/>
                </a:solidFill>
                <a:latin typeface="+mn-lt"/>
              </a:rPr>
            </a:br>
            <a:r>
              <a:rPr lang="ru-RU" sz="2000" b="1" dirty="0" smtClean="0">
                <a:latin typeface="+mn-lt"/>
              </a:rPr>
              <a:t>1.</a:t>
            </a:r>
            <a:r>
              <a:rPr lang="ru-RU" sz="2000" dirty="0" smtClean="0">
                <a:latin typeface="+mn-lt"/>
              </a:rPr>
              <a:t> </a:t>
            </a:r>
            <a:r>
              <a:rPr lang="ru-RU" sz="2000" b="1" dirty="0" smtClean="0">
                <a:latin typeface="+mn-lt"/>
              </a:rPr>
              <a:t>Прочитайте работу вашего сверстника. Что понравилось вам в сочинении? Какому типу речи (повествование, описание, рассуждение) соответствует текст? В каком стиле написано сочинение?</a:t>
            </a:r>
            <a:r>
              <a:rPr lang="ru-RU" sz="2000" dirty="0" smtClean="0">
                <a:latin typeface="+mn-lt"/>
              </a:rPr>
              <a:t/>
            </a:r>
            <a:br>
              <a:rPr lang="ru-RU" sz="2000" dirty="0" smtClean="0">
                <a:latin typeface="+mn-lt"/>
              </a:rPr>
            </a:br>
            <a:r>
              <a:rPr lang="ru-RU" sz="2000" dirty="0" smtClean="0">
                <a:latin typeface="+mn-lt"/>
              </a:rPr>
              <a:t>ИСТОРИЯ МАЛЕНЬКОГО ЛИСТОЧКА </a:t>
            </a:r>
            <a:br>
              <a:rPr lang="ru-RU" sz="2000" dirty="0" smtClean="0">
                <a:latin typeface="+mn-lt"/>
              </a:rPr>
            </a:br>
            <a:r>
              <a:rPr lang="ru-RU" sz="2000" dirty="0" smtClean="0">
                <a:latin typeface="+mn-lt"/>
              </a:rPr>
              <a:t>   Однажды произошла такая история. Жил-был листочек. Он висел на старом дубе. </a:t>
            </a:r>
            <a:br>
              <a:rPr lang="ru-RU" sz="2000" dirty="0" smtClean="0">
                <a:latin typeface="+mn-lt"/>
              </a:rPr>
            </a:br>
            <a:r>
              <a:rPr lang="ru-RU" sz="2000" dirty="0" smtClean="0">
                <a:latin typeface="+mn-lt"/>
              </a:rPr>
              <a:t>    На дворе стояла хорошая погода. Он висел и разговаривал с соседним листочком. Тогда ему было всего два дня. </a:t>
            </a:r>
            <a:br>
              <a:rPr lang="ru-RU" sz="2000" dirty="0" smtClean="0">
                <a:latin typeface="+mn-lt"/>
              </a:rPr>
            </a:br>
            <a:r>
              <a:rPr lang="ru-RU" sz="2000" dirty="0" smtClean="0">
                <a:latin typeface="+mn-lt"/>
              </a:rPr>
              <a:t>Время шло очень быстро. Началась осень.  Листочек  стал желтеть. </a:t>
            </a:r>
            <a:br>
              <a:rPr lang="ru-RU" sz="2000" dirty="0" smtClean="0">
                <a:latin typeface="+mn-lt"/>
              </a:rPr>
            </a:br>
            <a:r>
              <a:rPr lang="ru-RU" sz="2000" dirty="0" smtClean="0">
                <a:latin typeface="+mn-lt"/>
              </a:rPr>
              <a:t>Однажды появился  сильный ветер. И листочек полетел. Он летел очень долго. Он поднялся высоко над леса. Он  летел и думал, как упадет в ковер листьев и встретится с собратьями. И  так он летел и летел но не упал  в ковер листьев, а попал ко мне на руку.</a:t>
            </a:r>
            <a:br>
              <a:rPr lang="ru-RU" sz="2000" dirty="0" smtClean="0">
                <a:latin typeface="+mn-lt"/>
              </a:rPr>
            </a:br>
            <a:r>
              <a:rPr lang="ru-RU" sz="2000" dirty="0" smtClean="0">
                <a:latin typeface="+mn-lt"/>
              </a:rPr>
              <a:t>   Так и закончилась жизнь листочка на дереве и  началась  новая — в моей книжке, куда я его положил! </a:t>
            </a:r>
            <a:br>
              <a:rPr lang="ru-RU" sz="2000" dirty="0" smtClean="0">
                <a:latin typeface="+mn-lt"/>
              </a:rPr>
            </a:br>
            <a:r>
              <a:rPr lang="ru-RU" sz="2000" dirty="0" smtClean="0">
                <a:latin typeface="+mn-lt"/>
              </a:rPr>
              <a:t>Коля  О. </a:t>
            </a:r>
            <a:br>
              <a:rPr lang="ru-RU" sz="2000" dirty="0" smtClean="0">
                <a:latin typeface="+mn-lt"/>
              </a:rPr>
            </a:br>
            <a:r>
              <a:rPr lang="ru-RU" sz="2000" dirty="0" smtClean="0">
                <a:latin typeface="+mn-lt"/>
              </a:rPr>
              <a:t>1.Что бы вы предложили для улучшения художественного стиля сочинения: диалог, описание, прилагательные-эпитеты или что-то еще?</a:t>
            </a:r>
            <a:br>
              <a:rPr lang="ru-RU" sz="2000" dirty="0" smtClean="0">
                <a:latin typeface="+mn-lt"/>
              </a:rPr>
            </a:br>
            <a:r>
              <a:rPr lang="ru-RU" sz="2000" dirty="0" smtClean="0">
                <a:latin typeface="+mn-lt"/>
              </a:rPr>
              <a:t>2.Напишите свою историю листочка с дерева, проявив фантазию и юмор. Прочитайте ее своим одноклассникам и попросите оценить сочинение, отметив достоинства стиля и его недостатки.</a:t>
            </a:r>
            <a:r>
              <a:rPr lang="ru-RU" dirty="0" smtClean="0"/>
              <a:t/>
            </a:r>
            <a:br>
              <a:rPr lang="ru-RU" dirty="0" smtClean="0"/>
            </a:br>
            <a:r>
              <a:rPr lang="ru-RU" dirty="0" smtClean="0"/>
              <a:t> </a:t>
            </a:r>
            <a:br>
              <a:rPr lang="ru-RU" dirty="0" smtClean="0"/>
            </a:br>
            <a:endParaRPr lang="ru-RU" b="1" i="1" dirty="0">
              <a:solidFill>
                <a:srgbClr val="C00000"/>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just"/>
            <a:r>
              <a:rPr lang="ru-RU" sz="4900" b="1" dirty="0" smtClean="0">
                <a:latin typeface="+mn-lt"/>
              </a:rPr>
              <a:t/>
            </a:r>
            <a:br>
              <a:rPr lang="ru-RU" sz="4900" b="1" dirty="0" smtClean="0">
                <a:latin typeface="+mn-lt"/>
              </a:rPr>
            </a:br>
            <a:r>
              <a:rPr lang="ru-RU" sz="4900" b="1" dirty="0" smtClean="0">
                <a:latin typeface="+mn-lt"/>
              </a:rPr>
              <a:t/>
            </a:r>
            <a:br>
              <a:rPr lang="ru-RU" sz="4900" b="1" dirty="0" smtClean="0">
                <a:latin typeface="+mn-lt"/>
              </a:rPr>
            </a:br>
            <a:r>
              <a:rPr lang="ru-RU" sz="4900" b="1" dirty="0" smtClean="0">
                <a:latin typeface="+mn-lt"/>
              </a:rPr>
              <a:t/>
            </a:r>
            <a:br>
              <a:rPr lang="ru-RU" sz="4900" b="1" dirty="0" smtClean="0">
                <a:latin typeface="+mn-lt"/>
              </a:rPr>
            </a:br>
            <a:r>
              <a:rPr lang="ru-RU" sz="4900" b="1" dirty="0" smtClean="0">
                <a:latin typeface="+mn-lt"/>
              </a:rPr>
              <a:t/>
            </a:r>
            <a:br>
              <a:rPr lang="ru-RU" sz="4900" b="1" dirty="0" smtClean="0">
                <a:latin typeface="+mn-lt"/>
              </a:rPr>
            </a:br>
            <a:r>
              <a:rPr lang="ru-RU" sz="4900" b="1" dirty="0" smtClean="0">
                <a:latin typeface="+mn-lt"/>
              </a:rPr>
              <a:t/>
            </a:r>
            <a:br>
              <a:rPr lang="ru-RU" sz="4900" b="1" dirty="0" smtClean="0">
                <a:latin typeface="+mn-lt"/>
              </a:rPr>
            </a:br>
            <a:r>
              <a:rPr lang="ru-RU" sz="5300" b="1" dirty="0" smtClean="0">
                <a:latin typeface="+mn-lt"/>
              </a:rPr>
              <a:t>Инсценируйте </a:t>
            </a:r>
            <a:r>
              <a:rPr lang="ru-RU" sz="5300" b="1" dirty="0" smtClean="0">
                <a:latin typeface="+mn-lt"/>
              </a:rPr>
              <a:t>диалог на тему «В зоопарке», употребив неизменяемые имена существительные.</a:t>
            </a:r>
            <a:r>
              <a:rPr lang="ru-RU" dirty="0" smtClean="0"/>
              <a:t/>
            </a:r>
            <a:br>
              <a:rPr lang="ru-RU" dirty="0" smtClean="0"/>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just"/>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sz="5600" b="1" dirty="0" smtClean="0"/>
              <a:t/>
            </a:r>
            <a:br>
              <a:rPr lang="ru-RU" sz="5600" b="1" dirty="0" smtClean="0"/>
            </a:br>
            <a:r>
              <a:rPr lang="ru-RU" sz="5600" b="1" dirty="0" smtClean="0"/>
              <a:t/>
            </a:r>
            <a:br>
              <a:rPr lang="ru-RU" sz="5600" b="1" dirty="0" smtClean="0"/>
            </a:br>
            <a:r>
              <a:rPr lang="ru-RU" sz="5600" b="1" dirty="0" smtClean="0"/>
              <a:t>Напишите </a:t>
            </a:r>
            <a:r>
              <a:rPr lang="ru-RU" sz="5600" b="1" dirty="0" smtClean="0"/>
              <a:t>сочинение-миниатюру на тему «Вот она -  весна пришла», употребляя и одушевлённые, и неодушевлённые существительные. </a:t>
            </a: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
            </a:r>
            <a:br>
              <a:rPr lang="ru-RU" sz="4000" b="1" dirty="0" smtClean="0">
                <a:latin typeface="+mn-lt"/>
              </a:rPr>
            </a:br>
            <a:r>
              <a:rPr lang="ru-RU" sz="4000" b="1" dirty="0" smtClean="0">
                <a:latin typeface="+mn-lt"/>
              </a:rPr>
              <a:t>Представьте </a:t>
            </a:r>
            <a:r>
              <a:rPr lang="ru-RU" sz="4000" b="1" dirty="0" smtClean="0">
                <a:latin typeface="+mn-lt"/>
              </a:rPr>
              <a:t>ситуацию, ваш друг из-за болезни пропустил урок русского языка, на котором  вы проходили тему «Имена существительные, имеющие форму только множественного числа». Он попросил тебя объяснить ему эту тему. Как ты ему поможешь? Составь план своего объяснения. </a:t>
            </a: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77331" y="764704"/>
            <a:ext cx="36420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755576" y="1700808"/>
            <a:ext cx="7920880" cy="3539430"/>
          </a:xfrm>
          <a:prstGeom prst="rect">
            <a:avLst/>
          </a:prstGeom>
        </p:spPr>
        <p:txBody>
          <a:bodyPr wrap="square">
            <a:spAutoFit/>
          </a:bodyPr>
          <a:lstStyle/>
          <a:p>
            <a:pPr algn="just"/>
            <a:r>
              <a:rPr lang="ru-RU" sz="32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н</a:t>
            </a:r>
            <a:r>
              <a:rPr lang="ru-RU" sz="32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ашей проблемы в разработке контрольно – измерительных материалов в соответствии с федеральным государственным образовательном стандартом основного общего образования по разделу «Морфология. Имя существительное»</a:t>
            </a:r>
            <a:endParaRPr lang="ru-RU" sz="3200" b="1" dirty="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endParaRPr>
          </a:p>
        </p:txBody>
      </p:sp>
      <p:sp>
        <p:nvSpPr>
          <p:cNvPr id="6" name="Прямоугольник 5"/>
          <p:cNvSpPr/>
          <p:nvPr/>
        </p:nvSpPr>
        <p:spPr>
          <a:xfrm>
            <a:off x="1331640" y="548680"/>
            <a:ext cx="6408712" cy="830997"/>
          </a:xfrm>
          <a:prstGeom prst="rect">
            <a:avLst/>
          </a:prstGeom>
        </p:spPr>
        <p:txBody>
          <a:bodyPr wrap="square">
            <a:spAutoFit/>
          </a:bodyPr>
          <a:lstStyle/>
          <a:p>
            <a:pPr algn="ctr"/>
            <a:r>
              <a:rPr lang="ru-RU" sz="48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Актуальность</a:t>
            </a:r>
            <a:endParaRPr lang="ru-RU" sz="48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just"/>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r>
              <a:rPr lang="ru-RU" sz="2200" b="1" dirty="0" smtClean="0">
                <a:latin typeface="+mn-lt"/>
              </a:rPr>
              <a:t>Спишите </a:t>
            </a:r>
            <a:r>
              <a:rPr lang="ru-RU" sz="2200" b="1" dirty="0" smtClean="0">
                <a:latin typeface="+mn-lt"/>
              </a:rPr>
              <a:t>текст. Озаглавьте его. Вставьте пропущенные буквы и раскройте скобки. Ответьте письменно на вопрос: «Как мы сейчас можем судить о том, что человек образованный, грамотный».</a:t>
            </a:r>
            <a:r>
              <a:rPr lang="ru-RU" sz="2200" dirty="0" smtClean="0">
                <a:latin typeface="+mn-lt"/>
              </a:rPr>
              <a:t/>
            </a:r>
            <a:br>
              <a:rPr lang="ru-RU" sz="2200" dirty="0" smtClean="0">
                <a:latin typeface="+mn-lt"/>
              </a:rPr>
            </a:br>
            <a:r>
              <a:rPr lang="ru-RU" sz="2200" i="1" dirty="0" err="1" smtClean="0">
                <a:latin typeface="+mn-lt"/>
              </a:rPr>
              <a:t>Зна</a:t>
            </a:r>
            <a:r>
              <a:rPr lang="ru-RU" sz="2200" i="1" dirty="0" smtClean="0">
                <a:latin typeface="+mn-lt"/>
              </a:rPr>
              <a:t>…</a:t>
            </a:r>
            <a:r>
              <a:rPr lang="ru-RU" sz="2200" i="1" dirty="0" err="1" smtClean="0">
                <a:latin typeface="+mn-lt"/>
              </a:rPr>
              <a:t>шь</a:t>
            </a:r>
            <a:r>
              <a:rPr lang="ru-RU" sz="2200" i="1" dirty="0" smtClean="0">
                <a:latin typeface="+mn-lt"/>
              </a:rPr>
              <a:t> ли ты, что в Древней Руси культура д…</a:t>
            </a:r>
            <a:r>
              <a:rPr lang="ru-RU" sz="2200" i="1" dirty="0" err="1" smtClean="0">
                <a:latin typeface="+mn-lt"/>
              </a:rPr>
              <a:t>стигла</a:t>
            </a:r>
            <a:r>
              <a:rPr lang="ru-RU" sz="2200" i="1" dirty="0" smtClean="0">
                <a:latin typeface="+mn-lt"/>
              </a:rPr>
              <a:t> высокого уровня развития и многие ж…</a:t>
            </a:r>
            <a:r>
              <a:rPr lang="ru-RU" sz="2200" i="1" dirty="0" err="1" smtClean="0">
                <a:latin typeface="+mn-lt"/>
              </a:rPr>
              <a:t>тели</a:t>
            </a:r>
            <a:r>
              <a:rPr lang="ru-RU" sz="2200" i="1" dirty="0" smtClean="0">
                <a:latin typeface="+mn-lt"/>
              </a:rPr>
              <a:t> знали грам…</a:t>
            </a:r>
            <a:r>
              <a:rPr lang="ru-RU" sz="2200" i="1" dirty="0" err="1" smtClean="0">
                <a:latin typeface="+mn-lt"/>
              </a:rPr>
              <a:t>оту</a:t>
            </a:r>
            <a:r>
              <a:rPr lang="ru-RU" sz="2200" i="1" dirty="0" smtClean="0">
                <a:latin typeface="+mn-lt"/>
              </a:rPr>
              <a:t>? Чтобы внести в науку это утв…</a:t>
            </a:r>
            <a:r>
              <a:rPr lang="ru-RU" sz="2200" i="1" dirty="0" err="1" smtClean="0">
                <a:latin typeface="+mn-lt"/>
              </a:rPr>
              <a:t>рждение</a:t>
            </a:r>
            <a:r>
              <a:rPr lang="ru-RU" sz="2200" i="1" dirty="0" smtClean="0">
                <a:latin typeface="+mn-lt"/>
              </a:rPr>
              <a:t>, учёным потребовались долгие годы труда. Ещё до недавнего времени мы знали, что в Древней Руси читать и писать умели лишь б…</a:t>
            </a:r>
            <a:r>
              <a:rPr lang="ru-RU" sz="2200" i="1" dirty="0" err="1" smtClean="0">
                <a:latin typeface="+mn-lt"/>
              </a:rPr>
              <a:t>гатые</a:t>
            </a:r>
            <a:r>
              <a:rPr lang="ru-RU" sz="2200" i="1" dirty="0" smtClean="0">
                <a:latin typeface="+mn-lt"/>
              </a:rPr>
              <a:t> люд. Но вот в 1951 году было …делано открытие: во время раскопок в Новгороде были обнаружены под сл…</a:t>
            </a:r>
            <a:r>
              <a:rPr lang="ru-RU" sz="2200" i="1" dirty="0" err="1" smtClean="0">
                <a:latin typeface="+mn-lt"/>
              </a:rPr>
              <a:t>ями</a:t>
            </a:r>
            <a:r>
              <a:rPr lang="ru-RU" sz="2200" i="1" dirty="0" smtClean="0">
                <a:latin typeface="+mn-lt"/>
              </a:rPr>
              <a:t> старой м…</a:t>
            </a:r>
            <a:r>
              <a:rPr lang="ru-RU" sz="2200" i="1" dirty="0" err="1" smtClean="0">
                <a:latin typeface="+mn-lt"/>
              </a:rPr>
              <a:t>стовой</a:t>
            </a:r>
            <a:r>
              <a:rPr lang="ru-RU" sz="2200" i="1" dirty="0" smtClean="0">
                <a:latin typeface="+mn-lt"/>
              </a:rPr>
              <a:t> какие(то)деревянные </a:t>
            </a:r>
            <a:r>
              <a:rPr lang="ru-RU" sz="2200" i="1" dirty="0" err="1" smtClean="0">
                <a:latin typeface="+mn-lt"/>
              </a:rPr>
              <a:t>стру</a:t>
            </a:r>
            <a:r>
              <a:rPr lang="ru-RU" sz="2200" i="1" dirty="0" smtClean="0">
                <a:latin typeface="+mn-lt"/>
              </a:rPr>
              <a:t>…</a:t>
            </a:r>
            <a:r>
              <a:rPr lang="ru-RU" sz="2200" i="1" dirty="0" err="1" smtClean="0">
                <a:latin typeface="+mn-lt"/>
              </a:rPr>
              <a:t>ки</a:t>
            </a:r>
            <a:r>
              <a:rPr lang="ru-RU" sz="2200" i="1" dirty="0" smtClean="0">
                <a:latin typeface="+mn-lt"/>
              </a:rPr>
              <a:t> с нацарапанными на них письменами. При изучении их оказалось, что эти пот…</a:t>
            </a:r>
            <a:r>
              <a:rPr lang="ru-RU" sz="2200" i="1" dirty="0" err="1" smtClean="0">
                <a:latin typeface="+mn-lt"/>
              </a:rPr>
              <a:t>мневшиее</a:t>
            </a:r>
            <a:r>
              <a:rPr lang="ru-RU" sz="2200" i="1" dirty="0" smtClean="0">
                <a:latin typeface="+mn-lt"/>
              </a:rPr>
              <a:t> от влаги врем…ни тонки </a:t>
            </a:r>
            <a:r>
              <a:rPr lang="ru-RU" sz="2200" i="1" dirty="0" err="1" smtClean="0">
                <a:latin typeface="+mn-lt"/>
              </a:rPr>
              <a:t>кусоч</a:t>
            </a:r>
            <a:r>
              <a:rPr lang="ru-RU" sz="2200" i="1" dirty="0" smtClean="0">
                <a:latin typeface="+mn-lt"/>
              </a:rPr>
              <a:t>…</a:t>
            </a:r>
            <a:r>
              <a:rPr lang="ru-RU" sz="2200" i="1" dirty="0" err="1" smtClean="0">
                <a:latin typeface="+mn-lt"/>
              </a:rPr>
              <a:t>ки</a:t>
            </a:r>
            <a:r>
              <a:rPr lang="ru-RU" sz="2200" i="1" dirty="0" smtClean="0">
                <a:latin typeface="+mn-lt"/>
              </a:rPr>
              <a:t> дерева были обыкновенной берестой, а нанесённые на них знаки были </a:t>
            </a:r>
            <a:r>
              <a:rPr lang="ru-RU" sz="2200" i="1" dirty="0" err="1" smtClean="0">
                <a:latin typeface="+mn-lt"/>
              </a:rPr>
              <a:t>писбмами</a:t>
            </a:r>
            <a:r>
              <a:rPr lang="ru-RU" sz="2200" i="1" dirty="0" smtClean="0">
                <a:latin typeface="+mn-lt"/>
              </a:rPr>
              <a:t> древних новгородцев…Эти письма представляли собой д…</a:t>
            </a:r>
            <a:r>
              <a:rPr lang="ru-RU" sz="2200" i="1" dirty="0" err="1" smtClean="0">
                <a:latin typeface="+mn-lt"/>
              </a:rPr>
              <a:t>ловые</a:t>
            </a:r>
            <a:r>
              <a:rPr lang="ru-RU" sz="2200" i="1" dirty="0" smtClean="0">
                <a:latin typeface="+mn-lt"/>
              </a:rPr>
              <a:t> письма, жалобы крестьян на их </a:t>
            </a:r>
            <a:r>
              <a:rPr lang="ru-RU" sz="2200" i="1" dirty="0" err="1" smtClean="0">
                <a:latin typeface="+mn-lt"/>
              </a:rPr>
              <a:t>угн</a:t>
            </a:r>
            <a:r>
              <a:rPr lang="ru-RU" sz="2200" i="1" dirty="0" smtClean="0">
                <a:latin typeface="+mn-lt"/>
              </a:rPr>
              <a:t>…</a:t>
            </a:r>
            <a:r>
              <a:rPr lang="ru-RU" sz="2200" i="1" dirty="0" err="1" smtClean="0">
                <a:latin typeface="+mn-lt"/>
              </a:rPr>
              <a:t>тение</a:t>
            </a:r>
            <a:r>
              <a:rPr lang="ru-RU" sz="2200" i="1" dirty="0" smtClean="0">
                <a:latin typeface="+mn-lt"/>
              </a:rPr>
              <a:t>, частую переписку. Всё это позволило …делать вывод, что </a:t>
            </a:r>
            <a:r>
              <a:rPr lang="ru-RU" sz="2200" i="1" dirty="0" err="1" smtClean="0">
                <a:latin typeface="+mn-lt"/>
              </a:rPr>
              <a:t>гра</a:t>
            </a:r>
            <a:r>
              <a:rPr lang="ru-RU" sz="2200" i="1" dirty="0" smtClean="0">
                <a:latin typeface="+mn-lt"/>
              </a:rPr>
              <a:t>…</a:t>
            </a:r>
            <a:r>
              <a:rPr lang="ru-RU" sz="2200" i="1" dirty="0" err="1" smtClean="0">
                <a:latin typeface="+mn-lt"/>
              </a:rPr>
              <a:t>отность</a:t>
            </a:r>
            <a:r>
              <a:rPr lang="ru-RU" sz="2200" i="1" dirty="0" smtClean="0">
                <a:latin typeface="+mn-lt"/>
              </a:rPr>
              <a:t> была распр…</a:t>
            </a:r>
            <a:r>
              <a:rPr lang="ru-RU" sz="2200" i="1" dirty="0" err="1" smtClean="0">
                <a:latin typeface="+mn-lt"/>
              </a:rPr>
              <a:t>странена</a:t>
            </a:r>
            <a:r>
              <a:rPr lang="ru-RU" sz="2200" i="1" dirty="0" smtClean="0">
                <a:latin typeface="+mn-lt"/>
              </a:rPr>
              <a:t> и среди простого народа.</a:t>
            </a: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764704"/>
            <a:ext cx="7272808" cy="4185761"/>
          </a:xfrm>
          <a:prstGeom prst="rect">
            <a:avLst/>
          </a:prstGeom>
          <a:noFill/>
        </p:spPr>
        <p:txBody>
          <a:bodyPr wrap="square" lIns="91440" tIns="45720" rIns="91440" bIns="45720">
            <a:spAutoFit/>
          </a:bodyPr>
          <a:lstStyle/>
          <a:p>
            <a:pPr algn="ctr"/>
            <a:r>
              <a:rPr lang="ru-RU" sz="5400" b="1" cap="none" spc="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Цель проекта:</a:t>
            </a:r>
          </a:p>
          <a:p>
            <a:pPr algn="ctr"/>
            <a:endParaRPr lang="ru-RU" sz="20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endParaRPr>
          </a:p>
          <a:p>
            <a:pPr algn="just"/>
            <a:r>
              <a:rPr lang="ru-RU" sz="32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Разработка контрольно-диагностических материалов для оформления и оценки универсальных учебных действий на уроках русского языка в 6 классе по разделу «Морфология. Имя существительное»</a:t>
            </a:r>
            <a:endParaRPr lang="ru-RU" sz="3200" b="1" cap="none" spc="0" dirty="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Задачи </a:t>
            </a: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проекта</a:t>
            </a: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endParaRPr lang="ru-RU" dirty="0"/>
          </a:p>
        </p:txBody>
      </p:sp>
      <p:sp>
        <p:nvSpPr>
          <p:cNvPr id="3" name="Прямоугольник 2"/>
          <p:cNvSpPr/>
          <p:nvPr/>
        </p:nvSpPr>
        <p:spPr>
          <a:xfrm>
            <a:off x="683568" y="1340768"/>
            <a:ext cx="8064896" cy="5170646"/>
          </a:xfrm>
          <a:prstGeom prst="rect">
            <a:avLst/>
          </a:prstGeom>
        </p:spPr>
        <p:txBody>
          <a:bodyPr wrap="square">
            <a:spAutoFit/>
          </a:bodyPr>
          <a:lstStyle/>
          <a:p>
            <a:pPr marL="342900" indent="-342900" algn="just">
              <a:buAutoNum type="arabicPeriod"/>
            </a:pPr>
            <a:r>
              <a:rPr lang="ru-RU" sz="26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Изучить требования ФГОС по формированию УУД.</a:t>
            </a:r>
          </a:p>
          <a:p>
            <a:pPr marL="342900" indent="-342900" algn="just">
              <a:buAutoNum type="arabicPeriod"/>
            </a:pPr>
            <a:r>
              <a:rPr lang="ru-RU" sz="26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Определить содержание планируемых результатов основной образовательной программы по разделу «Имя существительное».</a:t>
            </a:r>
          </a:p>
          <a:p>
            <a:pPr marL="342900" indent="-342900" algn="just">
              <a:buAutoNum type="arabicPeriod"/>
            </a:pPr>
            <a:r>
              <a:rPr lang="ru-RU" sz="26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Ознакомиться с видами УУД.</a:t>
            </a:r>
          </a:p>
          <a:p>
            <a:pPr marL="342900" indent="-342900" algn="just">
              <a:buAutoNum type="arabicPeriod"/>
            </a:pPr>
            <a:r>
              <a:rPr lang="ru-RU" sz="26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Разработать диагностические задания на регулятивные, познавательные, коммуникативные УУД по разделу «Имя существительное».</a:t>
            </a:r>
          </a:p>
          <a:p>
            <a:pPr marL="342900" indent="-342900" algn="just">
              <a:buAutoNum type="arabicPeriod"/>
            </a:pPr>
            <a:r>
              <a:rPr lang="ru-RU" sz="2600" b="1" dirty="0" smtClean="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rPr>
              <a:t>Апробация и внедрение комплекта контрольно-измерительных материалов в школе.</a:t>
            </a:r>
          </a:p>
          <a:p>
            <a:pPr marL="342900" indent="-342900" algn="just">
              <a:buAutoNum type="arabicPeriod"/>
            </a:pPr>
            <a:endParaRPr lang="ru-RU" b="1" dirty="0">
              <a:ln w="18000">
                <a:solidFill>
                  <a:schemeClr val="tx1">
                    <a:lumMod val="75000"/>
                    <a:lumOff val="25000"/>
                  </a:schemeClr>
                </a:solidFill>
                <a:prstDash val="solid"/>
                <a:miter lim="800000"/>
              </a:ln>
              <a:solidFill>
                <a:schemeClr val="tx1">
                  <a:lumMod val="75000"/>
                  <a:lumOff val="25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Сроки реализации проекта: </a:t>
            </a:r>
            <a:r>
              <a:rPr lang="ru-RU" sz="28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rPr>
              <a:t>2014-2015гг</a:t>
            </a:r>
            <a:r>
              <a:rPr lang="ru-RU" sz="28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a:t>
            </a:r>
            <a:br>
              <a:rPr lang="ru-RU" sz="2800"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endParaRPr lang="ru-RU" sz="2800" dirty="0"/>
          </a:p>
        </p:txBody>
      </p:sp>
      <p:sp>
        <p:nvSpPr>
          <p:cNvPr id="3" name="Заголовок 1"/>
          <p:cNvSpPr txBox="1">
            <a:spLocks/>
          </p:cNvSpPr>
          <p:nvPr/>
        </p:nvSpPr>
        <p:spPr>
          <a:xfrm>
            <a:off x="395536" y="1196752"/>
            <a:ext cx="8229600" cy="11430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uLnTx/>
                <a:uFillTx/>
                <a:latin typeface="+mj-lt"/>
                <a:ea typeface="+mj-ea"/>
                <a:cs typeface="+mj-cs"/>
              </a:rPr>
              <a:t/>
            </a:r>
            <a:br>
              <a:rPr kumimoji="0" lang="ru-RU" sz="3600" b="1" i="0" u="none" strike="noStrike" kern="1200" cap="none" spc="0" normalizeH="0" baseline="0" noProof="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uLnTx/>
                <a:uFillTx/>
                <a:latin typeface="+mj-lt"/>
                <a:ea typeface="+mj-ea"/>
                <a:cs typeface="+mj-cs"/>
              </a:rPr>
            </a:br>
            <a:r>
              <a:rPr kumimoji="0" lang="ru-RU" sz="3600" b="1" i="0" u="none" strike="noStrike" kern="1200" cap="none" spc="0" normalizeH="0" baseline="0" noProof="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uLnTx/>
                <a:uFillTx/>
                <a:latin typeface="+mj-lt"/>
                <a:ea typeface="+mj-ea"/>
                <a:cs typeface="+mj-cs"/>
              </a:rPr>
              <a:t>Ожидаемые результаты в реализации проекта:</a:t>
            </a:r>
            <a:br>
              <a:rPr kumimoji="0" lang="ru-RU" sz="3600" b="1" i="0" u="none" strike="noStrike" kern="1200" cap="none" spc="0" normalizeH="0" baseline="0" noProof="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uLnTx/>
                <a:uFillTx/>
                <a:latin typeface="+mj-lt"/>
                <a:ea typeface="+mj-ea"/>
                <a:cs typeface="+mj-cs"/>
              </a:rPr>
            </a:br>
            <a:endParaRPr kumimoji="0" lang="ru-RU" sz="3600" b="1" i="0" u="none" strike="noStrike" kern="1200" cap="none" spc="0" normalizeH="0" baseline="0" noProof="0"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Прямоугольник 5"/>
          <p:cNvSpPr/>
          <p:nvPr/>
        </p:nvSpPr>
        <p:spPr>
          <a:xfrm>
            <a:off x="755576" y="1916832"/>
            <a:ext cx="7704855" cy="369332"/>
          </a:xfrm>
          <a:prstGeom prst="rect">
            <a:avLst/>
          </a:prstGeom>
          <a:noFill/>
        </p:spPr>
        <p:txBody>
          <a:bodyPr wrap="square" lIns="91440" tIns="45720" rIns="91440" bIns="45720">
            <a:spAutoFit/>
          </a:bodyPr>
          <a:lstStyle/>
          <a:p>
            <a:pPr algn="ct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 </a:t>
            </a:r>
            <a:endParaRPr lang="ru-RU"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Прямоугольник 6"/>
          <p:cNvSpPr/>
          <p:nvPr/>
        </p:nvSpPr>
        <p:spPr>
          <a:xfrm>
            <a:off x="611560" y="2060848"/>
            <a:ext cx="7560840" cy="4339650"/>
          </a:xfrm>
          <a:prstGeom prst="rect">
            <a:avLst/>
          </a:prstGeom>
        </p:spPr>
        <p:txBody>
          <a:bodyPr wrap="square">
            <a:spAutoFit/>
          </a:bodyPr>
          <a:lstStyle/>
          <a:p>
            <a:pPr marL="342900" lvl="0" indent="-342900" algn="just">
              <a:buAutoNum type="arabicPeriod"/>
            </a:pPr>
            <a:r>
              <a:rPr lang="ru-RU" sz="2400" dirty="0" smtClean="0"/>
              <a:t>Создание </a:t>
            </a:r>
            <a:r>
              <a:rPr lang="ru-RU" sz="2400" dirty="0" smtClean="0"/>
              <a:t>комплекта контрольно-измерительных материалов для оценки планируемых результатов обучения русскому языку по разделу «Морфология. Имя существительное</a:t>
            </a:r>
            <a:r>
              <a:rPr lang="ru-RU" sz="2400" dirty="0" smtClean="0"/>
              <a:t>»</a:t>
            </a:r>
          </a:p>
          <a:p>
            <a:pPr marL="342900" lvl="0" indent="-342900" algn="just">
              <a:buAutoNum type="arabicPeriod"/>
            </a:pPr>
            <a:endParaRPr lang="ru-RU" sz="2400" dirty="0" smtClean="0"/>
          </a:p>
          <a:p>
            <a:pPr marL="342900" indent="-342900" algn="just">
              <a:buFontTx/>
              <a:buAutoNum type="arabicPeriod"/>
            </a:pPr>
            <a:r>
              <a:rPr lang="ru-RU" sz="2400" dirty="0" smtClean="0"/>
              <a:t>Повышение качества образования и воспитания в </a:t>
            </a:r>
            <a:r>
              <a:rPr lang="ru-RU" sz="2400" dirty="0" smtClean="0"/>
              <a:t>школе.</a:t>
            </a:r>
          </a:p>
          <a:p>
            <a:pPr marL="342900" indent="-342900" algn="just"/>
            <a:endParaRPr lang="ru-RU" sz="2400" dirty="0" smtClean="0"/>
          </a:p>
          <a:p>
            <a:pPr marL="342900" lvl="0" indent="-342900" algn="just"/>
            <a:r>
              <a:rPr lang="ru-RU" sz="2400" dirty="0" smtClean="0"/>
              <a:t>3.Повышение </a:t>
            </a:r>
            <a:r>
              <a:rPr lang="ru-RU" sz="2400" dirty="0" smtClean="0"/>
              <a:t>профессиональной компетентности педагогов по актуальным вопросам внедрения </a:t>
            </a:r>
            <a:r>
              <a:rPr lang="ru-RU" sz="2400" dirty="0" smtClean="0"/>
              <a:t>ФГОС.</a:t>
            </a:r>
            <a:endParaRPr lang="ru-RU" sz="2400" dirty="0" smtClean="0"/>
          </a:p>
          <a:p>
            <a:pPr marL="342900" indent="-342900" algn="just">
              <a:buFontTx/>
              <a:buAutoNum type="arabicPeriod"/>
            </a:pPr>
            <a:endParaRPr lang="ru-RU" dirty="0" smtClean="0"/>
          </a:p>
          <a:p>
            <a:pPr marL="342900" lvl="0" indent="-342900" algn="just">
              <a:buAutoNum type="arabicPeriod"/>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Виды УУД:</a:t>
            </a:r>
            <a:endParaRPr lang="ru-RU" dirty="0"/>
          </a:p>
        </p:txBody>
      </p:sp>
      <p:cxnSp>
        <p:nvCxnSpPr>
          <p:cNvPr id="5" name="Прямая со стрелкой 4"/>
          <p:cNvCxnSpPr/>
          <p:nvPr/>
        </p:nvCxnSpPr>
        <p:spPr>
          <a:xfrm flipH="1">
            <a:off x="1619672" y="1412776"/>
            <a:ext cx="1800200" cy="20162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67544" y="3429000"/>
            <a:ext cx="3168352" cy="646331"/>
          </a:xfrm>
          <a:prstGeom prst="rect">
            <a:avLst/>
          </a:prstGeom>
          <a:noFill/>
        </p:spPr>
        <p:txBody>
          <a:bodyPr wrap="square" rtlCol="0">
            <a:spAutoFit/>
          </a:bodyPr>
          <a:lstStyle/>
          <a:p>
            <a:r>
              <a:rPr lang="ru-RU" sz="3600" b="1" i="1" u="sng" dirty="0" smtClean="0">
                <a:solidFill>
                  <a:srgbClr val="FF0000"/>
                </a:solidFill>
              </a:rPr>
              <a:t>регулятивные</a:t>
            </a:r>
            <a:endParaRPr lang="ru-RU" sz="3600" b="1" i="1" u="sng" dirty="0">
              <a:solidFill>
                <a:srgbClr val="FF0000"/>
              </a:solidFill>
            </a:endParaRPr>
          </a:p>
        </p:txBody>
      </p:sp>
      <p:cxnSp>
        <p:nvCxnSpPr>
          <p:cNvPr id="11" name="Прямая со стрелкой 10"/>
          <p:cNvCxnSpPr/>
          <p:nvPr/>
        </p:nvCxnSpPr>
        <p:spPr>
          <a:xfrm>
            <a:off x="4572000" y="1484784"/>
            <a:ext cx="0" cy="32403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195736" y="4941168"/>
            <a:ext cx="4680520" cy="646331"/>
          </a:xfrm>
          <a:prstGeom prst="rect">
            <a:avLst/>
          </a:prstGeom>
          <a:noFill/>
        </p:spPr>
        <p:txBody>
          <a:bodyPr wrap="square" rtlCol="0">
            <a:spAutoFit/>
          </a:bodyPr>
          <a:lstStyle/>
          <a:p>
            <a:r>
              <a:rPr lang="ru-RU" sz="3600" b="1" i="1" u="sng" dirty="0" smtClean="0">
                <a:solidFill>
                  <a:srgbClr val="FF0000"/>
                </a:solidFill>
              </a:rPr>
              <a:t>коммуникативные</a:t>
            </a:r>
            <a:endParaRPr lang="ru-RU" sz="3600" b="1" i="1" u="sng" dirty="0">
              <a:solidFill>
                <a:srgbClr val="FF0000"/>
              </a:solidFill>
            </a:endParaRPr>
          </a:p>
        </p:txBody>
      </p:sp>
      <p:cxnSp>
        <p:nvCxnSpPr>
          <p:cNvPr id="15" name="Прямая со стрелкой 14"/>
          <p:cNvCxnSpPr/>
          <p:nvPr/>
        </p:nvCxnSpPr>
        <p:spPr>
          <a:xfrm>
            <a:off x="5940152" y="1484784"/>
            <a:ext cx="1512168" cy="20162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5004048" y="3501008"/>
            <a:ext cx="3982086" cy="646331"/>
          </a:xfrm>
          <a:prstGeom prst="rect">
            <a:avLst/>
          </a:prstGeom>
          <a:noFill/>
        </p:spPr>
        <p:txBody>
          <a:bodyPr wrap="square" rtlCol="0">
            <a:spAutoFit/>
          </a:bodyPr>
          <a:lstStyle/>
          <a:p>
            <a:r>
              <a:rPr lang="ru-RU" sz="3600" b="1" i="1" u="sng" dirty="0" smtClean="0">
                <a:solidFill>
                  <a:srgbClr val="FF0000"/>
                </a:solidFill>
              </a:rPr>
              <a:t>познавательные</a:t>
            </a:r>
            <a:endParaRPr lang="ru-RU" sz="3600" b="1" i="1" u="sng"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3" name="Схема 2"/>
          <p:cNvGraphicFramePr/>
          <p:nvPr/>
        </p:nvGraphicFramePr>
        <p:xfrm>
          <a:off x="683568" y="692696"/>
          <a:ext cx="799288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Прямая со стрелкой 4"/>
          <p:cNvCxnSpPr/>
          <p:nvPr/>
        </p:nvCxnSpPr>
        <p:spPr>
          <a:xfrm flipH="1" flipV="1">
            <a:off x="2483768" y="2780928"/>
            <a:ext cx="936104"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Прямая со стрелкой 8"/>
          <p:cNvCxnSpPr/>
          <p:nvPr/>
        </p:nvCxnSpPr>
        <p:spPr>
          <a:xfrm flipH="1" flipV="1">
            <a:off x="3779912" y="1412776"/>
            <a:ext cx="648072"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Прямая со стрелкой 11"/>
          <p:cNvCxnSpPr/>
          <p:nvPr/>
        </p:nvCxnSpPr>
        <p:spPr>
          <a:xfrm flipV="1">
            <a:off x="5076056" y="2060848"/>
            <a:ext cx="648072" cy="7920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Прямая со стрелкой 13"/>
          <p:cNvCxnSpPr/>
          <p:nvPr/>
        </p:nvCxnSpPr>
        <p:spPr>
          <a:xfrm>
            <a:off x="5868144" y="3789040"/>
            <a:ext cx="1296144" cy="10081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Прямая со стрелкой 15"/>
          <p:cNvCxnSpPr/>
          <p:nvPr/>
        </p:nvCxnSpPr>
        <p:spPr>
          <a:xfrm flipH="1">
            <a:off x="5292080" y="3933056"/>
            <a:ext cx="72008" cy="11521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Прямая со стрелкой 17"/>
          <p:cNvCxnSpPr/>
          <p:nvPr/>
        </p:nvCxnSpPr>
        <p:spPr>
          <a:xfrm flipH="1">
            <a:off x="2699792" y="3861048"/>
            <a:ext cx="1080120"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t>Задания:</a:t>
            </a:r>
            <a:br>
              <a:rPr lang="ru-RU" b="1" dirty="0" smtClean="0">
                <a:ln w="18000">
                  <a:solidFill>
                    <a:schemeClr val="accent2">
                      <a:satMod val="140000"/>
                    </a:schemeClr>
                  </a:solidFill>
                  <a:prstDash val="solid"/>
                  <a:miter lim="800000"/>
                </a:ln>
                <a:solidFill>
                  <a:srgbClr val="990033"/>
                </a:solidFill>
                <a:effectLst>
                  <a:outerShdw blurRad="25500" dist="23000" dir="7020000" algn="tl">
                    <a:srgbClr val="000000">
                      <a:alpha val="50000"/>
                    </a:srgbClr>
                  </a:outerShdw>
                </a:effectLst>
              </a:rPr>
            </a:br>
            <a:r>
              <a:rPr lang="ru-RU" sz="2200" b="1" i="1" dirty="0" smtClean="0">
                <a:latin typeface="+mn-lt"/>
              </a:rPr>
              <a:t> </a:t>
            </a:r>
            <a:r>
              <a:rPr lang="ru-RU" sz="6000" b="1" i="1" dirty="0" smtClean="0">
                <a:latin typeface="+mn-lt"/>
              </a:rPr>
              <a:t>1. </a:t>
            </a:r>
            <a:r>
              <a:rPr lang="ru-RU" b="1" i="1" dirty="0" smtClean="0">
                <a:latin typeface="+mn-lt"/>
              </a:rPr>
              <a:t>Дополни правило</a:t>
            </a:r>
            <a:r>
              <a:rPr lang="ru-RU" b="1" i="1" dirty="0" smtClean="0">
                <a:latin typeface="+mn-lt"/>
              </a:rPr>
              <a:t>:</a:t>
            </a:r>
            <a:r>
              <a:rPr lang="ru-RU" sz="2200" dirty="0" smtClean="0">
                <a:latin typeface="+mn-lt"/>
              </a:rPr>
              <a:t/>
            </a:r>
            <a:br>
              <a:rPr lang="ru-RU" sz="2200" dirty="0" smtClean="0">
                <a:latin typeface="+mn-lt"/>
              </a:rPr>
            </a:br>
            <a:r>
              <a:rPr lang="ru-RU" sz="3100" dirty="0" smtClean="0">
                <a:latin typeface="+mn-lt"/>
              </a:rPr>
              <a:t>Имя существительное - </a:t>
            </a:r>
            <a:r>
              <a:rPr lang="ru-RU" sz="3100" dirty="0" err="1" smtClean="0">
                <a:latin typeface="+mn-lt"/>
              </a:rPr>
              <a:t>это</a:t>
            </a:r>
            <a:r>
              <a:rPr lang="ru-RU" sz="3100" dirty="0" err="1" smtClean="0">
                <a:latin typeface="+mn-lt"/>
              </a:rPr>
              <a:t>_____________________</a:t>
            </a:r>
            <a:r>
              <a:rPr lang="ru-RU" sz="3100" dirty="0" smtClean="0">
                <a:latin typeface="+mn-lt"/>
              </a:rPr>
              <a:t>, </a:t>
            </a:r>
            <a:r>
              <a:rPr lang="ru-RU" sz="3100" dirty="0" smtClean="0">
                <a:latin typeface="+mn-lt"/>
              </a:rPr>
              <a:t>которая отвечает на </a:t>
            </a:r>
            <a:r>
              <a:rPr lang="ru-RU" sz="3100" dirty="0" err="1" smtClean="0">
                <a:latin typeface="+mn-lt"/>
              </a:rPr>
              <a:t>вопрсы</a:t>
            </a:r>
            <a:r>
              <a:rPr lang="ru-RU" sz="3100" dirty="0" smtClean="0">
                <a:latin typeface="+mn-lt"/>
              </a:rPr>
              <a:t> </a:t>
            </a:r>
            <a:r>
              <a:rPr lang="ru-RU" sz="3100" dirty="0" smtClean="0">
                <a:latin typeface="+mn-lt"/>
              </a:rPr>
              <a:t>_____________________ и </a:t>
            </a:r>
            <a:r>
              <a:rPr lang="ru-RU" sz="3100" dirty="0" smtClean="0">
                <a:latin typeface="+mn-lt"/>
              </a:rPr>
              <a:t>обозначает ______________________. </a:t>
            </a:r>
            <a:br>
              <a:rPr lang="ru-RU" sz="3100" dirty="0" smtClean="0">
                <a:latin typeface="+mn-lt"/>
              </a:rPr>
            </a:br>
            <a:r>
              <a:rPr lang="ru-RU" sz="3100" dirty="0" smtClean="0">
                <a:latin typeface="+mn-lt"/>
              </a:rPr>
              <a:t/>
            </a:r>
            <a:br>
              <a:rPr lang="ru-RU" sz="3100" dirty="0" smtClean="0">
                <a:latin typeface="+mn-lt"/>
              </a:rPr>
            </a:br>
            <a:r>
              <a:rPr lang="ru-RU" sz="3100" dirty="0" smtClean="0">
                <a:latin typeface="+mn-lt"/>
              </a:rPr>
              <a:t/>
            </a:r>
            <a:br>
              <a:rPr lang="ru-RU" sz="3100" dirty="0" smtClean="0">
                <a:latin typeface="+mn-lt"/>
              </a:rPr>
            </a:br>
            <a:r>
              <a:rPr lang="ru-RU" sz="3100" dirty="0" smtClean="0">
                <a:latin typeface="+mn-lt"/>
              </a:rPr>
              <a:t/>
            </a:r>
            <a:br>
              <a:rPr lang="ru-RU" sz="3100" dirty="0" smtClean="0">
                <a:latin typeface="+mn-lt"/>
              </a:rPr>
            </a:br>
            <a:r>
              <a:rPr lang="ru-RU" sz="3100" b="1" dirty="0" smtClean="0">
                <a:latin typeface="+mn-lt"/>
              </a:rPr>
              <a:t>Сравни </a:t>
            </a:r>
            <a:r>
              <a:rPr lang="ru-RU" sz="3100" b="1" dirty="0" smtClean="0">
                <a:latin typeface="+mn-lt"/>
              </a:rPr>
              <a:t>свой ответ по эталону.</a:t>
            </a:r>
            <a:r>
              <a:rPr lang="ru-RU" sz="3100" dirty="0" smtClean="0">
                <a:latin typeface="+mn-lt"/>
              </a:rPr>
              <a:t/>
            </a:r>
            <a:br>
              <a:rPr lang="ru-RU" sz="3100" dirty="0" smtClean="0">
                <a:latin typeface="+mn-lt"/>
              </a:rPr>
            </a:br>
            <a:endParaRPr lang="ru-RU" sz="31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6AA6A"/>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518</Words>
  <Application>Microsoft Office PowerPoint</Application>
  <PresentationFormat>Экран (4:3)</PresentationFormat>
  <Paragraphs>81</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Слайд 1</vt:lpstr>
      <vt:lpstr>Слайд 2</vt:lpstr>
      <vt:lpstr>Слайд 3</vt:lpstr>
      <vt:lpstr>Слайд 4</vt:lpstr>
      <vt:lpstr>  Задачи проекта:   </vt:lpstr>
      <vt:lpstr>Сроки реализации проекта: 2014-2015гг. </vt:lpstr>
      <vt:lpstr>Виды УУД:</vt:lpstr>
      <vt:lpstr>Слайд 8</vt:lpstr>
      <vt:lpstr>       Задания:  1. Дополни правило: Имя существительное - это_____________________, которая отвечает на вопрсы _____________________ и обозначает ______________________.     Сравни свой ответ по эталону. </vt:lpstr>
      <vt:lpstr>                Эталон:   Дополни правило: Имя существительное – это часть речи , которая отвечает на вопросы кто?что? и обозначает предмет.    </vt:lpstr>
      <vt:lpstr>          Задания: 2.  Выбери ту группу слов, в которой находится только имена существительные а) громко, гром, молния б) цветок, растение, садовник в) водитель, автобусный, скоро   Сравни свой ответ по эталону. </vt:lpstr>
      <vt:lpstr>       Эталон:  2.  Выбери ту группу слов, в  которой находится только имена существительные а) громко, гром, молния б) цветок, растение, садовник в) водитель, автобусный, скоро </vt:lpstr>
      <vt:lpstr>         Задания: 3. Быстро напишите собственные имена существительные. Кто это? 1) Автор сказки "Аленький цветочек". 2) "Вдруг сердито под крыльцом пёс залаял". Как звали пса? 3) Фамилия кота - героя мультфильма. 4) Басня, где музыканты никак не могли сыграться. 5) Дедушка русской басни. 6) Автор "Капитанской дочки". 7) Название деревни, где происходили невероятные события перед Рождеством. Сравни свой ответ по эталону. </vt:lpstr>
      <vt:lpstr>        Эталон:  1) Аксаков;  2) Соколко;  3)Матроскин;   4) "Квартет";  5) Крылов;  6) Пушкин;  7) Диканька </vt:lpstr>
      <vt:lpstr>                Задания: 4. В тексте подчеркните имена существительные и определите у них число. Оцените работу товарища, опираясь на эталон.  Было чудесное утро. Мороз сковал реку. К реке подбежали мальчишки со всей деревни. Они кидали палки и камни на лёд. Лёд был крепкий.  Сравни свой ответ по эталону. </vt:lpstr>
      <vt:lpstr>            Эталон:  4. В тексте подчеркните имена существительные и определите у них число. Оцените работу товарища, опираясь на эталон.    Было чудесное утро (ед.ч). Мороз (ед.ч.) сковал реку (ед.ч. ). К реке (ед.ч.) подбежали мальчишки(мн.ч.) со всей деревни(ед.ч.). Они кидали палки(мн.ч.) и камни(мн.ч.) на лёд(ед.ч.). Лёд (ед.ч.) был крепкий.    </vt:lpstr>
      <vt:lpstr>            Задания:   Исправьте ошибки в написании собственных имён существительных. Река нева, цветок незабудка, собака бим, девочка оля, улица московская, животное выдра, птица счастья, гора казбек. </vt:lpstr>
      <vt:lpstr>Эталон:</vt:lpstr>
      <vt:lpstr>Познавательные УУД</vt:lpstr>
      <vt:lpstr> Задания:  </vt:lpstr>
      <vt:lpstr> </vt:lpstr>
      <vt:lpstr>Слайд 22</vt:lpstr>
      <vt:lpstr>Слайд 23</vt:lpstr>
      <vt:lpstr> </vt:lpstr>
      <vt:lpstr>Коммуникативные действия:</vt:lpstr>
      <vt:lpstr>         Задания: 1. Прочитайте работу вашего сверстника. Что понравилось вам в сочинении? Какому типу речи (повествование, описание, рассуждение) соответствует текст? В каком стиле написано сочинение? ИСТОРИЯ МАЛЕНЬКОГО ЛИСТОЧКА     Однажды произошла такая история. Жил-был листочек. Он висел на старом дубе.      На дворе стояла хорошая погода. Он висел и разговаривал с соседним листочком. Тогда ему было всего два дня.  Время шло очень быстро. Началась осень.  Листочек  стал желтеть.  Однажды появился  сильный ветер. И листочек полетел. Он летел очень долго. Он поднялся высоко над леса. Он  летел и думал, как упадет в ковер листьев и встретится с собратьями. И  так он летел и летел но не упал  в ковер листьев, а попал ко мне на руку.    Так и закончилась жизнь листочка на дереве и  началась  новая — в моей книжке, куда я его положил!  Коля  О.  1.Что бы вы предложили для улучшения художественного стиля сочинения: диалог, описание, прилагательные-эпитеты или что-то еще? 2.Напишите свою историю листочка с дерева, проявив фантазию и юмор. Прочитайте ее своим одноклассникам и попросите оценить сочинение, отметив достоинства стиля и его недостатки.   </vt:lpstr>
      <vt:lpstr>     Инсценируйте диалог на тему «В зоопарке», употребив неизменяемые имена существительные. </vt:lpstr>
      <vt:lpstr>        Напишите сочинение-миниатюру на тему «Вот она -  весна пришла», употребляя и одушевлённые, и неодушевлённые существительные.  </vt:lpstr>
      <vt:lpstr>         Представьте ситуацию, ваш друг из-за болезни пропустил урок русского языка, на котором  вы проходили тему «Имена существительные, имеющие форму только множественного числа». Он попросил тебя объяснить ему эту тему. Как ты ему поможешь? Составь план своего объяснения.  </vt:lpstr>
      <vt:lpstr>                    Спишите текст. Озаглавьте его. Вставьте пропущенные буквы и раскройте скобки. Ответьте письменно на вопрос: «Как мы сейчас можем судить о том, что человек образованный, грамотный». Зна…шь ли ты, что в Древней Руси культура д…стигла высокого уровня развития и многие ж…тели знали грам…оту? Чтобы внести в науку это утв…рждение, учёным потребовались долгие годы труда. Ещё до недавнего времени мы знали, что в Древней Руси читать и писать умели лишь б…гатые люд. Но вот в 1951 году было …делано открытие: во время раскопок в Новгороде были обнаружены под сл…ями старой м…стовой какие(то)деревянные стру…ки с нацарапанными на них письменами. При изучении их оказалось, что эти пот…мневшиее от влаги врем…ни тонки кусоч…ки дерева были обыкновенной берестой, а нанесённые на них знаки были писбмами древних новгородцев…Эти письма представляли собой д…ловые письма, жалобы крестьян на их угн…тение, частую переписку. Всё это позволило …делать вывод, что гра…отность была распр…странена и среди простого народа.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Гульгена</dc:creator>
  <cp:lastModifiedBy>Гөлгенә</cp:lastModifiedBy>
  <cp:revision>43</cp:revision>
  <dcterms:created xsi:type="dcterms:W3CDTF">2013-07-29T17:42:42Z</dcterms:created>
  <dcterms:modified xsi:type="dcterms:W3CDTF">2015-02-26T20:55:25Z</dcterms:modified>
</cp:coreProperties>
</file>