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70" r:id="rId2"/>
    <p:sldId id="265" r:id="rId3"/>
    <p:sldId id="266" r:id="rId4"/>
    <p:sldId id="262" r:id="rId5"/>
    <p:sldId id="263" r:id="rId6"/>
    <p:sldId id="257" r:id="rId7"/>
    <p:sldId id="259" r:id="rId8"/>
    <p:sldId id="260" r:id="rId9"/>
    <p:sldId id="269" r:id="rId10"/>
    <p:sldId id="258" r:id="rId11"/>
    <p:sldId id="268" r:id="rId12"/>
    <p:sldId id="267" r:id="rId13"/>
    <p:sldId id="261" r:id="rId14"/>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00"/>
    <a:srgbClr val="FFFF99"/>
    <a:srgbClr val="99CCFF"/>
    <a:srgbClr val="FFFFCC"/>
    <a:srgbClr val="FF00FF"/>
    <a:srgbClr val="FF505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10"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8" name="Заголовок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ru-RU" smtClean="0"/>
              <a:t>Образец заголовка</a:t>
            </a:r>
            <a:endParaRPr kumimoji="0" lang="en-US"/>
          </a:p>
        </p:txBody>
      </p:sp>
      <p:sp>
        <p:nvSpPr>
          <p:cNvPr id="28" name="Дата 27"/>
          <p:cNvSpPr>
            <a:spLocks noGrp="1"/>
          </p:cNvSpPr>
          <p:nvPr>
            <p:ph type="dt" sz="half" idx="10"/>
          </p:nvPr>
        </p:nvSpPr>
        <p:spPr/>
        <p:txBody>
          <a:bodyPr/>
          <a:lstStyle/>
          <a:p>
            <a:fld id="{CE114C9C-2585-4974-966B-B861358D6305}" type="datetimeFigureOut">
              <a:rPr lang="ru-RU" smtClean="0"/>
              <a:pPr/>
              <a:t>01.11.2015</a:t>
            </a:fld>
            <a:endParaRPr lang="ru-RU"/>
          </a:p>
        </p:txBody>
      </p:sp>
      <p:sp>
        <p:nvSpPr>
          <p:cNvPr id="17" name="Нижний колонтитул 16"/>
          <p:cNvSpPr>
            <a:spLocks noGrp="1"/>
          </p:cNvSpPr>
          <p:nvPr>
            <p:ph type="ftr" sz="quarter" idx="11"/>
          </p:nvPr>
        </p:nvSpPr>
        <p:spPr/>
        <p:txBody>
          <a:bodyPr/>
          <a:lstStyle/>
          <a:p>
            <a:endParaRPr lang="ru-RU"/>
          </a:p>
        </p:txBody>
      </p:sp>
      <p:sp>
        <p:nvSpPr>
          <p:cNvPr id="29" name="Номер слайда 28"/>
          <p:cNvSpPr>
            <a:spLocks noGrp="1"/>
          </p:cNvSpPr>
          <p:nvPr>
            <p:ph type="sldNum" sz="quarter" idx="12"/>
          </p:nvPr>
        </p:nvSpPr>
        <p:spPr/>
        <p:txBody>
          <a:bodyPr/>
          <a:lstStyle/>
          <a:p>
            <a:fld id="{973D95B4-40B6-4F6F-BEEB-CDCF1EA70061}" type="slidenum">
              <a:rPr lang="ru-RU" smtClean="0"/>
              <a:pPr/>
              <a:t>‹#›</a:t>
            </a:fld>
            <a:endParaRPr lang="ru-RU"/>
          </a:p>
        </p:txBody>
      </p:sp>
      <p:sp>
        <p:nvSpPr>
          <p:cNvPr id="9" name="Подзаголовок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CE114C9C-2585-4974-966B-B861358D6305}" type="datetimeFigureOut">
              <a:rPr lang="ru-RU" smtClean="0"/>
              <a:pPr/>
              <a:t>01.11.2015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73D95B4-40B6-4F6F-BEEB-CDCF1EA70061}"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CE114C9C-2585-4974-966B-B861358D6305}" type="datetimeFigureOut">
              <a:rPr lang="ru-RU" smtClean="0"/>
              <a:pPr/>
              <a:t>01.11.2015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73D95B4-40B6-4F6F-BEEB-CDCF1EA70061}"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CE114C9C-2585-4974-966B-B861358D6305}" type="datetimeFigureOut">
              <a:rPr lang="ru-RU" smtClean="0"/>
              <a:pPr/>
              <a:t>01.11.2015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73D95B4-40B6-4F6F-BEEB-CDCF1EA70061}"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CE114C9C-2585-4974-966B-B861358D6305}" type="datetimeFigureOut">
              <a:rPr lang="ru-RU" smtClean="0"/>
              <a:pPr/>
              <a:t>01.11.2015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a:xfrm>
            <a:off x="7924800" y="6416675"/>
            <a:ext cx="762000" cy="365125"/>
          </a:xfrm>
        </p:spPr>
        <p:txBody>
          <a:bodyPr/>
          <a:lstStyle/>
          <a:p>
            <a:fld id="{973D95B4-40B6-4F6F-BEEB-CDCF1EA70061}"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CE114C9C-2585-4974-966B-B861358D6305}" type="datetimeFigureOut">
              <a:rPr lang="ru-RU" smtClean="0"/>
              <a:pPr/>
              <a:t>01.11.2015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973D95B4-40B6-4F6F-BEEB-CDCF1EA70061}"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229600" cy="1143000"/>
          </a:xfrm>
        </p:spPr>
        <p:txBody>
          <a:bodyPr anchor="ctr"/>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CE114C9C-2585-4974-966B-B861358D6305}" type="datetimeFigureOut">
              <a:rPr lang="ru-RU" smtClean="0"/>
              <a:pPr/>
              <a:t>01.11.2015</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973D95B4-40B6-4F6F-BEEB-CDCF1EA70061}"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CE114C9C-2585-4974-966B-B861358D6305}" type="datetimeFigureOut">
              <a:rPr lang="ru-RU" smtClean="0"/>
              <a:pPr/>
              <a:t>01.11.2015</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973D95B4-40B6-4F6F-BEEB-CDCF1EA70061}"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CE114C9C-2585-4974-966B-B861358D6305}" type="datetimeFigureOut">
              <a:rPr lang="ru-RU" smtClean="0"/>
              <a:pPr/>
              <a:t>01.11.2015</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973D95B4-40B6-4F6F-BEEB-CDCF1EA70061}"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CE114C9C-2585-4974-966B-B861358D6305}" type="datetimeFigureOut">
              <a:rPr lang="ru-RU" smtClean="0"/>
              <a:pPr/>
              <a:t>01.11.2015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973D95B4-40B6-4F6F-BEEB-CDCF1EA70061}"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ru-RU" smtClean="0">
                <a:solidFill>
                  <a:schemeClr val="lt1"/>
                </a:solidFill>
                <a:latin typeface="+mn-lt"/>
                <a:ea typeface="+mn-ea"/>
                <a:cs typeface="+mn-cs"/>
              </a:rPr>
              <a:t>Вставка рисунка</a:t>
            </a:r>
            <a:endParaRPr kumimoji="0" lang="en-US" dirty="0">
              <a:solidFill>
                <a:schemeClr val="lt1"/>
              </a:solidFill>
              <a:latin typeface="+mn-lt"/>
              <a:ea typeface="+mn-ea"/>
              <a:cs typeface="+mn-cs"/>
            </a:endParaRPr>
          </a:p>
        </p:txBody>
      </p:sp>
      <p:sp>
        <p:nvSpPr>
          <p:cNvPr id="4" name="Текст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CE114C9C-2585-4974-966B-B861358D6305}" type="datetimeFigureOut">
              <a:rPr lang="ru-RU" smtClean="0"/>
              <a:pPr/>
              <a:t>01.11.2015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973D95B4-40B6-4F6F-BEEB-CDCF1EA70061}"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2" name="Заголовок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CE114C9C-2585-4974-966B-B861358D6305}" type="datetimeFigureOut">
              <a:rPr lang="ru-RU" smtClean="0"/>
              <a:pPr/>
              <a:t>01.11.2015</a:t>
            </a:fld>
            <a:endParaRPr lang="ru-RU"/>
          </a:p>
        </p:txBody>
      </p:sp>
      <p:sp>
        <p:nvSpPr>
          <p:cNvPr id="3" name="Нижний колонтитул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ru-RU"/>
          </a:p>
        </p:txBody>
      </p:sp>
      <p:sp>
        <p:nvSpPr>
          <p:cNvPr id="23" name="Номер слайда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973D95B4-40B6-4F6F-BEEB-CDCF1EA70061}"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357290" y="857232"/>
            <a:ext cx="6180647" cy="2308324"/>
          </a:xfrm>
          <a:prstGeom prst="rect">
            <a:avLst/>
          </a:prstGeom>
          <a:noFill/>
        </p:spPr>
        <p:txBody>
          <a:bodyPr wrap="square" rtlCol="0">
            <a:spAutoFit/>
          </a:bodyPr>
          <a:lstStyle/>
          <a:p>
            <a:r>
              <a:rPr lang="ru-RU" sz="4800" dirty="0" smtClean="0"/>
              <a:t>Творческие задания для </a:t>
            </a:r>
            <a:r>
              <a:rPr lang="ru-RU" sz="4800" dirty="0" smtClean="0"/>
              <a:t>работ по развитию речи</a:t>
            </a:r>
            <a:endParaRPr lang="ru-RU" sz="4800" dirty="0"/>
          </a:p>
        </p:txBody>
      </p:sp>
      <p:sp>
        <p:nvSpPr>
          <p:cNvPr id="3" name="TextBox 2"/>
          <p:cNvSpPr txBox="1"/>
          <p:nvPr/>
        </p:nvSpPr>
        <p:spPr>
          <a:xfrm>
            <a:off x="5072066" y="2857496"/>
            <a:ext cx="2286016" cy="769441"/>
          </a:xfrm>
          <a:prstGeom prst="rect">
            <a:avLst/>
          </a:prstGeom>
          <a:noFill/>
        </p:spPr>
        <p:txBody>
          <a:bodyPr wrap="square" rtlCol="0">
            <a:spAutoFit/>
          </a:bodyPr>
          <a:lstStyle/>
          <a:p>
            <a:r>
              <a:rPr lang="ru-RU" sz="4400" dirty="0" smtClean="0"/>
              <a:t>7-9 </a:t>
            </a:r>
            <a:r>
              <a:rPr lang="ru-RU" sz="2400" dirty="0" smtClean="0"/>
              <a:t>классы</a:t>
            </a:r>
            <a:endParaRPr lang="ru-RU" sz="2400" dirty="0"/>
          </a:p>
        </p:txBody>
      </p:sp>
      <p:sp>
        <p:nvSpPr>
          <p:cNvPr id="5" name="TextBox 4"/>
          <p:cNvSpPr txBox="1"/>
          <p:nvPr/>
        </p:nvSpPr>
        <p:spPr>
          <a:xfrm>
            <a:off x="1785918" y="4929198"/>
            <a:ext cx="6572296" cy="923330"/>
          </a:xfrm>
          <a:prstGeom prst="rect">
            <a:avLst/>
          </a:prstGeom>
          <a:noFill/>
        </p:spPr>
        <p:txBody>
          <a:bodyPr wrap="square" rtlCol="0">
            <a:spAutoFit/>
          </a:bodyPr>
          <a:lstStyle/>
          <a:p>
            <a:r>
              <a:rPr lang="ru-RU" dirty="0" smtClean="0"/>
              <a:t>Подготовила учитель русского языка и литературы </a:t>
            </a:r>
            <a:r>
              <a:rPr lang="ru-RU" dirty="0" err="1" smtClean="0"/>
              <a:t>Кустова</a:t>
            </a:r>
            <a:r>
              <a:rPr lang="ru-RU" dirty="0" smtClean="0"/>
              <a:t> О.А.</a:t>
            </a:r>
          </a:p>
          <a:p>
            <a:r>
              <a:rPr lang="ru-RU" dirty="0" smtClean="0"/>
              <a:t>Источники: </a:t>
            </a:r>
            <a:r>
              <a:rPr lang="ru-RU" dirty="0" smtClean="0"/>
              <a:t>материалы интернет-сайтов </a:t>
            </a:r>
            <a:r>
              <a:rPr lang="ru-RU" dirty="0" smtClean="0"/>
              <a:t>педагогических сообществ, </a:t>
            </a:r>
            <a:r>
              <a:rPr lang="ru-RU" dirty="0" smtClean="0"/>
              <a:t>из собственного опыта работы</a:t>
            </a:r>
            <a:endParaRPr lang="ru-RU"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67544" y="188640"/>
            <a:ext cx="8208912" cy="4893647"/>
          </a:xfrm>
          <a:prstGeom prst="rect">
            <a:avLst/>
          </a:prstGeom>
        </p:spPr>
        <p:txBody>
          <a:bodyPr wrap="square">
            <a:spAutoFit/>
          </a:bodyPr>
          <a:lstStyle/>
          <a:p>
            <a:pPr lvl="0" eaLnBrk="0" fontAlgn="base" hangingPunct="0">
              <a:spcBef>
                <a:spcPct val="0"/>
              </a:spcBef>
              <a:spcAft>
                <a:spcPct val="0"/>
              </a:spcAft>
              <a:tabLst>
                <a:tab pos="457200" algn="l"/>
              </a:tabLst>
            </a:pPr>
            <a:r>
              <a:rPr kumimoji="0" lang="ru-RU" sz="2400" b="1" u="none" strike="noStrike" cap="none" normalizeH="0" baseline="0" dirty="0" smtClean="0">
                <a:ln>
                  <a:noFill/>
                </a:ln>
                <a:effectLst/>
                <a:latin typeface="Arial" pitchFamily="34" charset="0"/>
                <a:ea typeface="Times New Roman" pitchFamily="18" charset="0"/>
              </a:rPr>
              <a:t>Сверните текст в одно предложение:</a:t>
            </a:r>
          </a:p>
          <a:p>
            <a:pPr lvl="0" eaLnBrk="0" fontAlgn="base" hangingPunct="0">
              <a:spcBef>
                <a:spcPct val="0"/>
              </a:spcBef>
              <a:spcAft>
                <a:spcPct val="0"/>
              </a:spcAft>
              <a:tabLst>
                <a:tab pos="457200" algn="l"/>
              </a:tabLst>
            </a:pPr>
            <a:endParaRPr kumimoji="0" lang="ru-RU" sz="2400" b="1" i="1" u="none" strike="noStrike" cap="none" normalizeH="0" baseline="0" dirty="0" smtClean="0">
              <a:ln>
                <a:noFill/>
              </a:ln>
              <a:solidFill>
                <a:srgbClr val="002060"/>
              </a:solidFill>
              <a:effectLst/>
              <a:latin typeface="Arial" pitchFamily="34" charset="0"/>
              <a:ea typeface="Times New Roman" pitchFamily="18" charset="0"/>
            </a:endParaRPr>
          </a:p>
          <a:p>
            <a:pPr lvl="0" eaLnBrk="0" fontAlgn="base" hangingPunct="0">
              <a:spcBef>
                <a:spcPct val="0"/>
              </a:spcBef>
              <a:spcAft>
                <a:spcPct val="0"/>
              </a:spcAft>
              <a:tabLst>
                <a:tab pos="457200" algn="l"/>
              </a:tabLst>
            </a:pPr>
            <a:r>
              <a:rPr kumimoji="0" lang="ru-RU" sz="2400" b="0" i="0" u="none" strike="noStrike" cap="none" normalizeH="0" baseline="0" dirty="0" smtClean="0">
                <a:ln>
                  <a:noFill/>
                </a:ln>
                <a:solidFill>
                  <a:srgbClr val="7030A0"/>
                </a:solidFill>
                <a:effectLst/>
                <a:latin typeface="Arial" pitchFamily="34" charset="0"/>
                <a:ea typeface="Times New Roman" pitchFamily="18" charset="0"/>
              </a:rPr>
              <a:t>              </a:t>
            </a:r>
            <a:r>
              <a:rPr kumimoji="0" lang="ru-RU" sz="2400" b="1" i="1" u="none" strike="noStrike" cap="none" normalizeH="0" baseline="0" dirty="0" smtClean="0">
                <a:ln>
                  <a:noFill/>
                </a:ln>
                <a:solidFill>
                  <a:srgbClr val="002060"/>
                </a:solidFill>
                <a:effectLst/>
                <a:latin typeface="Arial" pitchFamily="34" charset="0"/>
                <a:ea typeface="Times New Roman" pitchFamily="18" charset="0"/>
              </a:rPr>
              <a:t>Жил-был умный, но горячий и вспыльчивый человек. Он стал начальником. А это значит, что он руководил людьми. Так как он был человеком умным, то понимал, что работа с людьми требует выдержки и спокойствия. И воспитывал в себе эти качества, так что никто не подозревал об истинном его темпераменте. Однако произошло однажды что-то необычное, из ряда вон выходящее, и начальник не смог сдержаться. В присутствии людей он обнаружил свой настоящий характер.</a:t>
            </a:r>
            <a:endParaRPr kumimoji="0" lang="ru-RU" sz="2400" b="0" i="0" u="none" strike="noStrike" cap="none" normalizeH="0" baseline="0" dirty="0" smtClean="0">
              <a:ln>
                <a:noFill/>
              </a:ln>
              <a:solidFill>
                <a:srgbClr val="002060"/>
              </a:solidFill>
              <a:effectLst/>
              <a:latin typeface="Arial" pitchFamily="34" charset="0"/>
            </a:endParaRPr>
          </a:p>
        </p:txBody>
      </p:sp>
      <p:sp>
        <p:nvSpPr>
          <p:cNvPr id="3" name="TextBox 2"/>
          <p:cNvSpPr txBox="1"/>
          <p:nvPr/>
        </p:nvSpPr>
        <p:spPr>
          <a:xfrm>
            <a:off x="539552" y="5301208"/>
            <a:ext cx="7920880" cy="1200329"/>
          </a:xfrm>
          <a:prstGeom prst="rect">
            <a:avLst/>
          </a:prstGeom>
          <a:noFill/>
        </p:spPr>
        <p:txBody>
          <a:bodyPr wrap="square" rtlCol="0">
            <a:spAutoFit/>
          </a:bodyPr>
          <a:lstStyle/>
          <a:p>
            <a:pPr lvl="0" eaLnBrk="0" fontAlgn="base" hangingPunct="0">
              <a:spcBef>
                <a:spcPct val="0"/>
              </a:spcBef>
              <a:spcAft>
                <a:spcPct val="0"/>
              </a:spcAft>
              <a:tabLst>
                <a:tab pos="457200" algn="l"/>
              </a:tabLst>
            </a:pPr>
            <a:r>
              <a:rPr lang="ru-RU" sz="2400" b="1" i="1" dirty="0" smtClean="0">
                <a:solidFill>
                  <a:srgbClr val="7030A0"/>
                </a:solidFill>
                <a:latin typeface="Arial" pitchFamily="34" charset="0"/>
                <a:ea typeface="Times New Roman" pitchFamily="18" charset="0"/>
              </a:rPr>
              <a:t>Всегда выдержанный и спокойный, начальник на этот раз обнаружил подлинный свой темперамент. </a:t>
            </a:r>
            <a:endParaRPr lang="ru-RU" sz="2400" dirty="0" smtClean="0">
              <a:solidFill>
                <a:srgbClr val="7030A0"/>
              </a:solidFill>
              <a:latin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ppt_w</p:attrName>
                                        </p:attrNameLst>
                                      </p:cBhvr>
                                      <p:tavLst>
                                        <p:tav tm="0">
                                          <p:val>
                                            <p:strVal val="#ppt_w*0.70"/>
                                          </p:val>
                                        </p:tav>
                                        <p:tav tm="100000">
                                          <p:val>
                                            <p:strVal val="#ppt_w"/>
                                          </p:val>
                                        </p:tav>
                                      </p:tavLst>
                                    </p:anim>
                                    <p:anim calcmode="lin" valueType="num">
                                      <p:cBhvr>
                                        <p:cTn id="8" dur="1000" fill="hold"/>
                                        <p:tgtEl>
                                          <p:spTgt spid="3"/>
                                        </p:tgtEl>
                                        <p:attrNameLst>
                                          <p:attrName>ppt_h</p:attrName>
                                        </p:attrNameLst>
                                      </p:cBhvr>
                                      <p:tavLst>
                                        <p:tav tm="0">
                                          <p:val>
                                            <p:strVal val="#ppt_h"/>
                                          </p:val>
                                        </p:tav>
                                        <p:tav tm="100000">
                                          <p:val>
                                            <p:strVal val="#ppt_h"/>
                                          </p:val>
                                        </p:tav>
                                      </p:tavLst>
                                    </p:anim>
                                    <p:animEffect transition="in" filter="fade">
                                      <p:cBhvr>
                                        <p:cTn id="9"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23528" y="116632"/>
            <a:ext cx="6858000" cy="1200329"/>
          </a:xfrm>
          <a:prstGeom prst="rect">
            <a:avLst/>
          </a:prstGeom>
        </p:spPr>
        <p:txBody>
          <a:bodyPr wrap="square">
            <a:spAutoFit/>
          </a:bodyPr>
          <a:lstStyle/>
          <a:p>
            <a:r>
              <a:rPr lang="ru-RU" b="1" dirty="0" smtClean="0"/>
              <a:t>Назовите произведения и авторов. Можно ли эти тексты передать одним предложением? Сделайте вывод: тексты какого типа речи обычно подходят для свертывания в одно предложение, а какого – не поддаются такому сжатию? Почему? </a:t>
            </a:r>
            <a:endParaRPr lang="ru-RU" dirty="0"/>
          </a:p>
        </p:txBody>
      </p:sp>
      <p:sp>
        <p:nvSpPr>
          <p:cNvPr id="1025" name="Rectangle 1"/>
          <p:cNvSpPr>
            <a:spLocks noChangeArrowheads="1"/>
          </p:cNvSpPr>
          <p:nvPr/>
        </p:nvSpPr>
        <p:spPr bwMode="auto">
          <a:xfrm>
            <a:off x="395536" y="1477394"/>
            <a:ext cx="8280920" cy="132343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Char char="•"/>
              <a:tabLst/>
            </a:pPr>
            <a:r>
              <a:rPr kumimoji="0" lang="ru-RU" sz="1600" b="0" i="1" u="none" strike="noStrike" cap="none" normalizeH="0" baseline="0" dirty="0" smtClean="0">
                <a:ln>
                  <a:noFill/>
                </a:ln>
                <a:solidFill>
                  <a:schemeClr val="tx1"/>
                </a:solidFill>
                <a:effectLst/>
                <a:latin typeface="Arial Unicode MS" pitchFamily="34" charset="-128"/>
                <a:ea typeface="Arial Unicode MS" pitchFamily="34" charset="-128"/>
                <a:cs typeface="Arial Unicode MS" pitchFamily="34" charset="-128"/>
              </a:rPr>
              <a:t>Я</a:t>
            </a:r>
            <a:r>
              <a:rPr kumimoji="0" lang="ru-RU" sz="1600" b="0" i="1" u="none" strike="noStrike" cap="none" normalizeH="0" baseline="0" dirty="0" smtClean="0">
                <a:ln>
                  <a:noFill/>
                </a:ln>
                <a:solidFill>
                  <a:schemeClr val="tx1"/>
                </a:solidFill>
                <a:effectLst/>
                <a:latin typeface="Calibri"/>
                <a:ea typeface="Arial Unicode MS" pitchFamily="34" charset="-128"/>
                <a:cs typeface="Arial Unicode MS" pitchFamily="34" charset="-128"/>
              </a:rPr>
              <a:t> </a:t>
            </a:r>
            <a:r>
              <a:rPr kumimoji="0" lang="ru-RU" sz="1600" b="0" i="1" u="none" strike="noStrike" cap="none" normalizeH="0" baseline="0" dirty="0" smtClean="0">
                <a:ln>
                  <a:noFill/>
                </a:ln>
                <a:solidFill>
                  <a:schemeClr val="tx1"/>
                </a:solidFill>
                <a:effectLst/>
                <a:latin typeface="Arial Unicode MS" pitchFamily="34" charset="-128"/>
                <a:ea typeface="Arial Unicode MS" pitchFamily="34" charset="-128"/>
                <a:cs typeface="Arial Unicode MS" pitchFamily="34" charset="-128"/>
              </a:rPr>
              <a:t>посмотрел на</a:t>
            </a:r>
            <a:r>
              <a:rPr kumimoji="0" lang="ru-RU" sz="1600" b="0" i="1" u="none" strike="noStrike" cap="none" normalizeH="0" baseline="0" dirty="0" smtClean="0">
                <a:ln>
                  <a:noFill/>
                </a:ln>
                <a:solidFill>
                  <a:schemeClr val="tx1"/>
                </a:solidFill>
                <a:effectLst/>
                <a:latin typeface="Calibri"/>
                <a:ea typeface="Arial Unicode MS" pitchFamily="34" charset="-128"/>
                <a:cs typeface="Arial Unicode MS" pitchFamily="34" charset="-128"/>
              </a:rPr>
              <a:t> </a:t>
            </a:r>
            <a:r>
              <a:rPr kumimoji="0" lang="ru-RU" sz="1600" b="0" i="1" u="none" strike="noStrike" cap="none" normalizeH="0" baseline="0" dirty="0" smtClean="0">
                <a:ln>
                  <a:noFill/>
                </a:ln>
                <a:solidFill>
                  <a:schemeClr val="tx1"/>
                </a:solidFill>
                <a:effectLst/>
                <a:latin typeface="Arial Unicode MS" pitchFamily="34" charset="-128"/>
                <a:ea typeface="Arial Unicode MS" pitchFamily="34" charset="-128"/>
                <a:cs typeface="Arial Unicode MS" pitchFamily="34" charset="-128"/>
              </a:rPr>
              <a:t>него. Редко мне случалось видеть такого молодца. Он</a:t>
            </a:r>
            <a:r>
              <a:rPr kumimoji="0" lang="ru-RU" sz="1600" b="0" i="1" u="none" strike="noStrike" cap="none" normalizeH="0" baseline="0" dirty="0" smtClean="0">
                <a:ln>
                  <a:noFill/>
                </a:ln>
                <a:solidFill>
                  <a:schemeClr val="tx1"/>
                </a:solidFill>
                <a:effectLst/>
                <a:latin typeface="Calibri"/>
                <a:ea typeface="Arial Unicode MS" pitchFamily="34" charset="-128"/>
                <a:cs typeface="Arial Unicode MS" pitchFamily="34" charset="-128"/>
              </a:rPr>
              <a:t> </a:t>
            </a:r>
            <a:r>
              <a:rPr kumimoji="0" lang="ru-RU" sz="1600" b="0" i="1" u="none" strike="noStrike" cap="none" normalizeH="0" baseline="0" dirty="0" smtClean="0">
                <a:ln>
                  <a:noFill/>
                </a:ln>
                <a:solidFill>
                  <a:schemeClr val="tx1"/>
                </a:solidFill>
                <a:effectLst/>
                <a:latin typeface="Arial Unicode MS" pitchFamily="34" charset="-128"/>
                <a:ea typeface="Arial Unicode MS" pitchFamily="34" charset="-128"/>
                <a:cs typeface="Arial Unicode MS" pitchFamily="34" charset="-128"/>
              </a:rPr>
              <a:t>был высокого роста, плечист и</a:t>
            </a:r>
            <a:r>
              <a:rPr kumimoji="0" lang="ru-RU" sz="1600" b="0" i="1" u="none" strike="noStrike" cap="none" normalizeH="0" baseline="0" dirty="0" smtClean="0">
                <a:ln>
                  <a:noFill/>
                </a:ln>
                <a:solidFill>
                  <a:schemeClr val="tx1"/>
                </a:solidFill>
                <a:effectLst/>
                <a:latin typeface="Calibri"/>
                <a:ea typeface="Arial Unicode MS" pitchFamily="34" charset="-128"/>
                <a:cs typeface="Arial Unicode MS" pitchFamily="34" charset="-128"/>
              </a:rPr>
              <a:t> </a:t>
            </a:r>
            <a:r>
              <a:rPr kumimoji="0" lang="ru-RU" sz="1600" b="0" i="1" u="none" strike="noStrike" cap="none" normalizeH="0" baseline="0" dirty="0" smtClean="0">
                <a:ln>
                  <a:noFill/>
                </a:ln>
                <a:solidFill>
                  <a:schemeClr val="tx1"/>
                </a:solidFill>
                <a:effectLst/>
                <a:latin typeface="Arial Unicode MS" pitchFamily="34" charset="-128"/>
                <a:ea typeface="Arial Unicode MS" pitchFamily="34" charset="-128"/>
                <a:cs typeface="Arial Unicode MS" pitchFamily="34" charset="-128"/>
              </a:rPr>
              <a:t>сложен на</a:t>
            </a:r>
            <a:r>
              <a:rPr kumimoji="0" lang="ru-RU" sz="1600" b="0" i="1" u="none" strike="noStrike" cap="none" normalizeH="0" baseline="0" dirty="0" smtClean="0">
                <a:ln>
                  <a:noFill/>
                </a:ln>
                <a:solidFill>
                  <a:schemeClr val="tx1"/>
                </a:solidFill>
                <a:effectLst/>
                <a:latin typeface="Calibri"/>
                <a:ea typeface="Arial Unicode MS" pitchFamily="34" charset="-128"/>
                <a:cs typeface="Arial Unicode MS" pitchFamily="34" charset="-128"/>
              </a:rPr>
              <a:t> </a:t>
            </a:r>
            <a:r>
              <a:rPr kumimoji="0" lang="ru-RU" sz="1600" b="0" i="1" u="none" strike="noStrike" cap="none" normalizeH="0" baseline="0" dirty="0" smtClean="0">
                <a:ln>
                  <a:noFill/>
                </a:ln>
                <a:solidFill>
                  <a:schemeClr val="tx1"/>
                </a:solidFill>
                <a:effectLst/>
                <a:latin typeface="Arial Unicode MS" pitchFamily="34" charset="-128"/>
                <a:ea typeface="Arial Unicode MS" pitchFamily="34" charset="-128"/>
                <a:cs typeface="Arial Unicode MS" pitchFamily="34" charset="-128"/>
              </a:rPr>
              <a:t>славу. Из-под мокрой </a:t>
            </a:r>
            <a:r>
              <a:rPr kumimoji="0" lang="ru-RU" sz="1600" b="0" i="1" u="none" strike="noStrike" cap="none" normalizeH="0" baseline="0" dirty="0" err="1" smtClean="0">
                <a:ln>
                  <a:noFill/>
                </a:ln>
                <a:solidFill>
                  <a:schemeClr val="tx1"/>
                </a:solidFill>
                <a:effectLst/>
                <a:latin typeface="Arial Unicode MS" pitchFamily="34" charset="-128"/>
                <a:ea typeface="Arial Unicode MS" pitchFamily="34" charset="-128"/>
                <a:cs typeface="Arial Unicode MS" pitchFamily="34" charset="-128"/>
              </a:rPr>
              <a:t>замашной</a:t>
            </a:r>
            <a:r>
              <a:rPr kumimoji="0" lang="ru-RU" sz="1600" b="0" i="1" u="none" strike="noStrike" cap="none" normalizeH="0" baseline="0" dirty="0" smtClean="0">
                <a:ln>
                  <a:noFill/>
                </a:ln>
                <a:solidFill>
                  <a:schemeClr val="tx1"/>
                </a:solidFill>
                <a:effectLst/>
                <a:latin typeface="Arial Unicode MS" pitchFamily="34" charset="-128"/>
                <a:ea typeface="Arial Unicode MS" pitchFamily="34" charset="-128"/>
                <a:cs typeface="Arial Unicode MS" pitchFamily="34" charset="-128"/>
              </a:rPr>
              <a:t> рубашки выпукло выставлялись его могучие мышцы. Чёрная курчавая борода закрывала до</a:t>
            </a:r>
            <a:r>
              <a:rPr kumimoji="0" lang="ru-RU" sz="1600" b="0" i="1" u="none" strike="noStrike" cap="none" normalizeH="0" baseline="0" dirty="0" smtClean="0">
                <a:ln>
                  <a:noFill/>
                </a:ln>
                <a:solidFill>
                  <a:schemeClr val="tx1"/>
                </a:solidFill>
                <a:effectLst/>
                <a:latin typeface="Calibri"/>
                <a:ea typeface="Arial Unicode MS" pitchFamily="34" charset="-128"/>
                <a:cs typeface="Arial Unicode MS" pitchFamily="34" charset="-128"/>
              </a:rPr>
              <a:t> </a:t>
            </a:r>
            <a:r>
              <a:rPr kumimoji="0" lang="ru-RU" sz="1600" b="0" i="1" u="none" strike="noStrike" cap="none" normalizeH="0" baseline="0" dirty="0" smtClean="0">
                <a:ln>
                  <a:noFill/>
                </a:ln>
                <a:solidFill>
                  <a:schemeClr val="tx1"/>
                </a:solidFill>
                <a:effectLst/>
                <a:latin typeface="Arial Unicode MS" pitchFamily="34" charset="-128"/>
                <a:ea typeface="Arial Unicode MS" pitchFamily="34" charset="-128"/>
                <a:cs typeface="Arial Unicode MS" pitchFamily="34" charset="-128"/>
              </a:rPr>
              <a:t>половины его суровое и</a:t>
            </a:r>
            <a:r>
              <a:rPr kumimoji="0" lang="ru-RU" sz="1600" b="0" i="1" u="none" strike="noStrike" cap="none" normalizeH="0" baseline="0" dirty="0" smtClean="0">
                <a:ln>
                  <a:noFill/>
                </a:ln>
                <a:solidFill>
                  <a:schemeClr val="tx1"/>
                </a:solidFill>
                <a:effectLst/>
                <a:latin typeface="Calibri"/>
                <a:ea typeface="Arial Unicode MS" pitchFamily="34" charset="-128"/>
                <a:cs typeface="Arial Unicode MS" pitchFamily="34" charset="-128"/>
              </a:rPr>
              <a:t> </a:t>
            </a:r>
            <a:r>
              <a:rPr kumimoji="0" lang="ru-RU" sz="1600" b="0" i="1" u="none" strike="noStrike" cap="none" normalizeH="0" baseline="0" dirty="0" smtClean="0">
                <a:ln>
                  <a:noFill/>
                </a:ln>
                <a:solidFill>
                  <a:schemeClr val="tx1"/>
                </a:solidFill>
                <a:effectLst/>
                <a:latin typeface="Arial Unicode MS" pitchFamily="34" charset="-128"/>
                <a:ea typeface="Arial Unicode MS" pitchFamily="34" charset="-128"/>
                <a:cs typeface="Arial Unicode MS" pitchFamily="34" charset="-128"/>
              </a:rPr>
              <a:t>мужественное лицо; из-под сросшихся широких бровей смело глядели небольшие карие глаза.</a:t>
            </a:r>
            <a:endParaRPr kumimoji="0" lang="ru-RU" sz="1600" b="0" i="0" u="none" strike="noStrike" cap="none" normalizeH="0" baseline="0" dirty="0" smtClean="0">
              <a:ln>
                <a:noFill/>
              </a:ln>
              <a:solidFill>
                <a:schemeClr val="tx1"/>
              </a:solidFill>
              <a:effectLst/>
              <a:latin typeface="Arial" pitchFamily="34" charset="0"/>
            </a:endParaRPr>
          </a:p>
        </p:txBody>
      </p:sp>
      <p:sp>
        <p:nvSpPr>
          <p:cNvPr id="1026" name="Rectangle 2"/>
          <p:cNvSpPr>
            <a:spLocks noChangeArrowheads="1"/>
          </p:cNvSpPr>
          <p:nvPr/>
        </p:nvSpPr>
        <p:spPr bwMode="auto">
          <a:xfrm>
            <a:off x="395536" y="2890176"/>
            <a:ext cx="8280920" cy="156966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Char char="•"/>
              <a:tabLst/>
            </a:pPr>
            <a:r>
              <a:rPr kumimoji="0" lang="ru-RU" sz="1600" b="0" i="1" u="none" strike="noStrike" cap="none" normalizeH="0" baseline="0" dirty="0" smtClean="0">
                <a:ln>
                  <a:noFill/>
                </a:ln>
                <a:solidFill>
                  <a:schemeClr val="tx1"/>
                </a:solidFill>
                <a:effectLst/>
                <a:latin typeface="Arial Unicode MS" pitchFamily="34" charset="-128"/>
                <a:ea typeface="Arial Unicode MS" pitchFamily="34" charset="-128"/>
                <a:cs typeface="Arial Unicode MS" pitchFamily="34" charset="-128"/>
              </a:rPr>
              <a:t>Воздух был наполнен тысячью разных птичьих свистов. В небе неподвижно стояли ястребы, распластав свои крылья и неподвижно устремив глаза свои в траву. Крик двигавшейся в стороне тучи диких гусей отдавался бог весть в каком дальнем озере. Из травы подымалась мерными взмахами чайка и роскошно купалась в синих волнах воздуха. Вон она пропала в вышине и только мелькает одною черною точкою. Вон она перевернулась крылами и блеснула перед солнцем...</a:t>
            </a:r>
            <a:endParaRPr kumimoji="0" lang="ru-RU" sz="1600" b="0" i="0" u="none" strike="noStrike" cap="none" normalizeH="0" baseline="0" dirty="0" smtClean="0">
              <a:ln>
                <a:noFill/>
              </a:ln>
              <a:solidFill>
                <a:schemeClr val="tx1"/>
              </a:solidFill>
              <a:effectLst/>
              <a:latin typeface="Arial" pitchFamily="34" charset="0"/>
            </a:endParaRPr>
          </a:p>
        </p:txBody>
      </p:sp>
      <p:sp>
        <p:nvSpPr>
          <p:cNvPr id="1027" name="Rectangle 3"/>
          <p:cNvSpPr>
            <a:spLocks noChangeArrowheads="1"/>
          </p:cNvSpPr>
          <p:nvPr/>
        </p:nvSpPr>
        <p:spPr bwMode="auto">
          <a:xfrm>
            <a:off x="0" y="4652600"/>
            <a:ext cx="8892480" cy="2015936"/>
          </a:xfrm>
          <a:prstGeom prst="rect">
            <a:avLst/>
          </a:prstGeom>
          <a:noFill/>
          <a:ln w="9525">
            <a:noFill/>
            <a:miter lim="800000"/>
            <a:headEnd/>
            <a:tailEnd/>
          </a:ln>
          <a:effectLst/>
        </p:spPr>
        <p:txBody>
          <a:bodyPr vert="horz" wrap="square" lIns="457056" tIns="45720" rIns="9144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Char char="•"/>
              <a:tabLst/>
            </a:pPr>
            <a:r>
              <a:rPr kumimoji="0" lang="ru-RU" sz="1600" b="0" i="1" u="none" strike="noStrike" cap="none" normalizeH="0" baseline="0" dirty="0" smtClean="0">
                <a:ln>
                  <a:noFill/>
                </a:ln>
                <a:solidFill>
                  <a:schemeClr val="tx1"/>
                </a:solidFill>
                <a:effectLst/>
                <a:latin typeface="Arial Unicode MS" pitchFamily="34" charset="-128"/>
                <a:ea typeface="Arial Unicode MS" pitchFamily="34" charset="-128"/>
                <a:cs typeface="Arial Unicode MS" pitchFamily="34" charset="-128"/>
              </a:rPr>
              <a:t>Я  решительно  не  могу  объяснить  себе  жестокости своего поступка. Как я не подошел к нему, не защитил и не утешил его? Куда  девалось чувство сострадания, заставлявшее меня, бывало, плакать  навзрыд  при виде выброшенного из гнезда галчонка или щенка,  которого  несут,  чтобы  кинуть  за забор, или курицы, которую несет поваренок для супа?   Неужели  это  прекрасное  чувство  было  заглушено  во  мне любовью  к  Сереже  и  желанием казаться перед  ним  таким  же молодцом,  как  и  он  сам?  Незавидные же  были эти  любовь и желание казаться молодцом!  Они  произвели единственные темные пятна на страницах моих детских воспоминаний.</a:t>
            </a:r>
            <a:r>
              <a:rPr kumimoji="0" lang="ru-RU" sz="1600" b="0" i="0" u="none" strike="noStrike" cap="none" normalizeH="0" baseline="0" dirty="0" smtClean="0">
                <a:ln>
                  <a:noFill/>
                </a:ln>
                <a:solidFill>
                  <a:schemeClr val="tx1"/>
                </a:solidFill>
                <a:effectLst/>
                <a:latin typeface="Arial" pitchFamily="34" charset="0"/>
              </a:rPr>
              <a:t> </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99593" y="548680"/>
            <a:ext cx="7920880" cy="6124754"/>
          </a:xfrm>
          <a:prstGeom prst="rect">
            <a:avLst/>
          </a:prstGeom>
          <a:noFill/>
        </p:spPr>
        <p:txBody>
          <a:bodyPr wrap="square" rtlCol="0">
            <a:spAutoFit/>
          </a:bodyPr>
          <a:lstStyle/>
          <a:p>
            <a:r>
              <a:rPr lang="ru-RU" sz="2800" dirty="0" smtClean="0"/>
              <a:t>1.Прочитайте стихотворение в прозе И.С.Тургенева «Маша». С каким известным рассказом А.П.Чехова можно сравнить это произведение? (Какие литературные ассоциации вызывает  произведение?)</a:t>
            </a:r>
          </a:p>
          <a:p>
            <a:r>
              <a:rPr lang="ru-RU" sz="2800" dirty="0" smtClean="0"/>
              <a:t>2.Попробуйте свернуть  содержание каждого из этих художественных произведений в одно предложение? </a:t>
            </a:r>
          </a:p>
          <a:p>
            <a:r>
              <a:rPr lang="ru-RU" sz="2800" dirty="0" smtClean="0"/>
              <a:t>3.Чем являются полученные фразы с точки зрения анализа</a:t>
            </a:r>
            <a:r>
              <a:rPr lang="en-US" sz="2800" dirty="0" smtClean="0"/>
              <a:t> </a:t>
            </a:r>
            <a:r>
              <a:rPr lang="ru-RU" sz="2800" dirty="0" smtClean="0"/>
              <a:t>текста? В чем их отличие?</a:t>
            </a:r>
          </a:p>
          <a:p>
            <a:r>
              <a:rPr lang="ru-RU" sz="2800" dirty="0" smtClean="0"/>
              <a:t>4.Придумайте 2-3 вопроса для сравнительного анализа этих произведений </a:t>
            </a:r>
          </a:p>
          <a:p>
            <a:r>
              <a:rPr lang="ru-RU" sz="2800" dirty="0" smtClean="0"/>
              <a:t>И.С.Тургенева и А. П.Чехова.</a:t>
            </a:r>
          </a:p>
          <a:p>
            <a:endParaRPr lang="ru-RU" sz="28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179512" y="-1741"/>
            <a:ext cx="8784976" cy="655564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1" i="0" u="none" strike="noStrike" cap="none" normalizeH="0" baseline="0" dirty="0" smtClean="0">
              <a:ln>
                <a:noFill/>
              </a:ln>
              <a:solidFill>
                <a:schemeClr val="tx1"/>
              </a:solidFill>
              <a:effectLst/>
              <a:latin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n-US" sz="1200" b="1" dirty="0">
              <a:latin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1" i="0" u="none" strike="noStrike" cap="none" normalizeH="0" baseline="0" dirty="0" smtClean="0">
              <a:ln>
                <a:noFill/>
              </a:ln>
              <a:solidFill>
                <a:schemeClr val="tx1"/>
              </a:solidFill>
              <a:effectLst/>
              <a:latin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n-US" sz="1200" b="1" dirty="0">
              <a:latin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1" i="0" u="none" strike="noStrike" cap="none" normalizeH="0" baseline="0" dirty="0" smtClean="0">
              <a:ln>
                <a:noFill/>
              </a:ln>
              <a:solidFill>
                <a:schemeClr val="tx1"/>
              </a:solidFill>
              <a:effectLst/>
              <a:latin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n-US" sz="1200" b="1" dirty="0">
              <a:latin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1" i="0" u="none" strike="noStrike" cap="none" normalizeH="0" baseline="0" dirty="0" smtClean="0">
              <a:ln>
                <a:noFill/>
              </a:ln>
              <a:solidFill>
                <a:schemeClr val="tx1"/>
              </a:solidFill>
              <a:effectLst/>
              <a:latin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r>
              <a:rPr lang="ru-RU" sz="1200" b="1" dirty="0">
                <a:latin typeface="Arial" charset="0"/>
              </a:rPr>
              <a:t> </a:t>
            </a:r>
            <a:r>
              <a:rPr lang="ru-RU" sz="1200" b="1" dirty="0" smtClean="0">
                <a:latin typeface="Arial" charset="0"/>
              </a:rPr>
              <a:t>      </a:t>
            </a:r>
            <a:r>
              <a:rPr kumimoji="0" lang="ru-RU" sz="1200" b="0" i="0" u="none" strike="noStrike" cap="none" normalizeH="0" baseline="0" dirty="0" smtClean="0">
                <a:ln>
                  <a:noFill/>
                </a:ln>
                <a:solidFill>
                  <a:schemeClr val="tx1"/>
                </a:solidFill>
                <a:effectLst/>
                <a:latin typeface="Arial" charset="0"/>
              </a:rPr>
              <a:t>Проживая — много лет тому назад — в Петербурге, я, всякий раз как мне случалось нанимать извозчика, вступал с ним в беседу. Особенно любил я беседовать с ночными извозчиками, бедными подгородными крестьянами, прибывавшими в столицу с окрашенными </a:t>
            </a:r>
            <a:r>
              <a:rPr kumimoji="0" lang="ru-RU" sz="1200" b="0" i="0" u="none" strike="noStrike" cap="none" normalizeH="0" baseline="0" dirty="0" err="1" smtClean="0">
                <a:ln>
                  <a:noFill/>
                </a:ln>
                <a:solidFill>
                  <a:schemeClr val="tx1"/>
                </a:solidFill>
                <a:effectLst/>
                <a:latin typeface="Arial" charset="0"/>
              </a:rPr>
              <a:t>вохрой</a:t>
            </a:r>
            <a:r>
              <a:rPr kumimoji="0" lang="ru-RU" sz="1200" b="0" i="0" u="none" strike="noStrike" cap="none" normalizeH="0" baseline="0" dirty="0" smtClean="0">
                <a:ln>
                  <a:noFill/>
                </a:ln>
                <a:solidFill>
                  <a:schemeClr val="tx1"/>
                </a:solidFill>
                <a:effectLst/>
                <a:latin typeface="Arial" charset="0"/>
              </a:rPr>
              <a:t> </a:t>
            </a:r>
            <a:r>
              <a:rPr kumimoji="0" lang="ru-RU" sz="1200" b="0" i="0" u="none" strike="noStrike" cap="none" normalizeH="0" baseline="0" dirty="0" err="1" smtClean="0">
                <a:ln>
                  <a:noFill/>
                </a:ln>
                <a:solidFill>
                  <a:schemeClr val="tx1"/>
                </a:solidFill>
                <a:effectLst/>
                <a:latin typeface="Arial" charset="0"/>
              </a:rPr>
              <a:t>санишками</a:t>
            </a:r>
            <a:r>
              <a:rPr kumimoji="0" lang="ru-RU" sz="1200" b="0" i="0" u="none" strike="noStrike" cap="none" normalizeH="0" baseline="0" dirty="0" smtClean="0">
                <a:ln>
                  <a:noFill/>
                </a:ln>
                <a:solidFill>
                  <a:schemeClr val="tx1"/>
                </a:solidFill>
                <a:effectLst/>
                <a:latin typeface="Arial" charset="0"/>
              </a:rPr>
              <a:t> и плохой клячонкой — в надежде и самим прокормиться и собрать на оброк господам. </a:t>
            </a:r>
            <a:br>
              <a:rPr kumimoji="0" lang="ru-RU" sz="1200" b="0" i="0" u="none" strike="noStrike" cap="none" normalizeH="0" baseline="0" dirty="0" smtClean="0">
                <a:ln>
                  <a:noFill/>
                </a:ln>
                <a:solidFill>
                  <a:schemeClr val="tx1"/>
                </a:solidFill>
                <a:effectLst/>
                <a:latin typeface="Arial" charset="0"/>
              </a:rPr>
            </a:br>
            <a:r>
              <a:rPr kumimoji="0" lang="ru-RU" sz="1200" b="0" i="0" u="none" strike="noStrike" cap="none" normalizeH="0" baseline="0" dirty="0" smtClean="0">
                <a:ln>
                  <a:noFill/>
                </a:ln>
                <a:solidFill>
                  <a:schemeClr val="tx1"/>
                </a:solidFill>
                <a:effectLst/>
                <a:latin typeface="Arial" charset="0"/>
              </a:rPr>
              <a:t>       Вот однажды нанял я такого извозчика... Парень лет двадцати, рослый, статный, молодец молодцом; глаза голубые, щеки румяные; русые волосы вьются колечками из-под надвинутой на самые брови заплатанной </a:t>
            </a:r>
            <a:r>
              <a:rPr kumimoji="0" lang="ru-RU" sz="1200" b="0" i="0" u="none" strike="noStrike" cap="none" normalizeH="0" baseline="0" dirty="0" err="1" smtClean="0">
                <a:ln>
                  <a:noFill/>
                </a:ln>
                <a:solidFill>
                  <a:schemeClr val="tx1"/>
                </a:solidFill>
                <a:effectLst/>
                <a:latin typeface="Arial" charset="0"/>
              </a:rPr>
              <a:t>шапоньки</a:t>
            </a:r>
            <a:r>
              <a:rPr kumimoji="0" lang="ru-RU" sz="1200" b="0" i="0" u="none" strike="noStrike" cap="none" normalizeH="0" baseline="0" dirty="0" smtClean="0">
                <a:ln>
                  <a:noFill/>
                </a:ln>
                <a:solidFill>
                  <a:schemeClr val="tx1"/>
                </a:solidFill>
                <a:effectLst/>
                <a:latin typeface="Arial" charset="0"/>
              </a:rPr>
              <a:t>. И как только налез этот рваный </a:t>
            </a:r>
            <a:r>
              <a:rPr kumimoji="0" lang="ru-RU" sz="1200" b="0" i="0" u="none" strike="noStrike" cap="none" normalizeH="0" baseline="0" dirty="0" err="1" smtClean="0">
                <a:ln>
                  <a:noFill/>
                </a:ln>
                <a:solidFill>
                  <a:schemeClr val="tx1"/>
                </a:solidFill>
                <a:effectLst/>
                <a:latin typeface="Arial" charset="0"/>
              </a:rPr>
              <a:t>армячишко</a:t>
            </a:r>
            <a:r>
              <a:rPr kumimoji="0" lang="ru-RU" sz="1200" b="0" i="0" u="none" strike="noStrike" cap="none" normalizeH="0" baseline="0" dirty="0" smtClean="0">
                <a:ln>
                  <a:noFill/>
                </a:ln>
                <a:solidFill>
                  <a:schemeClr val="tx1"/>
                </a:solidFill>
                <a:effectLst/>
                <a:latin typeface="Arial" charset="0"/>
              </a:rPr>
              <a:t> на эти богатырские плеча! </a:t>
            </a:r>
            <a:br>
              <a:rPr kumimoji="0" lang="ru-RU" sz="1200" b="0" i="0" u="none" strike="noStrike" cap="none" normalizeH="0" baseline="0" dirty="0" smtClean="0">
                <a:ln>
                  <a:noFill/>
                </a:ln>
                <a:solidFill>
                  <a:schemeClr val="tx1"/>
                </a:solidFill>
                <a:effectLst/>
                <a:latin typeface="Arial" charset="0"/>
              </a:rPr>
            </a:br>
            <a:r>
              <a:rPr kumimoji="0" lang="ru-RU" sz="1200" b="0" i="0" u="none" strike="noStrike" cap="none" normalizeH="0" baseline="0" dirty="0" smtClean="0">
                <a:ln>
                  <a:noFill/>
                </a:ln>
                <a:solidFill>
                  <a:schemeClr val="tx1"/>
                </a:solidFill>
                <a:effectLst/>
                <a:latin typeface="Arial" charset="0"/>
              </a:rPr>
              <a:t>       Однако красивое, безбородое лицо извозчика казалось печальным и хмурым. </a:t>
            </a:r>
            <a:br>
              <a:rPr kumimoji="0" lang="ru-RU" sz="1200" b="0" i="0" u="none" strike="noStrike" cap="none" normalizeH="0" baseline="0" dirty="0" smtClean="0">
                <a:ln>
                  <a:noFill/>
                </a:ln>
                <a:solidFill>
                  <a:schemeClr val="tx1"/>
                </a:solidFill>
                <a:effectLst/>
                <a:latin typeface="Arial" charset="0"/>
              </a:rPr>
            </a:br>
            <a:r>
              <a:rPr kumimoji="0" lang="ru-RU" sz="1200" b="0" i="0" u="none" strike="noStrike" cap="none" normalizeH="0" baseline="0" dirty="0" smtClean="0">
                <a:ln>
                  <a:noFill/>
                </a:ln>
                <a:solidFill>
                  <a:schemeClr val="tx1"/>
                </a:solidFill>
                <a:effectLst/>
                <a:latin typeface="Arial" charset="0"/>
              </a:rPr>
              <a:t>       Разговорился я с ним. И в голосе его слышалась печаль. </a:t>
            </a:r>
            <a:br>
              <a:rPr kumimoji="0" lang="ru-RU" sz="1200" b="0" i="0" u="none" strike="noStrike" cap="none" normalizeH="0" baseline="0" dirty="0" smtClean="0">
                <a:ln>
                  <a:noFill/>
                </a:ln>
                <a:solidFill>
                  <a:schemeClr val="tx1"/>
                </a:solidFill>
                <a:effectLst/>
                <a:latin typeface="Arial" charset="0"/>
              </a:rPr>
            </a:br>
            <a:r>
              <a:rPr kumimoji="0" lang="ru-RU" sz="1200" b="0" i="0" u="none" strike="noStrike" cap="none" normalizeH="0" baseline="0" dirty="0" smtClean="0">
                <a:ln>
                  <a:noFill/>
                </a:ln>
                <a:solidFill>
                  <a:schemeClr val="tx1"/>
                </a:solidFill>
                <a:effectLst/>
                <a:latin typeface="Arial" charset="0"/>
              </a:rPr>
              <a:t>       — Что, брат?— спросил я его.— Отчего ты не весел? Али горе есть какое? </a:t>
            </a:r>
            <a:br>
              <a:rPr kumimoji="0" lang="ru-RU" sz="1200" b="0" i="0" u="none" strike="noStrike" cap="none" normalizeH="0" baseline="0" dirty="0" smtClean="0">
                <a:ln>
                  <a:noFill/>
                </a:ln>
                <a:solidFill>
                  <a:schemeClr val="tx1"/>
                </a:solidFill>
                <a:effectLst/>
                <a:latin typeface="Arial" charset="0"/>
              </a:rPr>
            </a:br>
            <a:r>
              <a:rPr kumimoji="0" lang="ru-RU" sz="1200" b="0" i="0" u="none" strike="noStrike" cap="none" normalizeH="0" baseline="0" dirty="0" smtClean="0">
                <a:ln>
                  <a:noFill/>
                </a:ln>
                <a:solidFill>
                  <a:schemeClr val="tx1"/>
                </a:solidFill>
                <a:effectLst/>
                <a:latin typeface="Arial" charset="0"/>
              </a:rPr>
              <a:t>       Парень не тотчас отвечал мне. </a:t>
            </a:r>
            <a:br>
              <a:rPr kumimoji="0" lang="ru-RU" sz="1200" b="0" i="0" u="none" strike="noStrike" cap="none" normalizeH="0" baseline="0" dirty="0" smtClean="0">
                <a:ln>
                  <a:noFill/>
                </a:ln>
                <a:solidFill>
                  <a:schemeClr val="tx1"/>
                </a:solidFill>
                <a:effectLst/>
                <a:latin typeface="Arial" charset="0"/>
              </a:rPr>
            </a:br>
            <a:r>
              <a:rPr kumimoji="0" lang="ru-RU" sz="1200" b="0" i="0" u="none" strike="noStrike" cap="none" normalizeH="0" baseline="0" dirty="0" smtClean="0">
                <a:ln>
                  <a:noFill/>
                </a:ln>
                <a:solidFill>
                  <a:schemeClr val="tx1"/>
                </a:solidFill>
                <a:effectLst/>
                <a:latin typeface="Arial" charset="0"/>
              </a:rPr>
              <a:t>       — Есть, барин, есть,— промолвил он, наконец.— Да и такое, что лучше быть не надо. Жена у меня померла. </a:t>
            </a:r>
            <a:br>
              <a:rPr kumimoji="0" lang="ru-RU" sz="1200" b="0" i="0" u="none" strike="noStrike" cap="none" normalizeH="0" baseline="0" dirty="0" smtClean="0">
                <a:ln>
                  <a:noFill/>
                </a:ln>
                <a:solidFill>
                  <a:schemeClr val="tx1"/>
                </a:solidFill>
                <a:effectLst/>
                <a:latin typeface="Arial" charset="0"/>
              </a:rPr>
            </a:br>
            <a:r>
              <a:rPr kumimoji="0" lang="ru-RU" sz="1200" b="0" i="0" u="none" strike="noStrike" cap="none" normalizeH="0" baseline="0" dirty="0" smtClean="0">
                <a:ln>
                  <a:noFill/>
                </a:ln>
                <a:solidFill>
                  <a:schemeClr val="tx1"/>
                </a:solidFill>
                <a:effectLst/>
                <a:latin typeface="Arial" charset="0"/>
              </a:rPr>
              <a:t>       — Ты ее любил... Жену-то свою? </a:t>
            </a:r>
            <a:br>
              <a:rPr kumimoji="0" lang="ru-RU" sz="1200" b="0" i="0" u="none" strike="noStrike" cap="none" normalizeH="0" baseline="0" dirty="0" smtClean="0">
                <a:ln>
                  <a:noFill/>
                </a:ln>
                <a:solidFill>
                  <a:schemeClr val="tx1"/>
                </a:solidFill>
                <a:effectLst/>
                <a:latin typeface="Arial" charset="0"/>
              </a:rPr>
            </a:br>
            <a:r>
              <a:rPr kumimoji="0" lang="ru-RU" sz="1200" b="0" i="0" u="none" strike="noStrike" cap="none" normalizeH="0" baseline="0" dirty="0" smtClean="0">
                <a:ln>
                  <a:noFill/>
                </a:ln>
                <a:solidFill>
                  <a:schemeClr val="tx1"/>
                </a:solidFill>
                <a:effectLst/>
                <a:latin typeface="Arial" charset="0"/>
              </a:rPr>
              <a:t>       Парень не обернулся ко мне; только голову наклонил немного. </a:t>
            </a:r>
            <a:br>
              <a:rPr kumimoji="0" lang="ru-RU" sz="1200" b="0" i="0" u="none" strike="noStrike" cap="none" normalizeH="0" baseline="0" dirty="0" smtClean="0">
                <a:ln>
                  <a:noFill/>
                </a:ln>
                <a:solidFill>
                  <a:schemeClr val="tx1"/>
                </a:solidFill>
                <a:effectLst/>
                <a:latin typeface="Arial" charset="0"/>
              </a:rPr>
            </a:br>
            <a:r>
              <a:rPr kumimoji="0" lang="ru-RU" sz="1200" b="0" i="0" u="none" strike="noStrike" cap="none" normalizeH="0" baseline="0" dirty="0" smtClean="0">
                <a:ln>
                  <a:noFill/>
                </a:ln>
                <a:solidFill>
                  <a:schemeClr val="tx1"/>
                </a:solidFill>
                <a:effectLst/>
                <a:latin typeface="Arial" charset="0"/>
              </a:rPr>
              <a:t>       — Любил, барин. Восьмой месяц пошел... а не могу забыть. Гложет мне сердце... да и ну! И с чего ей было помирать-то? Молодая! здоровая!.. В един день холера порешила. </a:t>
            </a:r>
            <a:br>
              <a:rPr kumimoji="0" lang="ru-RU" sz="1200" b="0" i="0" u="none" strike="noStrike" cap="none" normalizeH="0" baseline="0" dirty="0" smtClean="0">
                <a:ln>
                  <a:noFill/>
                </a:ln>
                <a:solidFill>
                  <a:schemeClr val="tx1"/>
                </a:solidFill>
                <a:effectLst/>
                <a:latin typeface="Arial" charset="0"/>
              </a:rPr>
            </a:br>
            <a:r>
              <a:rPr kumimoji="0" lang="ru-RU" sz="1200" b="0" i="0" u="none" strike="noStrike" cap="none" normalizeH="0" baseline="0" dirty="0" smtClean="0">
                <a:ln>
                  <a:noFill/>
                </a:ln>
                <a:solidFill>
                  <a:schemeClr val="tx1"/>
                </a:solidFill>
                <a:effectLst/>
                <a:latin typeface="Arial" charset="0"/>
              </a:rPr>
              <a:t>       — И добрая она была у тебя? </a:t>
            </a:r>
            <a:br>
              <a:rPr kumimoji="0" lang="ru-RU" sz="1200" b="0" i="0" u="none" strike="noStrike" cap="none" normalizeH="0" baseline="0" dirty="0" smtClean="0">
                <a:ln>
                  <a:noFill/>
                </a:ln>
                <a:solidFill>
                  <a:schemeClr val="tx1"/>
                </a:solidFill>
                <a:effectLst/>
                <a:latin typeface="Arial" charset="0"/>
              </a:rPr>
            </a:br>
            <a:r>
              <a:rPr kumimoji="0" lang="ru-RU" sz="1200" b="0" i="0" u="none" strike="noStrike" cap="none" normalizeH="0" baseline="0" dirty="0" smtClean="0">
                <a:ln>
                  <a:noFill/>
                </a:ln>
                <a:solidFill>
                  <a:schemeClr val="tx1"/>
                </a:solidFill>
                <a:effectLst/>
                <a:latin typeface="Arial" charset="0"/>
              </a:rPr>
              <a:t>       — Ах, барин!— тяжело вздохнул бедняк.— И как же дружно мы жили с ней! Без меня скончалась. Я как узнал здесь, что ее, значит, уже похоронили,— сейчас в деревню поспешил, домой. Приехал — а уж за полночь стало. Вошел я к себе в избу, остановился посередке и говорю так-то тихохонько: «Маша! а Маша!» Только сверчок трещит. Заплакал я </a:t>
            </a:r>
            <a:r>
              <a:rPr kumimoji="0" lang="ru-RU" sz="1200" b="0" i="0" u="none" strike="noStrike" cap="none" normalizeH="0" baseline="0" dirty="0" err="1" smtClean="0">
                <a:ln>
                  <a:noFill/>
                </a:ln>
                <a:solidFill>
                  <a:schemeClr val="tx1"/>
                </a:solidFill>
                <a:effectLst/>
                <a:latin typeface="Arial" charset="0"/>
              </a:rPr>
              <a:t>тутотка</a:t>
            </a:r>
            <a:r>
              <a:rPr kumimoji="0" lang="ru-RU" sz="1200" b="0" i="0" u="none" strike="noStrike" cap="none" normalizeH="0" baseline="0" dirty="0" smtClean="0">
                <a:ln>
                  <a:noFill/>
                </a:ln>
                <a:solidFill>
                  <a:schemeClr val="tx1"/>
                </a:solidFill>
                <a:effectLst/>
                <a:latin typeface="Arial" charset="0"/>
              </a:rPr>
              <a:t>, сел на избяной пол — да ладонью по земле как хлопну! «Ненасытная, говорю, утроба!.. Сожрала ты ее... сожри ж и меня! Ах, Маша!» </a:t>
            </a:r>
            <a:br>
              <a:rPr kumimoji="0" lang="ru-RU" sz="1200" b="0" i="0" u="none" strike="noStrike" cap="none" normalizeH="0" baseline="0" dirty="0" smtClean="0">
                <a:ln>
                  <a:noFill/>
                </a:ln>
                <a:solidFill>
                  <a:schemeClr val="tx1"/>
                </a:solidFill>
                <a:effectLst/>
                <a:latin typeface="Arial" charset="0"/>
              </a:rPr>
            </a:br>
            <a:r>
              <a:rPr kumimoji="0" lang="ru-RU" sz="1200" b="0" i="0" u="none" strike="noStrike" cap="none" normalizeH="0" baseline="0" dirty="0" smtClean="0">
                <a:ln>
                  <a:noFill/>
                </a:ln>
                <a:solidFill>
                  <a:schemeClr val="tx1"/>
                </a:solidFill>
                <a:effectLst/>
                <a:latin typeface="Arial" charset="0"/>
              </a:rPr>
              <a:t>       — Маша!— прибавил он внезапно упавшим голосом. И, не выпуская из рук веревочных вожжей, он выдавил рукавицей из глаз слезу, стряхнул ее, сбросил в сторону, повел плечами — и уж больше не произнес ни слова. </a:t>
            </a:r>
            <a:br>
              <a:rPr kumimoji="0" lang="ru-RU" sz="1200" b="0" i="0" u="none" strike="noStrike" cap="none" normalizeH="0" baseline="0" dirty="0" smtClean="0">
                <a:ln>
                  <a:noFill/>
                </a:ln>
                <a:solidFill>
                  <a:schemeClr val="tx1"/>
                </a:solidFill>
                <a:effectLst/>
                <a:latin typeface="Arial" charset="0"/>
              </a:rPr>
            </a:br>
            <a:r>
              <a:rPr kumimoji="0" lang="ru-RU" sz="1200" b="0" i="0" u="none" strike="noStrike" cap="none" normalizeH="0" baseline="0" dirty="0" smtClean="0">
                <a:ln>
                  <a:noFill/>
                </a:ln>
                <a:solidFill>
                  <a:schemeClr val="tx1"/>
                </a:solidFill>
                <a:effectLst/>
                <a:latin typeface="Arial" charset="0"/>
              </a:rPr>
              <a:t>       Слезая с саней, я дал ему лишний пятиалтынный. Он поклонился мне низехонько, взявшись обеими руками за шапку — и поплелся шажком по снежной скатерти пустынной улицы, залитой седым туманом январского мороза. </a:t>
            </a:r>
          </a:p>
          <a:p>
            <a:pPr marL="0" marR="0" lvl="0" indent="0" algn="l" defTabSz="914400" rtl="0" eaLnBrk="0" fontAlgn="base" latinLnBrk="0" hangingPunct="0">
              <a:lnSpc>
                <a:spcPct val="100000"/>
              </a:lnSpc>
              <a:spcBef>
                <a:spcPct val="0"/>
              </a:spcBef>
              <a:spcAft>
                <a:spcPct val="0"/>
              </a:spcAft>
              <a:buClrTx/>
              <a:buSzTx/>
              <a:buFontTx/>
              <a:buNone/>
              <a:tabLst/>
            </a:pPr>
            <a:r>
              <a:rPr lang="ru-RU" sz="1200" dirty="0" smtClean="0">
                <a:latin typeface="Arial"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200" b="0" i="0" u="none" strike="noStrike" cap="none" normalizeH="0" baseline="0" dirty="0" smtClean="0">
                <a:ln>
                  <a:noFill/>
                </a:ln>
                <a:solidFill>
                  <a:schemeClr val="tx1"/>
                </a:solidFill>
                <a:effectLst/>
                <a:latin typeface="Arial" charset="0"/>
              </a:rPr>
              <a:t>Апрель 1878 </a:t>
            </a:r>
          </a:p>
        </p:txBody>
      </p:sp>
      <p:sp>
        <p:nvSpPr>
          <p:cNvPr id="3" name="TextBox 2"/>
          <p:cNvSpPr txBox="1"/>
          <p:nvPr/>
        </p:nvSpPr>
        <p:spPr>
          <a:xfrm>
            <a:off x="179512" y="404664"/>
            <a:ext cx="8784976" cy="369332"/>
          </a:xfrm>
          <a:prstGeom prst="rect">
            <a:avLst/>
          </a:prstGeom>
          <a:noFill/>
        </p:spPr>
        <p:txBody>
          <a:bodyPr wrap="square" rtlCol="0">
            <a:spAutoFit/>
          </a:bodyPr>
          <a:lstStyle/>
          <a:p>
            <a:r>
              <a:rPr lang="ru-RU" dirty="0" smtClean="0"/>
              <a:t>И.С.Тургенев. Стихотворения в прозе</a:t>
            </a:r>
            <a:endParaRPr lang="ru-RU" dirty="0"/>
          </a:p>
        </p:txBody>
      </p:sp>
      <p:sp>
        <p:nvSpPr>
          <p:cNvPr id="4" name="Прямоугольник 3"/>
          <p:cNvSpPr/>
          <p:nvPr/>
        </p:nvSpPr>
        <p:spPr>
          <a:xfrm>
            <a:off x="3779912" y="908720"/>
            <a:ext cx="2103439" cy="338554"/>
          </a:xfrm>
          <a:prstGeom prst="rect">
            <a:avLst/>
          </a:prstGeom>
        </p:spPr>
        <p:txBody>
          <a:bodyPr wrap="square">
            <a:spAutoFit/>
          </a:bodyPr>
          <a:lstStyle/>
          <a:p>
            <a:pPr lvl="0" fontAlgn="base">
              <a:spcBef>
                <a:spcPct val="0"/>
              </a:spcBef>
              <a:spcAft>
                <a:spcPct val="0"/>
              </a:spcAft>
            </a:pPr>
            <a:r>
              <a:rPr lang="ru-RU" sz="1600" b="1" dirty="0">
                <a:solidFill>
                  <a:prstClr val="black"/>
                </a:solidFill>
                <a:latin typeface="Arial" charset="0"/>
              </a:rPr>
              <a:t>Маша</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39552" y="0"/>
            <a:ext cx="8352928" cy="5390065"/>
          </a:xfrm>
          <a:prstGeom prst="rect">
            <a:avLst/>
          </a:prstGeom>
        </p:spPr>
        <p:txBody>
          <a:bodyPr wrap="square">
            <a:spAutoFit/>
          </a:bodyPr>
          <a:lstStyle/>
          <a:p>
            <a:r>
              <a:rPr lang="ru-RU" sz="4400" i="1" u="sng" dirty="0">
                <a:solidFill>
                  <a:srgbClr val="7030A0"/>
                </a:solidFill>
              </a:rPr>
              <a:t>«Цветовое выражение» чувств</a:t>
            </a:r>
          </a:p>
          <a:p>
            <a:pPr lvl="0"/>
            <a:r>
              <a:rPr lang="ru-RU" sz="3600" b="1" dirty="0">
                <a:solidFill>
                  <a:srgbClr val="FF0000"/>
                </a:solidFill>
              </a:rPr>
              <a:t>Покраснеть от  </a:t>
            </a:r>
            <a:r>
              <a:rPr lang="ru-RU" sz="3600" b="1" dirty="0"/>
              <a:t>…</a:t>
            </a:r>
            <a:endParaRPr lang="ru-RU" sz="3600" dirty="0"/>
          </a:p>
          <a:p>
            <a:pPr lvl="0"/>
            <a:r>
              <a:rPr lang="ru-RU" sz="3600" b="1" dirty="0">
                <a:solidFill>
                  <a:srgbClr val="FF5050"/>
                </a:solidFill>
              </a:rPr>
              <a:t>Порозоветь от </a:t>
            </a:r>
            <a:r>
              <a:rPr lang="ru-RU" sz="3600" b="1" dirty="0"/>
              <a:t>…</a:t>
            </a:r>
            <a:endParaRPr lang="ru-RU" sz="3600" dirty="0"/>
          </a:p>
          <a:p>
            <a:pPr lvl="0"/>
            <a:r>
              <a:rPr lang="ru-RU" sz="3600" b="1" dirty="0">
                <a:solidFill>
                  <a:srgbClr val="C00000"/>
                </a:solidFill>
              </a:rPr>
              <a:t>Побагроветь от </a:t>
            </a:r>
            <a:r>
              <a:rPr lang="ru-RU" sz="3600" b="1" dirty="0"/>
              <a:t>…</a:t>
            </a:r>
            <a:endParaRPr lang="ru-RU" sz="3600" dirty="0"/>
          </a:p>
          <a:p>
            <a:pPr lvl="0"/>
            <a:r>
              <a:rPr lang="ru-RU" sz="3600" b="1" dirty="0">
                <a:solidFill>
                  <a:srgbClr val="FF00FF"/>
                </a:solidFill>
              </a:rPr>
              <a:t>Просиять от…</a:t>
            </a:r>
            <a:endParaRPr lang="ru-RU" sz="3600" dirty="0">
              <a:solidFill>
                <a:srgbClr val="FF00FF"/>
              </a:solidFill>
            </a:endParaRPr>
          </a:p>
          <a:p>
            <a:pPr lvl="0"/>
            <a:r>
              <a:rPr lang="ru-RU" sz="3600" b="1" dirty="0">
                <a:solidFill>
                  <a:srgbClr val="99CCFF"/>
                </a:solidFill>
              </a:rPr>
              <a:t>Побледнеть от </a:t>
            </a:r>
            <a:r>
              <a:rPr lang="ru-RU" sz="3600" b="1" dirty="0"/>
              <a:t>…</a:t>
            </a:r>
            <a:endParaRPr lang="ru-RU" sz="3600" dirty="0"/>
          </a:p>
          <a:p>
            <a:pPr lvl="0"/>
            <a:r>
              <a:rPr lang="ru-RU" sz="3600" b="1" dirty="0">
                <a:solidFill>
                  <a:srgbClr val="FFFF99"/>
                </a:solidFill>
              </a:rPr>
              <a:t>Побелеть от </a:t>
            </a:r>
            <a:r>
              <a:rPr lang="ru-RU" sz="3600" b="1" dirty="0"/>
              <a:t>…</a:t>
            </a:r>
            <a:endParaRPr lang="ru-RU" sz="3600" dirty="0"/>
          </a:p>
          <a:p>
            <a:pPr lvl="0"/>
            <a:r>
              <a:rPr lang="ru-RU" sz="3600" b="1" dirty="0">
                <a:solidFill>
                  <a:srgbClr val="00B050"/>
                </a:solidFill>
              </a:rPr>
              <a:t>Позеленеть от </a:t>
            </a:r>
            <a:r>
              <a:rPr lang="ru-RU" sz="3600" b="1" dirty="0"/>
              <a:t>…</a:t>
            </a:r>
            <a:endParaRPr lang="ru-RU" sz="3600" dirty="0"/>
          </a:p>
          <a:p>
            <a:pPr lvl="0"/>
            <a:r>
              <a:rPr lang="ru-RU" sz="3600" b="1" dirty="0">
                <a:solidFill>
                  <a:srgbClr val="FFCC00"/>
                </a:solidFill>
              </a:rPr>
              <a:t>Пожелтеть от </a:t>
            </a:r>
            <a:r>
              <a:rPr lang="ru-RU" sz="3600" b="1" dirty="0"/>
              <a:t>…</a:t>
            </a:r>
            <a:endParaRPr lang="ru-RU" sz="3600" dirty="0"/>
          </a:p>
        </p:txBody>
      </p:sp>
      <p:sp>
        <p:nvSpPr>
          <p:cNvPr id="3" name="Прямоугольник 2"/>
          <p:cNvSpPr/>
          <p:nvPr/>
        </p:nvSpPr>
        <p:spPr>
          <a:xfrm>
            <a:off x="539552" y="4941168"/>
            <a:ext cx="6318448" cy="1754326"/>
          </a:xfrm>
          <a:prstGeom prst="rect">
            <a:avLst/>
          </a:prstGeom>
        </p:spPr>
        <p:txBody>
          <a:bodyPr wrap="square">
            <a:spAutoFit/>
          </a:bodyPr>
          <a:lstStyle/>
          <a:p>
            <a:pPr lvl="0"/>
            <a:r>
              <a:rPr lang="ru-RU" sz="3600" b="1" dirty="0">
                <a:solidFill>
                  <a:srgbClr val="002060"/>
                </a:solidFill>
              </a:rPr>
              <a:t>Посинеть от </a:t>
            </a:r>
            <a:r>
              <a:rPr lang="ru-RU" sz="3600" b="1" dirty="0"/>
              <a:t>…</a:t>
            </a:r>
            <a:endParaRPr lang="ru-RU" sz="3600" dirty="0"/>
          </a:p>
          <a:p>
            <a:pPr lvl="0"/>
            <a:r>
              <a:rPr lang="ru-RU" sz="3600" b="1" dirty="0"/>
              <a:t>Почернеть от …</a:t>
            </a:r>
            <a:endParaRPr lang="ru-RU" sz="3600" dirty="0"/>
          </a:p>
          <a:p>
            <a:pPr lvl="0"/>
            <a:r>
              <a:rPr lang="ru-RU" sz="3600" b="1" dirty="0">
                <a:solidFill>
                  <a:schemeClr val="accent5">
                    <a:lumMod val="75000"/>
                  </a:schemeClr>
                </a:solidFill>
              </a:rPr>
              <a:t>Стать серым от </a:t>
            </a:r>
            <a:r>
              <a:rPr lang="ru-RU" sz="3600" b="1" dirty="0"/>
              <a:t>…</a:t>
            </a:r>
            <a:endParaRPr lang="ru-RU" sz="36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1"/>
          <p:cNvSpPr>
            <a:spLocks noChangeArrowheads="1"/>
          </p:cNvSpPr>
          <p:nvPr/>
        </p:nvSpPr>
        <p:spPr bwMode="auto">
          <a:xfrm>
            <a:off x="0" y="18667"/>
            <a:ext cx="9144000" cy="67403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457200" algn="l"/>
              </a:tabLst>
            </a:pPr>
            <a:r>
              <a:rPr kumimoji="0" lang="ru-RU" sz="2400" b="1" i="0" u="none" strike="noStrike" cap="none" normalizeH="0" baseline="0" dirty="0" smtClean="0">
                <a:ln>
                  <a:noFill/>
                </a:ln>
                <a:solidFill>
                  <a:srgbClr val="7030A0"/>
                </a:solidFill>
                <a:effectLst/>
                <a:latin typeface="Calibri" pitchFamily="34" charset="0"/>
                <a:ea typeface="Calibri" pitchFamily="34" charset="0"/>
                <a:cs typeface="Times New Roman" pitchFamily="18" charset="0"/>
              </a:rPr>
              <a:t>Отгадайте чувство, названное в мировой литературе</a:t>
            </a:r>
            <a:endParaRPr kumimoji="0" lang="ru-RU" sz="2400" b="0" i="0" u="none" strike="noStrike" cap="none" normalizeH="0" baseline="0" dirty="0" smtClean="0">
              <a:ln>
                <a:noFill/>
              </a:ln>
              <a:solidFill>
                <a:srgbClr val="7030A0"/>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ru-RU"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…Нам гладит щеки  (ЧТО?) с изнанки утюгом… </a:t>
            </a:r>
            <a:r>
              <a:rPr kumimoji="0" lang="ru-RU" sz="2400" b="1"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(А.Вознесенский)</a:t>
            </a:r>
            <a:endParaRPr kumimoji="0" lang="ru-RU"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ru-RU"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В душе блеснула (ЧТО?), как искры яркие на снежном хрустале… </a:t>
            </a:r>
            <a:r>
              <a:rPr kumimoji="0" lang="ru-RU" sz="2400" b="1"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(П.Вяземский)</a:t>
            </a:r>
            <a:endParaRPr kumimoji="0" lang="ru-RU"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ru-RU" sz="2400" b="1"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На их главу клеймо (ЧЕГО?) я положу и обреку проклятью… (П.Вяземский)</a:t>
            </a:r>
            <a:endParaRPr kumimoji="0" lang="ru-RU"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ru-RU"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Огонь (ЧЕГО?) - огонь живительный… (</a:t>
            </a:r>
            <a:r>
              <a:rPr kumimoji="0" lang="ru-RU" sz="2400" b="1"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Е.Баратынский)</a:t>
            </a:r>
            <a:endParaRPr kumimoji="0" lang="ru-RU"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ru-RU"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Холодный (ЧТО?) по жилам пробегает и жизнь и теплоту в них леденит </a:t>
            </a:r>
            <a:r>
              <a:rPr kumimoji="0" lang="ru-RU" sz="2400" b="1"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(В.Шекспир)</a:t>
            </a:r>
            <a:endParaRPr kumimoji="0" lang="ru-RU"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ru-RU"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Как рано (ЧЕГО?) привлек я взор кровавый… (</a:t>
            </a:r>
            <a:r>
              <a:rPr kumimoji="0" lang="ru-RU" sz="2400" b="1"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А.Пушкин)</a:t>
            </a:r>
            <a:endParaRPr kumimoji="0" lang="ru-RU"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ru-RU"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Соломинкой в хлеву блестит (ЧТО?) </a:t>
            </a:r>
            <a:r>
              <a:rPr kumimoji="0" lang="ru-RU" sz="2400" b="1"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(П.Верлен</a:t>
            </a:r>
            <a:r>
              <a:rPr kumimoji="0" lang="ru-RU"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a:t>
            </a:r>
            <a:endParaRPr kumimoji="0" lang="ru-RU"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ru-RU"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Горло сжала (ЧТО?) тебе обручем острым своим (Аполлинер)</a:t>
            </a:r>
            <a:endParaRPr kumimoji="0" lang="ru-RU"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ru-RU"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Разве ты не понимаешь сам, как непрочно комнатное (ЧТО?), наглухо закрытое ветрам? (</a:t>
            </a:r>
            <a:r>
              <a:rPr kumimoji="0" lang="ru-RU" sz="2400" b="1"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Ю. </a:t>
            </a:r>
            <a:r>
              <a:rPr kumimoji="0" lang="ru-RU" sz="2400" b="1" i="1"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Друнина</a:t>
            </a:r>
            <a:r>
              <a:rPr kumimoji="0" lang="ru-RU" sz="2400" b="1"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a:t>
            </a:r>
            <a:endParaRPr kumimoji="0" lang="ru-RU"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ru-RU"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Еще (ЧТО?) тянет с блюдца </a:t>
            </a:r>
            <a:r>
              <a:rPr kumimoji="0" lang="ru-RU" sz="2400" b="1"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невыспавшееся</a:t>
            </a:r>
            <a:r>
              <a:rPr kumimoji="0" lang="ru-RU"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дитя, а мне уж не на кого дуться, и я один на всех путях (</a:t>
            </a:r>
            <a:r>
              <a:rPr kumimoji="0" lang="ru-RU" sz="2400" b="1"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О.Мандельштам).</a:t>
            </a:r>
            <a:endParaRPr kumimoji="0" lang="ru-RU"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ru-RU" sz="2400" b="1" i="1" u="none" strike="noStrike" cap="none" normalizeH="0" baseline="0" dirty="0" smtClean="0">
                <a:ln>
                  <a:noFill/>
                </a:ln>
                <a:solidFill>
                  <a:srgbClr val="7030A0"/>
                </a:solidFill>
                <a:effectLst/>
                <a:latin typeface="Calibri" pitchFamily="34" charset="0"/>
                <a:ea typeface="Calibri" pitchFamily="34" charset="0"/>
                <a:cs typeface="Times New Roman" pitchFamily="18" charset="0"/>
              </a:rPr>
              <a:t>Слова для справки: </a:t>
            </a:r>
            <a:r>
              <a:rPr kumimoji="0" lang="ru-RU" sz="2400" b="1" i="1" u="none" strike="noStrike" cap="none" normalizeH="0" baseline="0" dirty="0" smtClean="0">
                <a:ln>
                  <a:noFill/>
                </a:ln>
                <a:solidFill>
                  <a:srgbClr val="002060"/>
                </a:solidFill>
                <a:effectLst/>
                <a:latin typeface="Calibri" pitchFamily="34" charset="0"/>
                <a:ea typeface="Calibri" pitchFamily="34" charset="0"/>
                <a:cs typeface="Times New Roman" pitchFamily="18" charset="0"/>
              </a:rPr>
              <a:t>обида, зависть, стыд, радость, любовь, страх, презрение, счастье, надежда, тоска</a:t>
            </a:r>
            <a:endParaRPr kumimoji="0" lang="ru-RU" sz="2400" b="0" i="0" u="none" strike="noStrike" cap="none" normalizeH="0" baseline="0" dirty="0" smtClean="0">
              <a:ln>
                <a:noFill/>
              </a:ln>
              <a:solidFill>
                <a:srgbClr val="002060"/>
              </a:solidFill>
              <a:effectLst/>
              <a:latin typeface="Arial"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11560" y="116632"/>
            <a:ext cx="8064896" cy="5601533"/>
          </a:xfrm>
          <a:prstGeom prst="rect">
            <a:avLst/>
          </a:prstGeom>
        </p:spPr>
        <p:txBody>
          <a:bodyPr wrap="square">
            <a:spAutoFit/>
          </a:bodyPr>
          <a:lstStyle/>
          <a:p>
            <a:r>
              <a:rPr lang="ru-RU" sz="2800" b="1" i="1" dirty="0">
                <a:solidFill>
                  <a:srgbClr val="002060"/>
                </a:solidFill>
              </a:rPr>
              <a:t>Прочитайте предложение и подчеркните только то, о чем в нем ДЕЙСТВИТЕЛЬНО ГОВОРИТСЯ.</a:t>
            </a:r>
            <a:r>
              <a:rPr lang="ru-RU" sz="2800" b="1" dirty="0">
                <a:solidFill>
                  <a:srgbClr val="002060"/>
                </a:solidFill>
              </a:rPr>
              <a:t> </a:t>
            </a:r>
            <a:endParaRPr lang="ru-RU" sz="2800" b="1" dirty="0" smtClean="0">
              <a:solidFill>
                <a:srgbClr val="002060"/>
              </a:solidFill>
            </a:endParaRPr>
          </a:p>
          <a:p>
            <a:endParaRPr lang="ru-RU" b="1" i="1" dirty="0"/>
          </a:p>
          <a:p>
            <a:r>
              <a:rPr lang="ru-RU" sz="3600" b="1" i="1" dirty="0" smtClean="0">
                <a:solidFill>
                  <a:srgbClr val="7030A0"/>
                </a:solidFill>
              </a:rPr>
              <a:t>Никто </a:t>
            </a:r>
            <a:r>
              <a:rPr lang="ru-RU" sz="3600" b="1" i="1" dirty="0">
                <a:solidFill>
                  <a:srgbClr val="7030A0"/>
                </a:solidFill>
              </a:rPr>
              <a:t>со стороны и не подумал бы, что это разговаривают враги, а не два близких друга.</a:t>
            </a:r>
            <a:r>
              <a:rPr lang="ru-RU" b="1" i="1" dirty="0"/>
              <a:t/>
            </a:r>
            <a:br>
              <a:rPr lang="ru-RU" b="1" i="1" dirty="0"/>
            </a:br>
            <a:endParaRPr lang="ru-RU" b="1" i="1" dirty="0" smtClean="0"/>
          </a:p>
          <a:p>
            <a:r>
              <a:rPr lang="ru-RU" sz="2800" b="1" i="1" dirty="0" smtClean="0"/>
              <a:t>1 </a:t>
            </a:r>
            <a:r>
              <a:rPr lang="ru-RU" sz="2800" b="1" i="1" dirty="0"/>
              <a:t>. Два человека разговаривали.</a:t>
            </a:r>
            <a:br>
              <a:rPr lang="ru-RU" sz="2800" b="1" i="1" dirty="0"/>
            </a:br>
            <a:r>
              <a:rPr lang="ru-RU" sz="2800" b="1" i="1" dirty="0"/>
              <a:t>2.  На самом деле они были врагами.</a:t>
            </a:r>
            <a:br>
              <a:rPr lang="ru-RU" sz="2800" b="1" i="1" dirty="0"/>
            </a:br>
            <a:r>
              <a:rPr lang="ru-RU" sz="2800" b="1" i="1" dirty="0"/>
              <a:t>3.  На самом деле они были друзьями.</a:t>
            </a:r>
            <a:br>
              <a:rPr lang="ru-RU" sz="2800" b="1" i="1" dirty="0"/>
            </a:br>
            <a:r>
              <a:rPr lang="ru-RU" sz="2800" b="1" i="1" dirty="0"/>
              <a:t>4.  Со стороны казалось, что они друзья.</a:t>
            </a:r>
            <a:r>
              <a:rPr lang="ru-RU" b="1" i="1" dirty="0"/>
              <a:t/>
            </a:r>
            <a:br>
              <a:rPr lang="ru-RU" b="1" i="1" dirty="0"/>
            </a:br>
            <a:endParaRPr lang="ru-RU" dirty="0"/>
          </a:p>
        </p:txBody>
      </p:sp>
      <p:sp>
        <p:nvSpPr>
          <p:cNvPr id="3" name="Прямоугольник 2"/>
          <p:cNvSpPr/>
          <p:nvPr/>
        </p:nvSpPr>
        <p:spPr>
          <a:xfrm>
            <a:off x="611560" y="5301208"/>
            <a:ext cx="6080251" cy="954107"/>
          </a:xfrm>
          <a:prstGeom prst="rect">
            <a:avLst/>
          </a:prstGeom>
        </p:spPr>
        <p:txBody>
          <a:bodyPr wrap="square">
            <a:spAutoFit/>
          </a:bodyPr>
          <a:lstStyle/>
          <a:p>
            <a:r>
              <a:rPr lang="ru-RU" sz="2800" b="1" i="1" dirty="0"/>
              <a:t>5.  Со стороны казалось, что они </a:t>
            </a:r>
            <a:r>
              <a:rPr lang="ru-RU" sz="2800" b="1" i="1" dirty="0" smtClean="0"/>
              <a:t>враги.</a:t>
            </a:r>
            <a:endParaRPr lang="ru-RU" sz="28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nvSpPr>
        <p:spPr bwMode="auto">
          <a:xfrm>
            <a:off x="0" y="1628800"/>
            <a:ext cx="9144000" cy="172819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4200">
                <a:solidFill>
                  <a:schemeClr val="tx2"/>
                </a:solidFill>
                <a:latin typeface="+mj-lt"/>
                <a:ea typeface="+mj-ea"/>
                <a:cs typeface="+mj-cs"/>
              </a:defRPr>
            </a:lvl1pPr>
            <a:lvl2pPr algn="l" rtl="0" eaLnBrk="0" fontAlgn="base" hangingPunct="0">
              <a:spcBef>
                <a:spcPct val="0"/>
              </a:spcBef>
              <a:spcAft>
                <a:spcPct val="0"/>
              </a:spcAft>
              <a:defRPr sz="4200">
                <a:solidFill>
                  <a:schemeClr val="tx2"/>
                </a:solidFill>
                <a:latin typeface="Times New Roman" pitchFamily="18" charset="0"/>
              </a:defRPr>
            </a:lvl2pPr>
            <a:lvl3pPr algn="l" rtl="0" eaLnBrk="0" fontAlgn="base" hangingPunct="0">
              <a:spcBef>
                <a:spcPct val="0"/>
              </a:spcBef>
              <a:spcAft>
                <a:spcPct val="0"/>
              </a:spcAft>
              <a:defRPr sz="4200">
                <a:solidFill>
                  <a:schemeClr val="tx2"/>
                </a:solidFill>
                <a:latin typeface="Times New Roman" pitchFamily="18" charset="0"/>
              </a:defRPr>
            </a:lvl3pPr>
            <a:lvl4pPr algn="l" rtl="0" eaLnBrk="0" fontAlgn="base" hangingPunct="0">
              <a:spcBef>
                <a:spcPct val="0"/>
              </a:spcBef>
              <a:spcAft>
                <a:spcPct val="0"/>
              </a:spcAft>
              <a:defRPr sz="4200">
                <a:solidFill>
                  <a:schemeClr val="tx2"/>
                </a:solidFill>
                <a:latin typeface="Times New Roman" pitchFamily="18" charset="0"/>
              </a:defRPr>
            </a:lvl4pPr>
            <a:lvl5pPr algn="l" rtl="0" eaLnBrk="0" fontAlgn="base" hangingPunct="0">
              <a:spcBef>
                <a:spcPct val="0"/>
              </a:spcBef>
              <a:spcAft>
                <a:spcPct val="0"/>
              </a:spcAft>
              <a:defRPr sz="4200">
                <a:solidFill>
                  <a:schemeClr val="tx2"/>
                </a:solidFill>
                <a:latin typeface="Times New Roman" pitchFamily="18" charset="0"/>
              </a:defRPr>
            </a:lvl5pPr>
            <a:lvl6pPr marL="457200" algn="l" rtl="0" fontAlgn="base">
              <a:spcBef>
                <a:spcPct val="0"/>
              </a:spcBef>
              <a:spcAft>
                <a:spcPct val="0"/>
              </a:spcAft>
              <a:defRPr sz="4200">
                <a:solidFill>
                  <a:schemeClr val="tx2"/>
                </a:solidFill>
                <a:latin typeface="Times New Roman" pitchFamily="18" charset="0"/>
              </a:defRPr>
            </a:lvl6pPr>
            <a:lvl7pPr marL="914400" algn="l" rtl="0" fontAlgn="base">
              <a:spcBef>
                <a:spcPct val="0"/>
              </a:spcBef>
              <a:spcAft>
                <a:spcPct val="0"/>
              </a:spcAft>
              <a:defRPr sz="4200">
                <a:solidFill>
                  <a:schemeClr val="tx2"/>
                </a:solidFill>
                <a:latin typeface="Times New Roman" pitchFamily="18" charset="0"/>
              </a:defRPr>
            </a:lvl7pPr>
            <a:lvl8pPr marL="1371600" algn="l" rtl="0" fontAlgn="base">
              <a:spcBef>
                <a:spcPct val="0"/>
              </a:spcBef>
              <a:spcAft>
                <a:spcPct val="0"/>
              </a:spcAft>
              <a:defRPr sz="4200">
                <a:solidFill>
                  <a:schemeClr val="tx2"/>
                </a:solidFill>
                <a:latin typeface="Times New Roman" pitchFamily="18" charset="0"/>
              </a:defRPr>
            </a:lvl8pPr>
            <a:lvl9pPr marL="1828800" algn="l" rtl="0" fontAlgn="base">
              <a:spcBef>
                <a:spcPct val="0"/>
              </a:spcBef>
              <a:spcAft>
                <a:spcPct val="0"/>
              </a:spcAft>
              <a:defRPr sz="4200">
                <a:solidFill>
                  <a:schemeClr val="tx2"/>
                </a:solidFill>
                <a:latin typeface="Times New Roman" pitchFamily="18" charset="0"/>
              </a:defRPr>
            </a:lvl9pPr>
          </a:lstStyle>
          <a:p>
            <a:pPr>
              <a:defRPr/>
            </a:pPr>
            <a:r>
              <a:rPr lang="ru-RU" sz="2400" b="1" i="1" dirty="0" smtClean="0">
                <a:solidFill>
                  <a:srgbClr val="C00000"/>
                </a:solidFill>
                <a:latin typeface="+mn-lt"/>
                <a:ea typeface="+mn-ea"/>
                <a:cs typeface="+mn-cs"/>
              </a:rPr>
              <a:t>Два ученика составляли рассказ на основе этого предложения. Нужно было составить текст, чтобы в нем были только те смыслы, которые есть в предложении. Определите, кто из ребят справился с заданием.</a:t>
            </a:r>
            <a:endParaRPr lang="ru-RU" sz="2400" b="1" i="1" dirty="0">
              <a:solidFill>
                <a:srgbClr val="C00000"/>
              </a:solidFill>
            </a:endParaRPr>
          </a:p>
        </p:txBody>
      </p:sp>
      <p:sp>
        <p:nvSpPr>
          <p:cNvPr id="3" name="Прямоугольник 2"/>
          <p:cNvSpPr/>
          <p:nvPr/>
        </p:nvSpPr>
        <p:spPr>
          <a:xfrm>
            <a:off x="179512" y="188640"/>
            <a:ext cx="8784976" cy="1569660"/>
          </a:xfrm>
          <a:prstGeom prst="rect">
            <a:avLst/>
          </a:prstGeom>
        </p:spPr>
        <p:txBody>
          <a:bodyPr wrap="square">
            <a:spAutoFit/>
          </a:bodyPr>
          <a:lstStyle/>
          <a:p>
            <a:r>
              <a:rPr lang="ru-RU" sz="3200" b="1" i="1" dirty="0">
                <a:solidFill>
                  <a:srgbClr val="002060"/>
                </a:solidFill>
              </a:rPr>
              <a:t>Два человека разговаривали спокойно, никак не проявляли своих враждебных чувств </a:t>
            </a:r>
            <a:endParaRPr lang="ru-RU" sz="3200" b="1" i="1" dirty="0" smtClean="0">
              <a:solidFill>
                <a:srgbClr val="002060"/>
              </a:solidFill>
            </a:endParaRPr>
          </a:p>
          <a:p>
            <a:r>
              <a:rPr lang="ru-RU" sz="3200" b="1" i="1" dirty="0" smtClean="0">
                <a:solidFill>
                  <a:srgbClr val="002060"/>
                </a:solidFill>
              </a:rPr>
              <a:t>друг </a:t>
            </a:r>
            <a:r>
              <a:rPr lang="ru-RU" sz="3200" b="1" i="1" dirty="0">
                <a:solidFill>
                  <a:srgbClr val="002060"/>
                </a:solidFill>
              </a:rPr>
              <a:t>к другу.</a:t>
            </a:r>
            <a:endParaRPr lang="ru-RU" sz="3200" dirty="0">
              <a:solidFill>
                <a:srgbClr val="002060"/>
              </a:solidFill>
            </a:endParaRPr>
          </a:p>
        </p:txBody>
      </p:sp>
      <p:sp>
        <p:nvSpPr>
          <p:cNvPr id="4" name="Прямоугольник 3"/>
          <p:cNvSpPr/>
          <p:nvPr/>
        </p:nvSpPr>
        <p:spPr>
          <a:xfrm>
            <a:off x="0" y="3429000"/>
            <a:ext cx="9144000" cy="3416320"/>
          </a:xfrm>
          <a:prstGeom prst="rect">
            <a:avLst/>
          </a:prstGeom>
        </p:spPr>
        <p:txBody>
          <a:bodyPr wrap="square">
            <a:spAutoFit/>
          </a:bodyPr>
          <a:lstStyle/>
          <a:p>
            <a:pPr lvl="0"/>
            <a:r>
              <a:rPr lang="ru-RU" sz="2400" u="sng" dirty="0"/>
              <a:t>Текст ПЕРВОГО ученика.</a:t>
            </a:r>
            <a:br>
              <a:rPr lang="ru-RU" sz="2400" u="sng" dirty="0"/>
            </a:br>
            <a:r>
              <a:rPr lang="ru-RU" sz="2400" i="1" dirty="0"/>
              <a:t>Разговаривали два человека. Они были врагами, но вели себя спокойно, никак не проявляя враждебности друг к другу. Поэтому со стороны казалось, что это разговаривают близкие друзья.</a:t>
            </a:r>
            <a:br>
              <a:rPr lang="ru-RU" sz="2400" i="1" dirty="0"/>
            </a:br>
            <a:r>
              <a:rPr lang="ru-RU" sz="2400" u="sng" dirty="0"/>
              <a:t>Текст ВТОРОГО ученика.</a:t>
            </a:r>
            <a:r>
              <a:rPr lang="ru-RU" sz="2400" dirty="0"/>
              <a:t/>
            </a:r>
            <a:br>
              <a:rPr lang="ru-RU" sz="2400" dirty="0"/>
            </a:br>
            <a:r>
              <a:rPr lang="ru-RU" sz="2400" i="1" dirty="0"/>
              <a:t>Два мальчика стояли на улице и разговаривали. Люди, которые проходили мимо, думали, что эти мальчики - друзья, но на самом деле они были врагами. Но вели они себя так, что никто этого не замечал.</a:t>
            </a:r>
            <a:r>
              <a:rPr lang="ru-RU" sz="2400" dirty="0"/>
              <a:t>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23528" y="188641"/>
            <a:ext cx="8496944" cy="954107"/>
          </a:xfrm>
          <a:prstGeom prst="rect">
            <a:avLst/>
          </a:prstGeom>
        </p:spPr>
        <p:txBody>
          <a:bodyPr wrap="square">
            <a:spAutoFit/>
          </a:bodyPr>
          <a:lstStyle/>
          <a:p>
            <a:pPr lvl="0"/>
            <a:r>
              <a:rPr lang="en-US" sz="2800" b="1" i="1" dirty="0" smtClean="0">
                <a:solidFill>
                  <a:srgbClr val="C00000"/>
                </a:solidFill>
              </a:rPr>
              <a:t>         </a:t>
            </a:r>
            <a:r>
              <a:rPr lang="ru-RU" sz="2800" b="1" i="1" dirty="0" smtClean="0">
                <a:solidFill>
                  <a:srgbClr val="C00000"/>
                </a:solidFill>
              </a:rPr>
              <a:t>Составляем рассказ по предложению</a:t>
            </a:r>
            <a:r>
              <a:rPr lang="ru-RU" sz="2800" b="1" i="1" dirty="0" smtClean="0"/>
              <a:t>, </a:t>
            </a:r>
          </a:p>
          <a:p>
            <a:pPr lvl="0"/>
            <a:r>
              <a:rPr lang="en-US" sz="2800" b="1" i="1" dirty="0" smtClean="0"/>
              <a:t>         </a:t>
            </a:r>
            <a:r>
              <a:rPr lang="ru-RU" sz="2800" b="1" i="1" dirty="0" smtClean="0"/>
              <a:t>или </a:t>
            </a:r>
            <a:r>
              <a:rPr lang="ru-RU" sz="2800" b="1" i="1" dirty="0" smtClean="0">
                <a:solidFill>
                  <a:schemeClr val="accent6">
                    <a:lumMod val="75000"/>
                  </a:schemeClr>
                </a:solidFill>
                <a:latin typeface="Arial" pitchFamily="34" charset="0"/>
                <a:ea typeface="Times New Roman" pitchFamily="18" charset="0"/>
              </a:rPr>
              <a:t>«Расшифруйте предложение»</a:t>
            </a:r>
            <a:endParaRPr lang="ru-RU" sz="2800" dirty="0" smtClean="0">
              <a:solidFill>
                <a:schemeClr val="accent6">
                  <a:lumMod val="75000"/>
                </a:schemeClr>
              </a:solidFill>
              <a:latin typeface="Arial" pitchFamily="34" charset="0"/>
            </a:endParaRPr>
          </a:p>
        </p:txBody>
      </p:sp>
      <p:sp>
        <p:nvSpPr>
          <p:cNvPr id="3" name="Прямоугольник 2"/>
          <p:cNvSpPr/>
          <p:nvPr/>
        </p:nvSpPr>
        <p:spPr>
          <a:xfrm>
            <a:off x="395536" y="1412776"/>
            <a:ext cx="8352928" cy="4893647"/>
          </a:xfrm>
          <a:prstGeom prst="rect">
            <a:avLst/>
          </a:prstGeom>
        </p:spPr>
        <p:txBody>
          <a:bodyPr wrap="square">
            <a:spAutoFit/>
          </a:bodyPr>
          <a:lstStyle/>
          <a:p>
            <a:pPr lvl="0" fontAlgn="base">
              <a:spcBef>
                <a:spcPct val="0"/>
              </a:spcBef>
              <a:spcAft>
                <a:spcPct val="0"/>
              </a:spcAft>
              <a:tabLst>
                <a:tab pos="457200" algn="l"/>
              </a:tabLst>
            </a:pPr>
            <a:r>
              <a:rPr kumimoji="0" lang="ru-RU" sz="2400" b="0" i="0" u="none" strike="noStrike" cap="none" normalizeH="0" baseline="0" dirty="0" smtClean="0">
                <a:ln>
                  <a:noFill/>
                </a:ln>
                <a:solidFill>
                  <a:schemeClr val="tx1"/>
                </a:solidFill>
                <a:effectLst/>
                <a:latin typeface="Arial" pitchFamily="34" charset="0"/>
                <a:ea typeface="Times New Roman" pitchFamily="18" charset="0"/>
              </a:rPr>
              <a:t>При выполнении этого задания нужно всматриваться в каждое слово, ведь каждое слово, даже самое маленькое, посылает нам свой </a:t>
            </a:r>
            <a:r>
              <a:rPr kumimoji="0" lang="ru-RU" sz="2400" b="1" i="0" u="none" strike="noStrike" cap="none" normalizeH="0" baseline="0" dirty="0" smtClean="0">
                <a:ln>
                  <a:noFill/>
                </a:ln>
                <a:solidFill>
                  <a:schemeClr val="tx1"/>
                </a:solidFill>
                <a:effectLst/>
                <a:latin typeface="Arial" pitchFamily="34" charset="0"/>
                <a:ea typeface="Times New Roman" pitchFamily="18" charset="0"/>
              </a:rPr>
              <a:t>сигнал.</a:t>
            </a:r>
            <a:endParaRPr kumimoji="0" lang="ru-RU" sz="2400" b="0" i="0" u="none" strike="noStrike" cap="none" normalizeH="0" baseline="0" dirty="0" smtClean="0">
              <a:ln>
                <a:noFill/>
              </a:ln>
              <a:solidFill>
                <a:schemeClr val="tx1"/>
              </a:solidFill>
              <a:effectLst/>
              <a:latin typeface="Arial" pitchFamily="34" charset="0"/>
            </a:endParaRPr>
          </a:p>
          <a:p>
            <a:pPr lvl="0" eaLnBrk="0" fontAlgn="base" hangingPunct="0">
              <a:spcBef>
                <a:spcPct val="0"/>
              </a:spcBef>
              <a:spcAft>
                <a:spcPct val="0"/>
              </a:spcAft>
              <a:tabLst>
                <a:tab pos="457200" algn="l"/>
              </a:tabLst>
            </a:pPr>
            <a:r>
              <a:rPr kumimoji="0" lang="ru-RU" sz="2400" b="0" i="0" u="none" strike="noStrike" cap="none" normalizeH="0" baseline="0" dirty="0" smtClean="0">
                <a:ln>
                  <a:noFill/>
                </a:ln>
                <a:solidFill>
                  <a:schemeClr val="tx1"/>
                </a:solidFill>
                <a:effectLst/>
                <a:latin typeface="Arial" pitchFamily="34" charset="0"/>
                <a:ea typeface="Times New Roman" pitchFamily="18" charset="0"/>
              </a:rPr>
              <a:t>              Если, расшифровывая предложение, вы уловите все его сигналы, у вас должен получиться небольшой рассказ.  При этом необходимо соблюдать два условия:</a:t>
            </a:r>
            <a:endParaRPr kumimoji="0" lang="ru-RU" sz="2400" b="0" i="0" u="none" strike="noStrike" cap="none" normalizeH="0" baseline="0" dirty="0" smtClean="0">
              <a:ln>
                <a:noFill/>
              </a:ln>
              <a:solidFill>
                <a:schemeClr val="tx1"/>
              </a:solidFill>
              <a:effectLst/>
              <a:latin typeface="Arial" pitchFamily="34" charset="0"/>
            </a:endParaRPr>
          </a:p>
          <a:p>
            <a:pPr lvl="0" eaLnBrk="0" fontAlgn="base" hangingPunct="0">
              <a:spcBef>
                <a:spcPct val="0"/>
              </a:spcBef>
              <a:spcAft>
                <a:spcPct val="0"/>
              </a:spcAft>
              <a:buFontTx/>
              <a:buChar char="•"/>
              <a:tabLst>
                <a:tab pos="457200" algn="l"/>
              </a:tabLst>
            </a:pPr>
            <a:r>
              <a:rPr lang="ru-RU" sz="2400" dirty="0" smtClean="0">
                <a:latin typeface="Arial" pitchFamily="34" charset="0"/>
                <a:ea typeface="Times New Roman" pitchFamily="18" charset="0"/>
              </a:rPr>
              <a:t>п</a:t>
            </a:r>
            <a:r>
              <a:rPr kumimoji="0" lang="ru-RU" sz="2400" b="0" i="0" u="none" strike="noStrike" cap="none" normalizeH="0" baseline="0" dirty="0" smtClean="0">
                <a:ln>
                  <a:noFill/>
                </a:ln>
                <a:solidFill>
                  <a:schemeClr val="tx1"/>
                </a:solidFill>
                <a:effectLst/>
                <a:latin typeface="Arial" pitchFamily="34" charset="0"/>
                <a:ea typeface="Times New Roman" pitchFamily="18" charset="0"/>
              </a:rPr>
              <a:t>олностью «вычерпать» смысл из каждого  слова и словосочетания, </a:t>
            </a:r>
            <a:r>
              <a:rPr lang="ru-RU" sz="2400" dirty="0" smtClean="0">
                <a:latin typeface="Arial" pitchFamily="34" charset="0"/>
                <a:ea typeface="Times New Roman" pitchFamily="18" charset="0"/>
              </a:rPr>
              <a:t>н</a:t>
            </a:r>
            <a:r>
              <a:rPr kumimoji="0" lang="ru-RU" sz="2400" b="0" i="0" u="none" strike="noStrike" cap="none" normalizeH="0" baseline="0" dirty="0" smtClean="0">
                <a:ln>
                  <a:noFill/>
                </a:ln>
                <a:solidFill>
                  <a:schemeClr val="tx1"/>
                </a:solidFill>
                <a:effectLst/>
                <a:latin typeface="Arial" pitchFamily="34" charset="0"/>
                <a:ea typeface="Times New Roman" pitchFamily="18" charset="0"/>
              </a:rPr>
              <a:t>о…</a:t>
            </a:r>
            <a:endParaRPr kumimoji="0" lang="ru-RU" sz="2400" b="0" i="0" u="none" strike="noStrike" cap="none" normalizeH="0" baseline="0" dirty="0" smtClean="0">
              <a:ln>
                <a:noFill/>
              </a:ln>
              <a:solidFill>
                <a:schemeClr val="tx1"/>
              </a:solidFill>
              <a:effectLst/>
              <a:latin typeface="Arial" pitchFamily="34" charset="0"/>
            </a:endParaRPr>
          </a:p>
          <a:p>
            <a:pPr lvl="0" eaLnBrk="0" fontAlgn="base" hangingPunct="0">
              <a:spcBef>
                <a:spcPct val="0"/>
              </a:spcBef>
              <a:spcAft>
                <a:spcPct val="0"/>
              </a:spcAft>
              <a:buFontTx/>
              <a:buChar char="•"/>
              <a:tabLst>
                <a:tab pos="457200" algn="l"/>
              </a:tabLst>
            </a:pPr>
            <a:r>
              <a:rPr lang="ru-RU" sz="2400" dirty="0" smtClean="0">
                <a:latin typeface="Arial" pitchFamily="34" charset="0"/>
                <a:ea typeface="Times New Roman" pitchFamily="18" charset="0"/>
              </a:rPr>
              <a:t>н</a:t>
            </a:r>
            <a:r>
              <a:rPr kumimoji="0" lang="ru-RU" sz="2400" b="0" i="0" u="none" strike="noStrike" cap="none" normalizeH="0" baseline="0" dirty="0" smtClean="0">
                <a:ln>
                  <a:noFill/>
                </a:ln>
                <a:solidFill>
                  <a:schemeClr val="tx1"/>
                </a:solidFill>
                <a:effectLst/>
                <a:latin typeface="Arial" pitchFamily="34" charset="0"/>
                <a:ea typeface="Times New Roman" pitchFamily="18" charset="0"/>
              </a:rPr>
              <a:t>ельзя придумывать то, что невозможно узнать из предложения. Иначе вы будете фантазировать, отталкиваясь от предложения, а перед вами стоит совсем </a:t>
            </a:r>
            <a:r>
              <a:rPr kumimoji="0" lang="ru-RU" sz="2400" b="1" i="1" u="none" strike="noStrike" cap="none" normalizeH="0" baseline="0" dirty="0" smtClean="0">
                <a:ln>
                  <a:noFill/>
                </a:ln>
                <a:solidFill>
                  <a:schemeClr val="tx1"/>
                </a:solidFill>
                <a:effectLst/>
                <a:latin typeface="Arial" pitchFamily="34" charset="0"/>
                <a:ea typeface="Times New Roman" pitchFamily="18" charset="0"/>
              </a:rPr>
              <a:t>иная </a:t>
            </a:r>
            <a:r>
              <a:rPr kumimoji="0" lang="ru-RU" sz="2400" b="0" i="0" u="none" strike="noStrike" cap="none" normalizeH="0" baseline="0" dirty="0" smtClean="0">
                <a:ln>
                  <a:noFill/>
                </a:ln>
                <a:solidFill>
                  <a:schemeClr val="tx1"/>
                </a:solidFill>
                <a:effectLst/>
                <a:latin typeface="Arial" pitchFamily="34" charset="0"/>
                <a:ea typeface="Times New Roman" pitchFamily="18" charset="0"/>
              </a:rPr>
              <a:t>задача.</a:t>
            </a:r>
            <a:endParaRPr kumimoji="0" lang="ru-RU" sz="2400" b="0" i="0" u="none" strike="noStrike" cap="none" normalizeH="0" baseline="0" dirty="0" smtClean="0">
              <a:ln>
                <a:noFill/>
              </a:ln>
              <a:solidFill>
                <a:schemeClr val="tx1"/>
              </a:solidFill>
              <a:effectLst/>
              <a:latin typeface="Arial"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95536" y="116633"/>
            <a:ext cx="8424936" cy="461665"/>
          </a:xfrm>
          <a:prstGeom prst="rect">
            <a:avLst/>
          </a:prstGeom>
        </p:spPr>
        <p:txBody>
          <a:bodyPr wrap="square">
            <a:spAutoFit/>
          </a:bodyPr>
          <a:lstStyle/>
          <a:p>
            <a:pPr lvl="0" fontAlgn="base">
              <a:spcBef>
                <a:spcPct val="0"/>
              </a:spcBef>
              <a:spcAft>
                <a:spcPct val="0"/>
              </a:spcAft>
            </a:pPr>
            <a:r>
              <a:rPr kumimoji="0" lang="ru-RU" sz="2400" b="0" i="0" u="none" strike="noStrike" cap="none" normalizeH="0" baseline="0" dirty="0" smtClean="0">
                <a:ln>
                  <a:noFill/>
                </a:ln>
                <a:solidFill>
                  <a:srgbClr val="0070C0"/>
                </a:solidFill>
                <a:effectLst/>
                <a:latin typeface="Arial" pitchFamily="34" charset="0"/>
                <a:ea typeface="Times New Roman" pitchFamily="18" charset="0"/>
              </a:rPr>
              <a:t> </a:t>
            </a:r>
            <a:endParaRPr lang="ru-RU" sz="2400" dirty="0"/>
          </a:p>
        </p:txBody>
      </p:sp>
      <p:sp>
        <p:nvSpPr>
          <p:cNvPr id="3" name="Прямоугольник 2"/>
          <p:cNvSpPr/>
          <p:nvPr/>
        </p:nvSpPr>
        <p:spPr>
          <a:xfrm>
            <a:off x="395536" y="2060848"/>
            <a:ext cx="8496944" cy="4524315"/>
          </a:xfrm>
          <a:prstGeom prst="rect">
            <a:avLst/>
          </a:prstGeom>
        </p:spPr>
        <p:txBody>
          <a:bodyPr wrap="square">
            <a:spAutoFit/>
          </a:bodyPr>
          <a:lstStyle/>
          <a:p>
            <a:pPr lvl="0" fontAlgn="base">
              <a:spcBef>
                <a:spcPct val="0"/>
              </a:spcBef>
              <a:spcAft>
                <a:spcPct val="0"/>
              </a:spcAft>
            </a:pPr>
            <a:r>
              <a:rPr kumimoji="0" lang="ru-RU" sz="3200" b="1" i="1" u="none" strike="noStrike" cap="none" normalizeH="0" baseline="0" dirty="0" smtClean="0">
                <a:ln>
                  <a:noFill/>
                </a:ln>
                <a:solidFill>
                  <a:srgbClr val="7030A0"/>
                </a:solidFill>
                <a:effectLst/>
                <a:latin typeface="Arial" pitchFamily="34" charset="0"/>
                <a:ea typeface="Times New Roman" pitchFamily="18" charset="0"/>
              </a:rPr>
              <a:t>Возможный вариант:</a:t>
            </a:r>
            <a:endParaRPr kumimoji="0" lang="ru-RU" sz="3200" b="0" i="0" u="none" strike="noStrike" cap="none" normalizeH="0" baseline="0" dirty="0" smtClean="0">
              <a:ln>
                <a:noFill/>
              </a:ln>
              <a:solidFill>
                <a:srgbClr val="7030A0"/>
              </a:solidFill>
              <a:effectLst/>
              <a:latin typeface="Arial" pitchFamily="34" charset="0"/>
            </a:endParaRPr>
          </a:p>
          <a:p>
            <a:pPr lvl="0" eaLnBrk="0" fontAlgn="base" hangingPunct="0">
              <a:spcBef>
                <a:spcPct val="0"/>
              </a:spcBef>
              <a:spcAft>
                <a:spcPct val="0"/>
              </a:spcAft>
            </a:pPr>
            <a:r>
              <a:rPr kumimoji="0" lang="ru-RU" sz="3200" b="0" i="0" u="none" strike="noStrike" cap="none" normalizeH="0" baseline="0" dirty="0" smtClean="0">
                <a:ln>
                  <a:noFill/>
                </a:ln>
                <a:solidFill>
                  <a:schemeClr val="tx1"/>
                </a:solidFill>
                <a:effectLst/>
                <a:latin typeface="Arial" pitchFamily="34" charset="0"/>
                <a:ea typeface="Times New Roman" pitchFamily="18" charset="0"/>
              </a:rPr>
              <a:t>              В какой-то комнате находился мальчик. Наверное, его кто-то обидел или произошло что-то, что его очень огорчило. И он заплакал. Мальчик не хотел, чтобы другие видели его слезы. Может быть, кто-то вошел в комнату, и мальчик решил избавиться от слез таким необычным способом: вкатить их обратно.</a:t>
            </a:r>
            <a:endParaRPr kumimoji="0" lang="ru-RU" sz="3200" b="0" i="0" u="none" strike="noStrike" cap="none" normalizeH="0" baseline="0" dirty="0" smtClean="0">
              <a:ln>
                <a:noFill/>
              </a:ln>
              <a:solidFill>
                <a:schemeClr val="tx1"/>
              </a:solidFill>
              <a:effectLst/>
              <a:latin typeface="Arial" pitchFamily="34" charset="0"/>
            </a:endParaRPr>
          </a:p>
        </p:txBody>
      </p:sp>
      <p:sp>
        <p:nvSpPr>
          <p:cNvPr id="4" name="Прямоугольник 3"/>
          <p:cNvSpPr/>
          <p:nvPr/>
        </p:nvSpPr>
        <p:spPr>
          <a:xfrm>
            <a:off x="323528" y="836712"/>
            <a:ext cx="8820472" cy="954107"/>
          </a:xfrm>
          <a:prstGeom prst="rect">
            <a:avLst/>
          </a:prstGeom>
        </p:spPr>
        <p:txBody>
          <a:bodyPr wrap="square">
            <a:spAutoFit/>
          </a:bodyPr>
          <a:lstStyle/>
          <a:p>
            <a:pPr lvl="0" fontAlgn="base">
              <a:spcBef>
                <a:spcPct val="0"/>
              </a:spcBef>
              <a:spcAft>
                <a:spcPct val="0"/>
              </a:spcAft>
              <a:tabLst>
                <a:tab pos="228600" algn="l"/>
              </a:tabLst>
            </a:pPr>
            <a:r>
              <a:rPr kumimoji="0" lang="ru-RU" sz="2800" b="1" i="0" u="none" strike="noStrike" cap="none" normalizeH="0" baseline="0" dirty="0" smtClean="0">
                <a:ln>
                  <a:noFill/>
                </a:ln>
                <a:solidFill>
                  <a:srgbClr val="0070C0"/>
                </a:solidFill>
                <a:effectLst/>
                <a:latin typeface="Arial" pitchFamily="34" charset="0"/>
                <a:ea typeface="Times New Roman" pitchFamily="18" charset="0"/>
              </a:rPr>
              <a:t>Я задрал голову к потолку, чтобы слезы вкатились в меня обратно.</a:t>
            </a:r>
            <a:endParaRPr kumimoji="0" lang="ru-RU" sz="2800" b="0" i="0" u="none" strike="noStrike" cap="none" normalizeH="0" baseline="0" dirty="0" smtClean="0">
              <a:ln>
                <a:noFill/>
              </a:ln>
              <a:solidFill>
                <a:srgbClr val="0070C0"/>
              </a:solidFill>
              <a:effectLst/>
              <a:latin typeface="Arial" pitchFamily="34" charset="0"/>
            </a:endParaRPr>
          </a:p>
        </p:txBody>
      </p:sp>
      <p:sp>
        <p:nvSpPr>
          <p:cNvPr id="5" name="TextBox 4"/>
          <p:cNvSpPr txBox="1"/>
          <p:nvPr/>
        </p:nvSpPr>
        <p:spPr>
          <a:xfrm>
            <a:off x="395536" y="188640"/>
            <a:ext cx="5252712" cy="584775"/>
          </a:xfrm>
          <a:prstGeom prst="rect">
            <a:avLst/>
          </a:prstGeom>
          <a:noFill/>
        </p:spPr>
        <p:txBody>
          <a:bodyPr wrap="square" rtlCol="0">
            <a:spAutoFit/>
          </a:bodyPr>
          <a:lstStyle/>
          <a:p>
            <a:r>
              <a:rPr lang="ru-RU" sz="3200" dirty="0" smtClean="0"/>
              <a:t>Предложение:</a:t>
            </a:r>
            <a:endParaRPr lang="ru-RU"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ppt_w</p:attrName>
                                        </p:attrNameLst>
                                      </p:cBhvr>
                                      <p:tavLst>
                                        <p:tav tm="0">
                                          <p:val>
                                            <p:strVal val="#ppt_w*0.70"/>
                                          </p:val>
                                        </p:tav>
                                        <p:tav tm="100000">
                                          <p:val>
                                            <p:strVal val="#ppt_w"/>
                                          </p:val>
                                        </p:tav>
                                      </p:tavLst>
                                    </p:anim>
                                    <p:anim calcmode="lin" valueType="num">
                                      <p:cBhvr>
                                        <p:cTn id="8" dur="1000" fill="hold"/>
                                        <p:tgtEl>
                                          <p:spTgt spid="3"/>
                                        </p:tgtEl>
                                        <p:attrNameLst>
                                          <p:attrName>ppt_h</p:attrName>
                                        </p:attrNameLst>
                                      </p:cBhvr>
                                      <p:tavLst>
                                        <p:tav tm="0">
                                          <p:val>
                                            <p:strVal val="#ppt_h"/>
                                          </p:val>
                                        </p:tav>
                                        <p:tav tm="100000">
                                          <p:val>
                                            <p:strVal val="#ppt_h"/>
                                          </p:val>
                                        </p:tav>
                                      </p:tavLst>
                                    </p:anim>
                                    <p:animEffect transition="in" filter="fade">
                                      <p:cBhvr>
                                        <p:cTn id="9"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95536" y="228125"/>
            <a:ext cx="8424936" cy="6924973"/>
          </a:xfrm>
          <a:prstGeom prst="rect">
            <a:avLst/>
          </a:prstGeom>
        </p:spPr>
        <p:txBody>
          <a:bodyPr wrap="square">
            <a:spAutoFit/>
          </a:bodyPr>
          <a:lstStyle/>
          <a:p>
            <a:pPr fontAlgn="base">
              <a:spcBef>
                <a:spcPct val="0"/>
              </a:spcBef>
              <a:spcAft>
                <a:spcPct val="0"/>
              </a:spcAft>
              <a:tabLst>
                <a:tab pos="228600" algn="l"/>
              </a:tabLst>
            </a:pPr>
            <a:r>
              <a:rPr lang="ru-RU" sz="2000" b="1" dirty="0" smtClean="0">
                <a:latin typeface="Calibri" pitchFamily="34" charset="0"/>
                <a:ea typeface="Calibri" pitchFamily="34" charset="0"/>
                <a:cs typeface="Times New Roman" pitchFamily="18" charset="0"/>
              </a:rPr>
              <a:t>Расшифруйте предложение, то есть вычерпайте из него все смыслы, а затем составьте рассказ по этому предложению.</a:t>
            </a:r>
            <a:endParaRPr lang="ru-RU" sz="2000" dirty="0" smtClean="0">
              <a:latin typeface="Arial" pitchFamily="34" charset="0"/>
            </a:endParaRPr>
          </a:p>
          <a:p>
            <a:pPr lvl="0" fontAlgn="base">
              <a:spcBef>
                <a:spcPct val="0"/>
              </a:spcBef>
              <a:spcAft>
                <a:spcPct val="0"/>
              </a:spcAft>
              <a:tabLst>
                <a:tab pos="228600" algn="l"/>
              </a:tabLst>
            </a:pPr>
            <a:r>
              <a:rPr kumimoji="0" lang="ru-RU" sz="3200" b="1" i="0" u="none" strike="noStrike" cap="none" normalizeH="0" baseline="0" dirty="0" smtClean="0">
                <a:ln>
                  <a:noFill/>
                </a:ln>
                <a:solidFill>
                  <a:srgbClr val="0070C0"/>
                </a:solidFill>
                <a:effectLst/>
                <a:latin typeface="Arial" pitchFamily="34" charset="0"/>
                <a:ea typeface="Times New Roman" pitchFamily="18" charset="0"/>
              </a:rPr>
              <a:t>1. Мать обнимала его и плакала от радости, а он обнимал ее и ласково кивал головой всей старой мебели.</a:t>
            </a:r>
          </a:p>
          <a:p>
            <a:pPr fontAlgn="base">
              <a:spcBef>
                <a:spcPct val="0"/>
              </a:spcBef>
              <a:spcAft>
                <a:spcPct val="0"/>
              </a:spcAft>
              <a:tabLst>
                <a:tab pos="228600" algn="l"/>
              </a:tabLst>
            </a:pPr>
            <a:r>
              <a:rPr lang="ru-RU" sz="3600" b="1" dirty="0" smtClean="0">
                <a:solidFill>
                  <a:srgbClr val="002060"/>
                </a:solidFill>
                <a:latin typeface="Calibri" pitchFamily="34" charset="0"/>
                <a:ea typeface="Calibri" pitchFamily="34" charset="0"/>
                <a:cs typeface="Times New Roman" pitchFamily="18" charset="0"/>
              </a:rPr>
              <a:t>2. Спускались сумерки,  нежный запах молодых листочков наполнил воздух, когда Марья Трофимовна принесла ведро воды из колодца, растопила печку и распечатала письмо от сына, который в это время с оружием в руках охранял границу, любуясь полярным сиянием.  </a:t>
            </a:r>
            <a:endParaRPr lang="ru-RU" sz="3600" dirty="0" smtClean="0">
              <a:solidFill>
                <a:srgbClr val="002060"/>
              </a:solidFill>
              <a:latin typeface="Arial" pitchFamily="34" charset="0"/>
            </a:endParaRPr>
          </a:p>
          <a:p>
            <a:pPr lvl="0" fontAlgn="base">
              <a:spcBef>
                <a:spcPct val="0"/>
              </a:spcBef>
              <a:spcAft>
                <a:spcPct val="0"/>
              </a:spcAft>
              <a:tabLst>
                <a:tab pos="228600" algn="l"/>
              </a:tabLst>
            </a:pPr>
            <a:endParaRPr kumimoji="0" lang="ru-RU" sz="2800" b="0" i="0" u="none" strike="noStrike" cap="none" normalizeH="0" baseline="0" dirty="0" smtClean="0">
              <a:ln>
                <a:noFill/>
              </a:ln>
              <a:solidFill>
                <a:srgbClr val="0070C0"/>
              </a:solidFill>
              <a:effectLst/>
              <a:latin typeface="Arial" pitchFamily="34" charset="0"/>
            </a:endParaRPr>
          </a:p>
          <a:p>
            <a:pPr lvl="0" eaLnBrk="0" fontAlgn="base" hangingPunct="0">
              <a:spcBef>
                <a:spcPct val="0"/>
              </a:spcBef>
              <a:spcAft>
                <a:spcPct val="0"/>
              </a:spcAft>
              <a:tabLst>
                <a:tab pos="228600" algn="l"/>
              </a:tabLst>
            </a:pPr>
            <a:r>
              <a:rPr kumimoji="0" lang="en-US" sz="2800" b="1" i="1" u="none" strike="noStrike" cap="none" normalizeH="0" baseline="0" dirty="0" smtClean="0">
                <a:ln>
                  <a:noFill/>
                </a:ln>
                <a:solidFill>
                  <a:srgbClr val="7030A0"/>
                </a:solidFill>
                <a:effectLst/>
                <a:latin typeface="Arial" pitchFamily="34" charset="0"/>
                <a:ea typeface="Times New Roman" pitchFamily="18" charset="0"/>
              </a:rPr>
              <a:t>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23528" y="260648"/>
            <a:ext cx="8352928" cy="6494085"/>
          </a:xfrm>
          <a:prstGeom prst="rect">
            <a:avLst/>
          </a:prstGeom>
        </p:spPr>
        <p:txBody>
          <a:bodyPr wrap="square">
            <a:spAutoFit/>
          </a:bodyPr>
          <a:lstStyle/>
          <a:p>
            <a:r>
              <a:rPr lang="ru-RU" dirty="0" smtClean="0">
                <a:latin typeface="Arial" pitchFamily="34" charset="0"/>
                <a:ea typeface="Times New Roman" pitchFamily="18" charset="0"/>
              </a:rPr>
              <a:t> </a:t>
            </a:r>
            <a:r>
              <a:rPr lang="en-US" dirty="0" smtClean="0">
                <a:latin typeface="Arial" pitchFamily="34" charset="0"/>
                <a:ea typeface="Times New Roman" pitchFamily="18" charset="0"/>
              </a:rPr>
              <a:t>           </a:t>
            </a:r>
            <a:r>
              <a:rPr lang="ru-RU" sz="3200" dirty="0" smtClean="0">
                <a:latin typeface="Arial" pitchFamily="34" charset="0"/>
                <a:ea typeface="Times New Roman" pitchFamily="18" charset="0"/>
              </a:rPr>
              <a:t>Предположим, что это были сын с матерью. Они не виделись очень долго, по-видимому, много лет. Может быть, сын был на войне или в далеком путешествии, а может быть, несколько лет учился или работал  вдали от дома. Если бы его жизнь в разлуке с матерью привела к плохим результатам, их встреча была бы омрачена. Но встреча была радостной – значит, он вернулся с каким-то успехом. И мать счастлива встрече и тому, что у него все хорошо. А он счастлив видеть мать и дом, в котором давно не был.</a:t>
            </a:r>
            <a:endParaRPr lang="ru-RU" sz="32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Апекс">
  <a:themeElements>
    <a:clrScheme name="Справедливость">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Апекс">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Апекс">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671</TotalTime>
  <Words>1181</Words>
  <Application>Microsoft Office PowerPoint</Application>
  <PresentationFormat>Экран (4:3)</PresentationFormat>
  <Paragraphs>79</Paragraphs>
  <Slides>13</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13</vt:i4>
      </vt:variant>
    </vt:vector>
  </HeadingPairs>
  <TitlesOfParts>
    <vt:vector size="14" baseType="lpstr">
      <vt:lpstr>Апекс</vt:lpstr>
      <vt:lpstr>Слайд 1</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Admin</dc:creator>
  <cp:lastModifiedBy>Asus PC</cp:lastModifiedBy>
  <cp:revision>70</cp:revision>
  <dcterms:created xsi:type="dcterms:W3CDTF">2014-06-06T19:37:20Z</dcterms:created>
  <dcterms:modified xsi:type="dcterms:W3CDTF">2015-10-31T21:43:19Z</dcterms:modified>
</cp:coreProperties>
</file>