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1" r:id="rId8"/>
    <p:sldId id="260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B0F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9144000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4" descr="http://luchik.club/wp-content/themes/luchik/img/kids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5" y="0"/>
            <a:ext cx="8905875" cy="114298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0042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500306"/>
            <a:ext cx="5929354" cy="36687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6" name="Picture 2" descr="C:\Users\128\Desktop\Рисунок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285728"/>
            <a:ext cx="4229100" cy="3152775"/>
          </a:xfrm>
          <a:prstGeom prst="rect">
            <a:avLst/>
          </a:prstGeom>
          <a:noFill/>
        </p:spPr>
      </p:pic>
      <p:pic>
        <p:nvPicPr>
          <p:cNvPr id="9" name="Picture 18" descr="School Book Scheme - canovee national school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78"/>
          <a:stretch>
            <a:fillRect/>
          </a:stretch>
        </p:blipFill>
        <p:spPr bwMode="auto">
          <a:xfrm>
            <a:off x="7358082" y="5572116"/>
            <a:ext cx="1928826" cy="1285884"/>
          </a:xfrm>
          <a:prstGeom prst="rect">
            <a:avLst/>
          </a:prstGeom>
          <a:noFill/>
        </p:spPr>
      </p:pic>
      <p:pic>
        <p:nvPicPr>
          <p:cNvPr id="10" name="Picture 2" descr="http://2kinder.ru/image/data/kids_2-1979px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643446"/>
            <a:ext cx="1428760" cy="211208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8" descr="http://img-fotki.yandex.ru/get/6508/20573769.f/0_82ae5_a174c715_L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0"/>
            <a:ext cx="2328684" cy="454821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14290"/>
            <a:ext cx="2214578" cy="2072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 descr="C:\Users\128\Desktop\Рисунок3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42852"/>
            <a:ext cx="8240713" cy="1268413"/>
          </a:xfrm>
          <a:prstGeom prst="rect">
            <a:avLst/>
          </a:prstGeom>
          <a:noFill/>
        </p:spPr>
      </p:pic>
      <p:pic>
        <p:nvPicPr>
          <p:cNvPr id="10" name="Picture 18" descr="School Book Scheme - canovee national school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78"/>
          <a:stretch>
            <a:fillRect/>
          </a:stretch>
        </p:blipFill>
        <p:spPr bwMode="auto">
          <a:xfrm>
            <a:off x="7215174" y="5429264"/>
            <a:ext cx="1928826" cy="128588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429125" y="2143116"/>
            <a:ext cx="36433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6390" y="4357694"/>
            <a:ext cx="1587610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18" descr="School Book Scheme - canovee national school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78"/>
          <a:stretch>
            <a:fillRect/>
          </a:stretch>
        </p:blipFill>
        <p:spPr bwMode="auto">
          <a:xfrm>
            <a:off x="7358082" y="5429264"/>
            <a:ext cx="1928826" cy="1285884"/>
          </a:xfrm>
          <a:prstGeom prst="rect">
            <a:avLst/>
          </a:prstGeom>
          <a:noFill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24956" y="3214686"/>
            <a:ext cx="1419044" cy="2585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Picture 18" descr="School Book Scheme - canovee national school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705" b="78"/>
          <a:stretch>
            <a:fillRect/>
          </a:stretch>
        </p:blipFill>
        <p:spPr bwMode="auto">
          <a:xfrm>
            <a:off x="7286644" y="1071546"/>
            <a:ext cx="1857356" cy="1285884"/>
          </a:xfrm>
          <a:prstGeom prst="rect">
            <a:avLst/>
          </a:prstGeom>
          <a:noFill/>
        </p:spPr>
      </p:pic>
      <p:pic>
        <p:nvPicPr>
          <p:cNvPr id="6" name="Picture 14" descr="Cartoon Books &amp;Tcy;&amp;ycy; &amp;bcy;&amp;iecy;&amp;scy;&amp;iecy;&amp;dcy;&amp;ucy;&amp;jcy; &amp;chcy;&amp;acy;&amp;shchcy;&amp;iecy; &amp;scy; &amp;ncy;&amp;iecy;&amp;jcy;, &amp;Scy;&amp;tcy;&amp;acy;&amp;ncy;&amp;iecy;&amp;shcy;&amp;softcy; &amp;vcy;&amp;chcy;&amp;iecy;&amp;tcy;&amp;vcy;&amp;iecy;&amp;rcy;&amp;ocy; &amp;ucy;&amp;mcy;&amp;ncy;&amp;iecy;&amp;jcy;... &quot; PixelBrush - &amp;Pcy;&amp;ocy;&amp;rcy;&amp;tcy;&amp;acy;&amp;lcy; &amp;ocy; &amp;dcy;&amp;icy;&amp;zcy;&amp;acy;&amp;jcy;&amp;ncy;&amp;iecy;. &amp;Scy;&amp;kcy;&amp;acy;&amp;chcy;&amp;acy;&amp;tcy;&amp;softcy; &amp;fcy;&amp;ocy;&amp;tcy;&amp;ocy;, &amp;kcy;&amp;acy;&amp;rcy;&amp;tcy;&amp;icy;&amp;ncy;&amp;kcy;&amp;icy;, &amp;ocy;&amp;bcy;&amp;ocy;&amp;icy;, &amp;rcy;&amp;icy;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142852"/>
            <a:ext cx="1214446" cy="1314438"/>
          </a:xfrm>
          <a:prstGeom prst="rect">
            <a:avLst/>
          </a:prstGeom>
          <a:noFill/>
        </p:spPr>
      </p:pic>
      <p:sp>
        <p:nvSpPr>
          <p:cNvPr id="9" name="Горизонтальный свиток 8"/>
          <p:cNvSpPr/>
          <p:nvPr userDrawn="1"/>
        </p:nvSpPr>
        <p:spPr>
          <a:xfrm>
            <a:off x="642910" y="714356"/>
            <a:ext cx="6643734" cy="1214446"/>
          </a:xfrm>
          <a:prstGeom prst="horizontalScroll">
            <a:avLst/>
          </a:prstGeom>
          <a:solidFill>
            <a:srgbClr val="00B0F0"/>
          </a:solidFill>
          <a:ln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2" name="Picture 2" descr="C:\Users\128\Desktop\Рисунок4.png"/>
          <p:cNvPicPr>
            <a:picLocks noChangeAspect="1" noChangeArrowheads="1"/>
          </p:cNvPicPr>
          <p:nvPr userDrawn="1"/>
        </p:nvPicPr>
        <p:blipFill>
          <a:blip r:embed="rId4" cstate="print"/>
          <a:srcRect l="3030" t="31670" r="26263"/>
          <a:stretch>
            <a:fillRect/>
          </a:stretch>
        </p:blipFill>
        <p:spPr bwMode="auto">
          <a:xfrm>
            <a:off x="1571604" y="785794"/>
            <a:ext cx="5000660" cy="107890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357430"/>
            <a:ext cx="8329642" cy="116205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rgbClr val="3333FF"/>
                </a:solidFill>
                <a:latin typeface="Propisi" pitchFamily="2" charset="0"/>
              </a:defRPr>
            </a:lvl1pPr>
          </a:lstStyle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08" y="42860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18" descr="School Book Scheme - canovee national school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78"/>
          <a:stretch>
            <a:fillRect/>
          </a:stretch>
        </p:blipFill>
        <p:spPr bwMode="auto">
          <a:xfrm>
            <a:off x="7215174" y="5429264"/>
            <a:ext cx="1928826" cy="1285884"/>
          </a:xfrm>
          <a:prstGeom prst="rect">
            <a:avLst/>
          </a:prstGeom>
          <a:noFill/>
        </p:spPr>
      </p:pic>
      <p:pic>
        <p:nvPicPr>
          <p:cNvPr id="8" name="Picture 4" descr="http://0.static.wix.com/media/70804c_0c9a9218f8e4e9377a6b7153961a2bf6.png_51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7201" y="3714752"/>
            <a:ext cx="1696799" cy="2018263"/>
          </a:xfrm>
          <a:prstGeom prst="rect">
            <a:avLst/>
          </a:prstGeom>
          <a:noFill/>
        </p:spPr>
      </p:pic>
      <p:pic>
        <p:nvPicPr>
          <p:cNvPr id="6147" name="Picture 3" descr="C:\Users\128\Desktop\Рисунок5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14" y="142852"/>
            <a:ext cx="8710613" cy="119538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9000" r="-5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71000">
                <a:srgbClr val="00B0F0">
                  <a:alpha val="72000"/>
                </a:srgb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кругленный прямоугольник 7"/>
          <p:cNvSpPr/>
          <p:nvPr userDrawn="1"/>
        </p:nvSpPr>
        <p:spPr>
          <a:xfrm>
            <a:off x="214282" y="214290"/>
            <a:ext cx="8786874" cy="6500858"/>
          </a:xfrm>
          <a:prstGeom prst="roundRect">
            <a:avLst/>
          </a:prstGeom>
          <a:blipFill dpi="0" rotWithShape="1">
            <a:blip r:embed="rId13" cstate="print"/>
            <a:srcRect/>
            <a:stretch>
              <a:fillRect r="-5000"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Нижний колонтитул 4"/>
          <p:cNvSpPr txBox="1">
            <a:spLocks/>
          </p:cNvSpPr>
          <p:nvPr userDrawn="1"/>
        </p:nvSpPr>
        <p:spPr>
          <a:xfrm>
            <a:off x="5429256" y="6492875"/>
            <a:ext cx="285752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Шаблон презентации: </a:t>
            </a:r>
            <a:r>
              <a:rPr kumimoji="0" lang="ru-RU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Лазовская</a:t>
            </a: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С.В.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0.static.wix.com/media/70804c_0c9a9218f8e4e9377a6b7153961a2bf6.png_512" TargetMode="External"/><Relationship Id="rId3" Type="http://schemas.openxmlformats.org/officeDocument/2006/relationships/hyperlink" Target="http://www.liveinternet.ru/community/4091266/post278276657/" TargetMode="External"/><Relationship Id="rId7" Type="http://schemas.openxmlformats.org/officeDocument/2006/relationships/hyperlink" Target="http://s3.timetoast.com/public/uploads/photos/3532631/books-clipart.jpg?1361255189" TargetMode="External"/><Relationship Id="rId2" Type="http://schemas.openxmlformats.org/officeDocument/2006/relationships/hyperlink" Target="http://nachalo4ka.ru/vesyolyie-rebyata-deti-shablonyi-dlya-prezentatsiy/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img-fotki.yandex.ru/get/4518/119528728.9b2/0_94215_7941362c_XL" TargetMode="External"/><Relationship Id="rId5" Type="http://schemas.openxmlformats.org/officeDocument/2006/relationships/hyperlink" Target="http://luchik.club/wp-content/themes/luchik/img/kids.png" TargetMode="External"/><Relationship Id="rId4" Type="http://schemas.openxmlformats.org/officeDocument/2006/relationships/hyperlink" Target="http://kid-paint.ru/images/kids.png" TargetMode="External"/><Relationship Id="rId9" Type="http://schemas.openxmlformats.org/officeDocument/2006/relationships/hyperlink" Target="http://2kinder.ru/image/data/kids_2-1979px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Второстепенные члены предложения.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</a:rPr>
              <a:t>Дополнение</a:t>
            </a:r>
          </a:p>
          <a:p>
            <a:endParaRPr lang="ru-RU" sz="4000" b="1" i="1" dirty="0" smtClean="0">
              <a:solidFill>
                <a:srgbClr val="FF0000"/>
              </a:solidFill>
            </a:endParaRPr>
          </a:p>
          <a:p>
            <a:pPr algn="r"/>
            <a:r>
              <a:rPr lang="ru-RU" sz="2000" b="1" i="1" dirty="0" smtClean="0">
                <a:solidFill>
                  <a:schemeClr val="tx1"/>
                </a:solidFill>
              </a:rPr>
              <a:t>                                                                                                        Подготовила </a:t>
            </a:r>
          </a:p>
          <a:p>
            <a:pPr algn="r"/>
            <a:r>
              <a:rPr lang="ru-RU" sz="2000" b="1" i="1" dirty="0" smtClean="0">
                <a:solidFill>
                  <a:schemeClr val="tx1"/>
                </a:solidFill>
              </a:rPr>
              <a:t> учитель русского языка и литературы</a:t>
            </a:r>
          </a:p>
          <a:p>
            <a:pPr algn="r"/>
            <a:r>
              <a:rPr lang="ru-RU" sz="2000" b="1" i="1" dirty="0" smtClean="0">
                <a:solidFill>
                  <a:schemeClr val="tx1"/>
                </a:solidFill>
              </a:rPr>
              <a:t> МБОУ СОШ №</a:t>
            </a:r>
            <a:r>
              <a:rPr lang="ru-RU" sz="2000" b="1" i="1" dirty="0" smtClean="0">
                <a:solidFill>
                  <a:schemeClr val="tx1"/>
                </a:solidFill>
              </a:rPr>
              <a:t>30 </a:t>
            </a:r>
            <a:r>
              <a:rPr lang="ru-RU" sz="2000" b="1" i="1" smtClean="0">
                <a:solidFill>
                  <a:schemeClr val="tx1"/>
                </a:solidFill>
              </a:rPr>
              <a:t>города Подольск</a:t>
            </a:r>
            <a:endParaRPr lang="ru-RU" sz="2000" b="1" i="1" dirty="0" smtClean="0">
              <a:solidFill>
                <a:schemeClr val="tx1"/>
              </a:solidFill>
            </a:endParaRPr>
          </a:p>
          <a:p>
            <a:pPr algn="r"/>
            <a:r>
              <a:rPr lang="ru-RU" sz="2000" b="1" i="1" dirty="0" smtClean="0">
                <a:solidFill>
                  <a:schemeClr val="tx1"/>
                </a:solidFill>
              </a:rPr>
              <a:t> </a:t>
            </a:r>
            <a:r>
              <a:rPr lang="ru-RU" sz="2000" b="1" i="1" dirty="0" err="1" smtClean="0">
                <a:solidFill>
                  <a:schemeClr val="tx1"/>
                </a:solidFill>
              </a:rPr>
              <a:t>Митрофанская</a:t>
            </a:r>
            <a:r>
              <a:rPr lang="ru-RU" sz="2000" b="1" i="1" dirty="0" smtClean="0">
                <a:solidFill>
                  <a:schemeClr val="tx1"/>
                </a:solidFill>
              </a:rPr>
              <a:t> А.П.</a:t>
            </a:r>
            <a:endParaRPr lang="ru-RU" sz="20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00420" cy="56207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556792"/>
            <a:ext cx="6624736" cy="4612221"/>
          </a:xfrm>
        </p:spPr>
        <p:txBody>
          <a:bodyPr/>
          <a:lstStyle/>
          <a:p>
            <a:pPr algn="ctr">
              <a:buNone/>
            </a:pPr>
            <a:r>
              <a:rPr lang="ru-RU" sz="4000" b="1" i="1" dirty="0" smtClean="0">
                <a:solidFill>
                  <a:schemeClr val="tx2"/>
                </a:solidFill>
              </a:rPr>
              <a:t>Будем отвечать активно, </a:t>
            </a:r>
          </a:p>
          <a:p>
            <a:pPr algn="ctr">
              <a:buNone/>
            </a:pPr>
            <a:r>
              <a:rPr lang="ru-RU" sz="4000" b="1" i="1" dirty="0" smtClean="0">
                <a:solidFill>
                  <a:schemeClr val="tx2"/>
                </a:solidFill>
              </a:rPr>
              <a:t>Хорошо себя вести, </a:t>
            </a:r>
          </a:p>
          <a:p>
            <a:pPr algn="ctr">
              <a:buNone/>
            </a:pPr>
            <a:r>
              <a:rPr lang="ru-RU" sz="4000" b="1" i="1" dirty="0" smtClean="0">
                <a:solidFill>
                  <a:schemeClr val="tx2"/>
                </a:solidFill>
              </a:rPr>
              <a:t>Чтобы на уроки всем нам </a:t>
            </a:r>
          </a:p>
          <a:p>
            <a:pPr algn="ctr">
              <a:buNone/>
            </a:pPr>
            <a:r>
              <a:rPr lang="ru-RU" sz="4000" b="1" i="1" dirty="0" smtClean="0">
                <a:solidFill>
                  <a:schemeClr val="tx2"/>
                </a:solidFill>
              </a:rPr>
              <a:t>Захотелось вновь прийти!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Выразительно прочитайте предложение и выполните его синтаксический разбор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00808"/>
            <a:ext cx="7312326" cy="4468205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    </a:t>
            </a:r>
            <a:r>
              <a:rPr lang="ru-RU" sz="4400" b="1" dirty="0" smtClean="0">
                <a:solidFill>
                  <a:schemeClr val="tx2"/>
                </a:solidFill>
              </a:rPr>
              <a:t>И сегодня над широкой белой  скатертью полей я простился с запоздалой вереницею гусей.</a:t>
            </a:r>
            <a:endParaRPr lang="ru-RU" sz="4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2060848"/>
            <a:ext cx="4038600" cy="4065315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Вспомните виды второстепенных членов, </a:t>
            </a:r>
          </a:p>
          <a:p>
            <a:r>
              <a:rPr lang="ru-RU" b="1" dirty="0" smtClean="0"/>
              <a:t>их значения,</a:t>
            </a:r>
          </a:p>
          <a:p>
            <a:r>
              <a:rPr lang="ru-RU" b="1" dirty="0" smtClean="0"/>
              <a:t> к какому члену предложения относятся, </a:t>
            </a:r>
          </a:p>
          <a:p>
            <a:r>
              <a:rPr lang="ru-RU" b="1" dirty="0" smtClean="0"/>
              <a:t>основные способы выражения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923928" y="1052736"/>
            <a:ext cx="4032448" cy="507342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i="1" dirty="0" smtClean="0">
                <a:solidFill>
                  <a:srgbClr val="C00000"/>
                </a:solidFill>
              </a:rPr>
              <a:t>Как определить вид второстепенного члена предложения?</a:t>
            </a:r>
          </a:p>
          <a:p>
            <a:r>
              <a:rPr lang="ru-RU" i="1" dirty="0" smtClean="0"/>
              <a:t>1. Найти слово, от которого он зависит.</a:t>
            </a:r>
          </a:p>
          <a:p>
            <a:r>
              <a:rPr lang="ru-RU" i="1" dirty="0" smtClean="0"/>
              <a:t>2. Выяснить, что он обозначает. </a:t>
            </a:r>
          </a:p>
          <a:p>
            <a:r>
              <a:rPr lang="ru-RU" i="1" dirty="0" smtClean="0"/>
              <a:t>3. Задать к нему вопрос. </a:t>
            </a:r>
          </a:p>
          <a:p>
            <a:r>
              <a:rPr lang="ru-RU" i="1" dirty="0" smtClean="0"/>
              <a:t>4. Определить какой частью речи выражается.</a:t>
            </a:r>
          </a:p>
          <a:p>
            <a:pPr>
              <a:buNone/>
            </a:pPr>
            <a:endParaRPr lang="ru-RU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517232"/>
            <a:ext cx="7772400" cy="25174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764704"/>
            <a:ext cx="7632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Дополнение</a:t>
            </a:r>
          </a:p>
          <a:p>
            <a:pPr algn="ctr"/>
            <a:endParaRPr lang="ru-RU" sz="36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600" b="1" i="1" dirty="0" smtClean="0"/>
              <a:t>Вопросы </a:t>
            </a:r>
            <a:r>
              <a:rPr lang="ru-RU" sz="3600" b="1" i="1" dirty="0" smtClean="0">
                <a:solidFill>
                  <a:srgbClr val="C00000"/>
                </a:solidFill>
              </a:rPr>
              <a:t>косвенных падежей </a:t>
            </a:r>
          </a:p>
          <a:p>
            <a:pPr algn="ctr"/>
            <a:r>
              <a:rPr lang="ru-RU" sz="3600" b="1" i="1" dirty="0" smtClean="0"/>
              <a:t>Ты безошибочно знаешь уже. </a:t>
            </a:r>
          </a:p>
          <a:p>
            <a:pPr algn="ctr"/>
            <a:r>
              <a:rPr lang="ru-RU" sz="3600" b="1" i="1" dirty="0" smtClean="0"/>
              <a:t>Если знаешь их, без промедления </a:t>
            </a:r>
          </a:p>
          <a:p>
            <a:pPr algn="ctr"/>
            <a:r>
              <a:rPr lang="ru-RU" sz="3600" b="1" i="1" dirty="0" smtClean="0"/>
              <a:t>Тут же отыщутся дополнения.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517232"/>
            <a:ext cx="7772400" cy="25174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692696"/>
            <a:ext cx="7632848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Дополнение</a:t>
            </a:r>
          </a:p>
          <a:p>
            <a:pPr algn="ctr"/>
            <a:endParaRPr lang="ru-RU" sz="3600" b="1" dirty="0" smtClean="0">
              <a:solidFill>
                <a:srgbClr val="FF0000"/>
              </a:solidFill>
            </a:endParaRPr>
          </a:p>
          <a:p>
            <a:pPr algn="ctr"/>
            <a:endParaRPr lang="ru-RU" sz="3600" b="1" dirty="0" smtClean="0">
              <a:solidFill>
                <a:srgbClr val="FF0000"/>
              </a:solidFill>
            </a:endParaRPr>
          </a:p>
          <a:p>
            <a:r>
              <a:rPr lang="ru-RU" sz="3600" b="1" dirty="0" smtClean="0">
                <a:solidFill>
                  <a:srgbClr val="FF0000"/>
                </a:solidFill>
              </a:rPr>
              <a:t>                прямое           косвенное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    </a:t>
            </a:r>
            <a:r>
              <a:rPr lang="ru-RU" sz="2800" b="1" dirty="0" smtClean="0"/>
              <a:t>(В.п. без предлога)            (все остальные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                                                          </a:t>
            </a:r>
            <a:r>
              <a:rPr lang="ru-RU" sz="2800" b="1" dirty="0" smtClean="0"/>
              <a:t>падежи)</a:t>
            </a:r>
          </a:p>
          <a:p>
            <a:endParaRPr lang="ru-RU" sz="2800" b="1" dirty="0" smtClean="0"/>
          </a:p>
          <a:p>
            <a:pPr algn="ctr"/>
            <a:r>
              <a:rPr lang="ru-RU" sz="4400" b="1" i="1" dirty="0" smtClean="0">
                <a:solidFill>
                  <a:schemeClr val="tx2"/>
                </a:solidFill>
              </a:rPr>
              <a:t>  </a:t>
            </a:r>
            <a:r>
              <a:rPr lang="ru-RU" sz="4000" b="1" i="1" dirty="0" smtClean="0">
                <a:solidFill>
                  <a:schemeClr val="tx2"/>
                </a:solidFill>
              </a:rPr>
              <a:t>Пароход будит город  плачущим гудком.</a:t>
            </a:r>
          </a:p>
          <a:p>
            <a:endParaRPr lang="ru-RU" sz="2800" b="1" dirty="0" smtClean="0">
              <a:solidFill>
                <a:srgbClr val="FF0000"/>
              </a:solidFill>
            </a:endParaRPr>
          </a:p>
          <a:p>
            <a:endParaRPr lang="ru-RU" sz="3600" b="1" dirty="0" smtClean="0">
              <a:solidFill>
                <a:srgbClr val="FF0000"/>
              </a:solidFill>
            </a:endParaRPr>
          </a:p>
          <a:p>
            <a:pPr algn="ctr"/>
            <a:endParaRPr lang="ru-RU" sz="3600" b="1" dirty="0" smtClean="0">
              <a:solidFill>
                <a:srgbClr val="FF0000"/>
              </a:solidFill>
            </a:endParaRPr>
          </a:p>
          <a:p>
            <a:pPr algn="ctr"/>
            <a:endParaRPr lang="ru-RU" sz="3600" b="1" dirty="0" smtClean="0">
              <a:solidFill>
                <a:srgbClr val="FF0000"/>
              </a:solidFill>
            </a:endParaRPr>
          </a:p>
          <a:p>
            <a:pPr algn="ctr"/>
            <a:endParaRPr lang="ru-RU" sz="3600" b="1" dirty="0" smtClean="0">
              <a:solidFill>
                <a:srgbClr val="FF0000"/>
              </a:solidFill>
            </a:endParaRPr>
          </a:p>
          <a:p>
            <a:pPr algn="ctr"/>
            <a:endParaRPr lang="ru-RU" sz="3600" b="1" dirty="0" smtClean="0">
              <a:solidFill>
                <a:srgbClr val="FF0000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 rot="1631627">
            <a:off x="3131840" y="1412776"/>
            <a:ext cx="288032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20184647">
            <a:off x="4735314" y="1359265"/>
            <a:ext cx="293867" cy="10274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1268760"/>
            <a:ext cx="6995120" cy="4857403"/>
          </a:xfrm>
        </p:spPr>
        <p:txBody>
          <a:bodyPr/>
          <a:lstStyle/>
          <a:p>
            <a:r>
              <a:rPr lang="ru-RU" sz="2400" b="1" i="1" dirty="0" smtClean="0"/>
              <a:t>В раскрытое окно </a:t>
            </a:r>
            <a:r>
              <a:rPr lang="ru-RU" sz="2400" b="1" i="1" dirty="0" err="1" smtClean="0"/>
              <a:t>бе_звучно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вл_тел</a:t>
            </a:r>
            <a:r>
              <a:rPr lang="ru-RU" sz="2400" b="1" i="1" dirty="0" smtClean="0"/>
              <a:t> и опустился на мои бумаги </a:t>
            </a:r>
            <a:r>
              <a:rPr lang="ru-RU" sz="2400" b="1" i="1" dirty="0" err="1" smtClean="0"/>
              <a:t>кл_новый</a:t>
            </a:r>
            <a:r>
              <a:rPr lang="ru-RU" sz="2400" b="1" i="1" dirty="0" smtClean="0"/>
              <a:t> лист. Он был похож  на </a:t>
            </a:r>
            <a:r>
              <a:rPr lang="ru-RU" sz="2400" b="1" i="1" dirty="0" err="1" smtClean="0"/>
              <a:t>л_донь</a:t>
            </a:r>
            <a:r>
              <a:rPr lang="ru-RU" sz="2400" b="1" i="1" dirty="0" smtClean="0"/>
              <a:t> с </a:t>
            </a:r>
            <a:r>
              <a:rPr lang="ru-RU" sz="2400" b="1" i="1" dirty="0" err="1" smtClean="0"/>
              <a:t>шир_ко</a:t>
            </a:r>
            <a:r>
              <a:rPr lang="ru-RU" sz="2400" b="1" i="1" dirty="0" smtClean="0"/>
              <a:t> расставленными пальцами. Словно чья(то) рука </a:t>
            </a:r>
            <a:r>
              <a:rPr lang="ru-RU" sz="2400" b="1" i="1" dirty="0" err="1" smtClean="0"/>
              <a:t>пот_нулась</a:t>
            </a:r>
            <a:r>
              <a:rPr lang="ru-RU" sz="2400" b="1" i="1" dirty="0" smtClean="0"/>
              <a:t> к столу </a:t>
            </a:r>
            <a:br>
              <a:rPr lang="ru-RU" sz="2400" b="1" i="1" dirty="0" smtClean="0"/>
            </a:br>
            <a:r>
              <a:rPr lang="ru-RU" sz="2400" b="1" i="1" dirty="0" smtClean="0"/>
              <a:t>и </a:t>
            </a:r>
            <a:r>
              <a:rPr lang="ru-RU" sz="2400" b="1" i="1" dirty="0" err="1" smtClean="0"/>
              <a:t>з_крыла</a:t>
            </a:r>
            <a:r>
              <a:rPr lang="ru-RU" sz="2400" b="1" i="1" dirty="0" smtClean="0"/>
              <a:t> написанные </a:t>
            </a:r>
            <a:r>
              <a:rPr lang="ru-RU" sz="2400" b="1" i="1" dirty="0" err="1" smtClean="0"/>
              <a:t>строч</a:t>
            </a:r>
            <a:r>
              <a:rPr lang="ru-RU" sz="2400" b="1" i="1" dirty="0" smtClean="0"/>
              <a:t>(?)</a:t>
            </a:r>
            <a:r>
              <a:rPr lang="ru-RU" sz="2400" b="1" i="1" dirty="0" err="1" smtClean="0"/>
              <a:t>ки</a:t>
            </a:r>
            <a:r>
              <a:rPr lang="ru-RU" sz="2400" b="1" i="1" dirty="0" smtClean="0"/>
              <a:t>. Я закрыл свою </a:t>
            </a:r>
            <a:r>
              <a:rPr lang="ru-RU" sz="2400" b="1" i="1" dirty="0" err="1" smtClean="0"/>
              <a:t>тетра_ь</a:t>
            </a:r>
            <a:r>
              <a:rPr lang="ru-RU" sz="2400" b="1" i="1" dirty="0" smtClean="0"/>
              <a:t>, заложив на недописанной </a:t>
            </a:r>
            <a:r>
              <a:rPr lang="ru-RU" sz="2400" b="1" i="1" dirty="0" err="1" smtClean="0"/>
              <a:t>страниц_</a:t>
            </a:r>
            <a:r>
              <a:rPr lang="ru-RU" sz="2400" b="1" i="1" dirty="0" smtClean="0"/>
              <a:t> первый </a:t>
            </a:r>
            <a:r>
              <a:rPr lang="ru-RU" sz="2400" b="1" i="1" dirty="0" err="1" smtClean="0"/>
              <a:t>осе_ий</a:t>
            </a:r>
            <a:r>
              <a:rPr lang="ru-RU" sz="2400" b="1" i="1" dirty="0" smtClean="0"/>
              <a:t> лист, и вышел </a:t>
            </a:r>
            <a:br>
              <a:rPr lang="ru-RU" sz="2400" b="1" i="1" dirty="0" smtClean="0"/>
            </a:br>
            <a:r>
              <a:rPr lang="ru-RU" sz="2400" b="1" i="1" dirty="0" smtClean="0"/>
              <a:t>в сад. В саду было (по)осеннему тихо и пусто, как в </a:t>
            </a:r>
            <a:r>
              <a:rPr lang="ru-RU" sz="2400" b="1" i="1" dirty="0" err="1" smtClean="0"/>
              <a:t>зак_лоченном</a:t>
            </a:r>
            <a:r>
              <a:rPr lang="ru-RU" sz="2400" b="1" i="1" dirty="0" smtClean="0"/>
              <a:t> доме.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5805264"/>
            <a:ext cx="4000528" cy="14310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3108" y="4941168"/>
            <a:ext cx="5111750" cy="134054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Подчеркнуть дополнения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Указать, прямые они или косвенные.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3333FF"/>
                </a:solidFill>
              </a:rPr>
              <a:t>Домашнее  задание</a:t>
            </a:r>
            <a:endParaRPr lang="ru-RU" dirty="0">
              <a:solidFill>
                <a:srgbClr val="3333FF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Параграф 18</a:t>
            </a:r>
          </a:p>
          <a:p>
            <a:pPr algn="ctr"/>
            <a:r>
              <a:rPr lang="ru-RU" sz="3600" dirty="0" smtClean="0"/>
              <a:t>Упражнение 249</a:t>
            </a:r>
            <a:endParaRPr lang="ru-RU" sz="36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500166" y="285728"/>
            <a:ext cx="5486400" cy="566738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Ссылки на используемые картинки</a:t>
            </a:r>
            <a:endParaRPr lang="ru-RU" sz="2800" dirty="0"/>
          </a:p>
        </p:txBody>
      </p:sp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720" y="1000108"/>
            <a:ext cx="8001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http://nachalo4ka.ru/vesyolyie-rebyata-deti-shablonyi-dlya-prezentatsiy/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1428736"/>
            <a:ext cx="90726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http://www.liveinternet.ru/community/4091266/post278276657/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14282" y="1928802"/>
            <a:ext cx="35816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4"/>
              </a:rPr>
              <a:t>http://kid-paint.ru/images/kids.png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14282" y="2428868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5"/>
              </a:rPr>
              <a:t>http://luchik.club/wp-content/themes/luchik/img/kids.png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85720" y="2928934"/>
            <a:ext cx="7929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6"/>
              </a:rPr>
              <a:t>http://img-fotki.yandex.ru/get/4518/119528728.9b2/0_94215_7941362c_XL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14282" y="3429000"/>
            <a:ext cx="11072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7"/>
              </a:rPr>
              <a:t>http://s3.timetoast.com/public/uploads/photos/3532631/books-clipart.jpg?1361255189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85720" y="3857628"/>
            <a:ext cx="8429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8"/>
              </a:rPr>
              <a:t>http://0.static.wix.com/media/70804c_0c9a9218f8e4e9377a6b7153961a2bf6.png_512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57158" y="4286256"/>
            <a:ext cx="10572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9"/>
              </a:rPr>
              <a:t>http://2kinder.ru/image/data/kids_2-1979px.png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242</Words>
  <Application>Microsoft Office PowerPoint</Application>
  <PresentationFormat>Экран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Второстепенные члены предложения.</vt:lpstr>
      <vt:lpstr>Слайд 2</vt:lpstr>
      <vt:lpstr>Выразительно прочитайте предложение и выполните его синтаксический разбор</vt:lpstr>
      <vt:lpstr>Слайд 4</vt:lpstr>
      <vt:lpstr>Слайд 5</vt:lpstr>
      <vt:lpstr>Слайд 6</vt:lpstr>
      <vt:lpstr>Слайд 7</vt:lpstr>
      <vt:lpstr>Домашнее  задание</vt:lpstr>
      <vt:lpstr>Ссылки на используемые картинки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128</dc:creator>
  <cp:lastModifiedBy>user</cp:lastModifiedBy>
  <cp:revision>11</cp:revision>
  <dcterms:created xsi:type="dcterms:W3CDTF">2015-01-07T15:36:00Z</dcterms:created>
  <dcterms:modified xsi:type="dcterms:W3CDTF">2015-11-01T07:22:32Z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558636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