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2" r:id="rId3"/>
    <p:sldId id="263" r:id="rId4"/>
    <p:sldId id="270" r:id="rId5"/>
    <p:sldId id="271" r:id="rId6"/>
    <p:sldId id="272" r:id="rId7"/>
    <p:sldId id="267" r:id="rId8"/>
    <p:sldId id="27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Schoolbook" pitchFamily="18" charset="0"/>
              </a:defRPr>
            </a:lvl1pPr>
          </a:lstStyle>
          <a:p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Schoolbook" pitchFamily="18" charset="0"/>
              </a:defRPr>
            </a:lvl1pPr>
          </a:lstStyle>
          <a:p>
            <a:fld id="{A3F6F3E2-28A1-40D9-BE7E-E1CEE73442E9}" type="datetimeFigureOut">
              <a:rPr lang="ru-RU"/>
              <a:pPr/>
              <a:t>21.03.2014</a:t>
            </a:fld>
            <a:endParaRPr lang="ru-RU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Schoolbook" pitchFamily="18" charset="0"/>
              </a:defRPr>
            </a:lvl1pPr>
          </a:lstStyle>
          <a:p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Schoolbook" pitchFamily="18" charset="0"/>
              </a:defRPr>
            </a:lvl1pPr>
          </a:lstStyle>
          <a:p>
            <a:fld id="{2A158610-4790-49F1-B126-40A373E29FD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Schoolbook" pitchFamily="18" charset="0"/>
              </a:defRPr>
            </a:lvl1pPr>
          </a:lstStyle>
          <a:p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Schoolbook" pitchFamily="18" charset="0"/>
              </a:defRPr>
            </a:lvl1pPr>
          </a:lstStyle>
          <a:p>
            <a:fld id="{E3BCB135-EE80-432E-975C-B57460B06042}" type="datetimeFigureOut">
              <a:rPr lang="ru-RU"/>
              <a:pPr/>
              <a:t>21.03.2014</a:t>
            </a:fld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Schoolbook" pitchFamily="18" charset="0"/>
              </a:defRPr>
            </a:lvl1pPr>
          </a:lstStyle>
          <a:p>
            <a:endParaRPr lang="ru-RU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Schoolbook" pitchFamily="18" charset="0"/>
              </a:defRPr>
            </a:lvl1pPr>
          </a:lstStyle>
          <a:p>
            <a:fld id="{44542E07-6E19-488E-B4CF-3E010E0C4C4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0882-5DB3-47CC-81C8-0E0008E8E708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A7169-C11C-4C70-8876-9261AC98E5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5D402-B88B-4576-98E6-57D704173032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E2DE4-1C6E-47B2-A339-7FD56E6F1D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29DE1-C111-474A-9B74-86E08C30E34D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108E8-1188-477D-8CB8-9E4247AE24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7DBD7D9-41BF-4016-BE2F-71951553369C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A4BEF17-C9D7-4FFE-B2C2-4C4CB89F04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56017-46E4-43A2-A030-04E1EA69EC4B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019A0-BCFD-4E18-8735-54469182A4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4426-6A6C-4A28-A966-87C6D7FB4784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286F-7349-4FBD-A1D0-2BF8F24386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7AEF5-36F7-4896-96C9-1960E19D4443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F6C4B-4FB4-49A6-BA85-11B8B48F2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8F35537-5498-4D1C-9165-362AF487B648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F1B512D-BB8E-48C7-8E20-175D8F8D49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FAE8-3D17-4830-971B-3267206AA550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97399-C731-4C47-AA11-C7E72BB1A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E9E6F4-7509-4A00-976D-FB8B1C1AA11F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B674129-2186-45A3-AA03-6B4F2D842A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16D643-8C9C-447C-A690-1CA46EB72605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96C4995-4893-4565-AA72-1D0BFC3F08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CE64FA9-1391-4A59-8204-1C6D1DABFB06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F826D1F-3CE7-48AF-A765-005D21AFB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79" r:id="rId4"/>
    <p:sldLayoutId id="2147483680" r:id="rId5"/>
    <p:sldLayoutId id="2147483687" r:id="rId6"/>
    <p:sldLayoutId id="2147483681" r:id="rId7"/>
    <p:sldLayoutId id="2147483688" r:id="rId8"/>
    <p:sldLayoutId id="2147483689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87824" y="1484784"/>
            <a:ext cx="5470376" cy="403244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</a:rPr>
              <a:t>Психологическая оценка  уровня </a:t>
            </a:r>
            <a:r>
              <a:rPr lang="ru-RU" sz="2800" i="1" dirty="0" err="1" smtClean="0">
                <a:solidFill>
                  <a:schemeClr val="accent1">
                    <a:lumMod val="50000"/>
                  </a:schemeClr>
                </a:solidFill>
              </a:rPr>
              <a:t>сформированности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</a:rPr>
              <a:t> и преемственности формирования универсальных учебных действий </a:t>
            </a:r>
            <a:r>
              <a:rPr lang="ru-RU" sz="2800" cap="none" dirty="0" smtClean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ru-RU" sz="2800" cap="none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sz="2800" cap="none" dirty="0" smtClean="0">
                <a:solidFill>
                  <a:srgbClr val="FF0000"/>
                </a:solidFill>
              </a:rPr>
              <a:t/>
            </a:r>
            <a:br>
              <a:rPr lang="ru-RU" sz="2800" cap="none" dirty="0" smtClean="0">
                <a:solidFill>
                  <a:srgbClr val="FF0000"/>
                </a:solidFill>
              </a:rPr>
            </a:br>
            <a:endParaRPr lang="ru-RU" sz="2800" cap="none" dirty="0" smtClean="0">
              <a:solidFill>
                <a:srgbClr val="002060"/>
              </a:solidFill>
            </a:endParaRPr>
          </a:p>
        </p:txBody>
      </p:sp>
      <p:pic>
        <p:nvPicPr>
          <p:cNvPr id="3" name="Picture 4" descr="IMAGE00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52400"/>
            <a:ext cx="1967136" cy="2258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920880" cy="115212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Задачи психологического сопровождения формирования универсальных учебных действии у обучающихся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7385248" cy="4701009"/>
          </a:xfrm>
        </p:spPr>
        <p:txBody>
          <a:bodyPr/>
          <a:lstStyle/>
          <a:p>
            <a:r>
              <a:rPr lang="ru-RU" sz="2200" dirty="0" smtClean="0"/>
              <a:t>- выявление возрастных особенностей для формирования универсальных учебных действий;</a:t>
            </a:r>
          </a:p>
          <a:p>
            <a:r>
              <a:rPr lang="ru-RU" sz="2200" dirty="0" smtClean="0"/>
              <a:t>- выделение условий и факторов развития   универсальных учебных действий  в образовательном процессе и составление психолого-педагогических рекомендаций по их развитию;</a:t>
            </a:r>
          </a:p>
          <a:p>
            <a:r>
              <a:rPr lang="ru-RU" sz="2200" dirty="0" smtClean="0"/>
              <a:t>- подбор методов и средств оценки </a:t>
            </a:r>
            <a:r>
              <a:rPr lang="ru-RU" sz="2200" dirty="0" err="1" smtClean="0"/>
              <a:t>сформированности</a:t>
            </a:r>
            <a:r>
              <a:rPr lang="ru-RU" sz="2200" dirty="0" smtClean="0"/>
              <a:t>  универсальных учебных действий.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В сфере личностных УУД – формирование  внутренней позиции обучающегося, адекватная мотивация учебной деятельности.</a:t>
            </a:r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107504" y="836711"/>
          <a:ext cx="9036496" cy="38690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2088232"/>
                <a:gridCol w="2377785"/>
                <a:gridCol w="2302735"/>
                <a:gridCol w="1763688"/>
              </a:tblGrid>
              <a:tr h="4994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haroni" pitchFamily="2" charset="-79"/>
                        </a:rPr>
                        <a:t>УУД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Aharoni" pitchFamily="2" charset="-79"/>
                        </a:rPr>
                        <a:t>	</a:t>
                      </a: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haroni" pitchFamily="2" charset="-79"/>
                        </a:rPr>
                        <a:t>Уровни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haroni" pitchFamily="2" charset="-79"/>
                        </a:rPr>
                        <a:t>сформированности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Диагностика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32966">
                <a:tc>
                  <a:txBody>
                    <a:bodyPr/>
                    <a:lstStyle/>
                    <a:p>
                      <a:endParaRPr lang="ru-RU" sz="140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Aharoni" pitchFamily="2" charset="-79"/>
                        </a:rPr>
                        <a:t>Высокий </a:t>
                      </a: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Aharoni" pitchFamily="2" charset="-79"/>
                        </a:rPr>
                        <a:t>Средний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Aharoni" pitchFamily="2" charset="-79"/>
                        </a:rPr>
                        <a:t>Низкий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26695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763874">
                <a:tc>
                  <a:txBody>
                    <a:bodyPr/>
                    <a:lstStyle/>
                    <a:p>
                      <a:pPr algn="r"/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Самопознание и самоопределение </a:t>
                      </a:r>
                      <a:r>
                        <a:rPr kumimoji="0" lang="ru-RU" sz="14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(личностные УУД)</a:t>
                      </a:r>
                      <a:endParaRPr lang="ru-RU" sz="14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чувство необходимости учения;</a:t>
                      </a:r>
                    </a:p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адекватное определение задач саморазвития, решение которых необходимо для реализации требований роли «хороший ученик»;  </a:t>
                      </a:r>
                    </a:p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-адекватное представление о себе как личности и своих способностях, осознание  способов поддержания своей самооценки. 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высокая степень и особенность приспособления к новым социально-психологическим условиям.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-выполнение норм школьной жизни, положительные отношения с одноклассниками и учителем, </a:t>
                      </a:r>
                    </a:p>
                    <a:p>
                      <a:pPr algn="just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интерес к учению</a:t>
                      </a:r>
                    </a:p>
                    <a:p>
                      <a:pPr algn="just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адекватная степень  и особенность приспособления к новым социально-психологическим условиям.</a:t>
                      </a:r>
                    </a:p>
                    <a:p>
                      <a:pPr algn="just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неумение адекватно оценить свои способности;</a:t>
                      </a:r>
                    </a:p>
                    <a:p>
                      <a:pPr algn="just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амооценка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ситуативна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algn="just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-самооценка зависит  не только от оценки учителя, но и от процессов самопознания и обратной связи со значимым окружением.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«Адаптация к школе» Александровской;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Дембо-Рубинштейн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Исследование уровня самооценки.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«Тест школьной тревожности»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Филлипса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Опросник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Г.Айзенка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для определения типа темперамента.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79208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Регулятивные УУД- овладение всеми типами учебных действий, направленных на организацию своей работы в образовательном учреждении и вне него.</a:t>
            </a:r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107504" y="836711"/>
          <a:ext cx="9036496" cy="3861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2088232"/>
                <a:gridCol w="2377785"/>
                <a:gridCol w="2086711"/>
                <a:gridCol w="1979712"/>
              </a:tblGrid>
              <a:tr h="288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haroni" pitchFamily="2" charset="-79"/>
                        </a:rPr>
                        <a:t>УУД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Aharoni" pitchFamily="2" charset="-79"/>
                        </a:rPr>
                        <a:t>	</a:t>
                      </a: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haroni" pitchFamily="2" charset="-79"/>
                        </a:rPr>
                        <a:t>Уровни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haroni" pitchFamily="2" charset="-79"/>
                        </a:rPr>
                        <a:t>сформированности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Диагностика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3361">
                <a:tc>
                  <a:txBody>
                    <a:bodyPr/>
                    <a:lstStyle/>
                    <a:p>
                      <a:endParaRPr lang="ru-RU" sz="140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Aharoni" pitchFamily="2" charset="-79"/>
                        </a:rPr>
                        <a:t>Высокий </a:t>
                      </a: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Aharoni" pitchFamily="2" charset="-79"/>
                        </a:rPr>
                        <a:t>Средний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Aharoni" pitchFamily="2" charset="-79"/>
                        </a:rPr>
                        <a:t>Низкий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26695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763874"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Смыслообразование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(регулятивные УУД)</a:t>
                      </a:r>
                      <a:endParaRPr lang="ru-RU" sz="14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Обучающийся: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устанавливает связи между учением и будущей профессиональной деятельностью,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стремится к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самоизменению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приобретению новых знаний и умений;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мотивирован  на высокий результат учебных достижений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Обучающийся: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частично устанавливает связи между учением и будущей профессиональной деятельностью,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стремится к приобретению новых знаний и умений по предметам, которые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нравятся.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частично сформированы познавательные мотивы и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интересы; 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-частично сформированы  социальные мотивы (чувство долга, ответственность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склонность выполнять облегченные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задания;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ориентирован на внеурочную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деятельность;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слабо ориентирован на процесс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обучения.</a:t>
                      </a:r>
                      <a:endParaRPr kumimoji="0"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«Адаптация к школе» Александровской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«Учебная мотивация» Карпова Н.И.- ноябрь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Коммуникативные УУД- организация и осуществления сотрудничества со сверстниками, учителями; адекватность восприятия и обработки информации.</a:t>
            </a:r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107504" y="836711"/>
          <a:ext cx="9036496" cy="3861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2736304"/>
                <a:gridCol w="2160240"/>
                <a:gridCol w="1944216"/>
                <a:gridCol w="1619672"/>
              </a:tblGrid>
              <a:tr h="216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haroni" pitchFamily="2" charset="-79"/>
                        </a:rPr>
                        <a:t>УУД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Aharoni" pitchFamily="2" charset="-79"/>
                        </a:rPr>
                        <a:t>	</a:t>
                      </a: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haroni" pitchFamily="2" charset="-79"/>
                        </a:rPr>
                        <a:t>Уровни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haroni" pitchFamily="2" charset="-79"/>
                        </a:rPr>
                        <a:t>сформированности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Диагностика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353">
                <a:tc>
                  <a:txBody>
                    <a:bodyPr/>
                    <a:lstStyle/>
                    <a:p>
                      <a:endParaRPr lang="ru-RU" sz="140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Aharoni" pitchFamily="2" charset="-79"/>
                        </a:rPr>
                        <a:t>Высокий </a:t>
                      </a: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Aharoni" pitchFamily="2" charset="-79"/>
                        </a:rPr>
                        <a:t>Средний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Aharoni" pitchFamily="2" charset="-79"/>
                        </a:rPr>
                        <a:t>Низкий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26695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763874">
                <a:tc>
                  <a:txBody>
                    <a:bodyPr/>
                    <a:lstStyle/>
                    <a:p>
                      <a:pPr algn="r"/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Сотрудничество-взаимодействие (коммуникативные</a:t>
                      </a:r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УУД</a:t>
                      </a:r>
                      <a:r>
                        <a:rPr kumimoji="0" lang="ru-RU" sz="1400" b="1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-сформированы представления о моральных нормах,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 учебного сотрудничества с учителем и сверстниками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разрешение конфликтов - выявление, идентификация проблемы, поиск и оценка альтернативных способов разрешения конфликта, принятие решения и его реализация;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умение с достаточно полнотой и точностью выражать свои мысли в соответствии с задачами и  условиями коммуникации; владение монологической и диалогической формами речи в соответствии с грамматическими и синтаксическими нормами родного языка.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активное, положительное отношение к нравственным нормам со стороны личности, но недостаточно устойчивое проявление в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поведении;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-–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инициативное сотрудничество в поиске и сборе информации. </a:t>
                      </a:r>
                    </a:p>
                    <a:p>
                      <a:pPr algn="just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не знает суть нравственных норм;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слабый уровень управления поведением партнера, слабый уровень контроля, коррекции, оценки действий партнера и себя в отношении с ним.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«Наша группа»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Моткова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О.И.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920880" cy="72008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Познавательные УУД – восприятие и анализ сообщения, и важнейшие их компоненты.</a:t>
            </a:r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107504" y="836711"/>
          <a:ext cx="9036496" cy="38690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2448272"/>
                <a:gridCol w="2232248"/>
                <a:gridCol w="2160240"/>
                <a:gridCol w="1619672"/>
              </a:tblGrid>
              <a:tr h="4994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haroni" pitchFamily="2" charset="-79"/>
                        </a:rPr>
                        <a:t>УУД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Aharoni" pitchFamily="2" charset="-79"/>
                        </a:rPr>
                        <a:t>	</a:t>
                      </a: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haroni" pitchFamily="2" charset="-79"/>
                        </a:rPr>
                        <a:t>Уровни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haroni" pitchFamily="2" charset="-79"/>
                        </a:rPr>
                        <a:t>сформированности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Диагностика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32966">
                <a:tc>
                  <a:txBody>
                    <a:bodyPr/>
                    <a:lstStyle/>
                    <a:p>
                      <a:endParaRPr lang="ru-RU" sz="140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Aharoni" pitchFamily="2" charset="-79"/>
                        </a:rPr>
                        <a:t>Высокий </a:t>
                      </a: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Aharoni" pitchFamily="2" charset="-79"/>
                        </a:rPr>
                        <a:t>Средний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Aharoni" pitchFamily="2" charset="-79"/>
                        </a:rPr>
                        <a:t>Низкий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Aharoni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26695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763874"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(Познавательные УУД)</a:t>
                      </a:r>
                      <a:endParaRPr lang="ru-RU" sz="14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самостоятельное выделение и формулирование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познавательной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цели;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структурирование знаний;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выбор оснований и критериев для сравнения,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классификации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объектов.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выбор наиболее эффективных способов решения задач в зависимости от конкретных условий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слабое определение основной и второстепенной информации;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не возможность создания самостоятельного поля для способов решения проблем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творческого и поискового характера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Групповой интеллектуальный тест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Р.Амтхауэра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«Репрезентативные системы» Выявление доминирующего способа восприятия информации 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964488" cy="64807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Ожидаемый результат психологического сопровождения универсальных учебных действий</a:t>
            </a:r>
            <a:r>
              <a:rPr lang="ru-RU" sz="1800" i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ru-RU" sz="1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8280920" cy="5621709"/>
          </a:xfrm>
        </p:spPr>
        <p:txBody>
          <a:bodyPr/>
          <a:lstStyle/>
          <a:p>
            <a:r>
              <a:rPr lang="ru-RU" sz="1600" dirty="0" smtClean="0"/>
              <a:t>- в сфере личностных универсальных учебных действий у выпускников среднего звена будут сформированы внутренняя позиция обучающегося, адекватная мотивация учебной деятельности, включая учебные и познавательные мотивы, ориентация на моральные нормы и их выполнение.</a:t>
            </a:r>
          </a:p>
          <a:p>
            <a:r>
              <a:rPr lang="ru-RU" sz="1600" dirty="0" smtClean="0"/>
              <a:t>- в сфере регулятивных универсальных учебных действий выпускники овладеют всеми типами учебных действий, направленных на организацию своей работы в образовательном учреждении и вне его, включая способность принимать и сохранять учебную цель и задачу, планировать её реализацию (в том числе во внутреннем плане), контролировать и оценивать свои действия, вносить соответствующие коррективы в их выполнение.</a:t>
            </a:r>
          </a:p>
          <a:p>
            <a:r>
              <a:rPr lang="ru-RU" sz="1600" dirty="0" smtClean="0"/>
              <a:t>- в сфере познавательных универсальных учебных действий выпускники научатся воспринимать и анализировать сообщения и важнейшие их компоненты — тексты, использовать знаково-символические средства, в том числе овладеют действием моделирования, а также широким спектром логических действий и операций, включая общие приёмы решения задач.</a:t>
            </a:r>
          </a:p>
          <a:p>
            <a:r>
              <a:rPr lang="ru-RU" sz="1600" dirty="0" smtClean="0"/>
              <a:t>- в сфере коммуникативных универсальных учебных действий выпускники приобретут умения учитывать позицию собеседника (партнёра), организовывать и осуществлять сотрудничество и кооперацию с учителем и сверстниками, адекватно воспринимать и передавать информацию, отображать предметное содержание и условия деятельности в сообщениях, важнейшими компонентами которых являются тексты.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sz="6000" b="1" i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</a:rPr>
              <a:t>Спасибо</a:t>
            </a:r>
          </a:p>
          <a:p>
            <a:pPr algn="ctr" eaLnBrk="1" hangingPunct="1">
              <a:buFontTx/>
              <a:buNone/>
              <a:defRPr/>
            </a:pPr>
            <a:r>
              <a:rPr lang="ru-RU" sz="6000" b="1" i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</a:rPr>
              <a:t> за внимание!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264</TotalTime>
  <Words>802</Words>
  <Application>Microsoft Office PowerPoint</Application>
  <PresentationFormat>Экран (4:3)</PresentationFormat>
  <Paragraphs>565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Психологическая оценка  уровня сформированности и преемственности формирования универсальных учебных действий   </vt:lpstr>
      <vt:lpstr>Задачи психологического сопровождения формирования универсальных учебных действии у обучающихся:</vt:lpstr>
      <vt:lpstr>В сфере личностных УУД – формирование  внутренней позиции обучающегося, адекватная мотивация учебной деятельности.</vt:lpstr>
      <vt:lpstr>Регулятивные УУД- овладение всеми типами учебных действий, направленных на организацию своей работы в образовательном учреждении и вне него.</vt:lpstr>
      <vt:lpstr>Коммуникативные УУД- организация и осуществления сотрудничества со сверстниками, учителями; адекватность восприятия и обработки информации.</vt:lpstr>
      <vt:lpstr>Познавательные УУД – восприятие и анализ сообщения, и важнейшие их компоненты.</vt:lpstr>
      <vt:lpstr>Ожидаемый результат психологического сопровождения универсальных учебных действий: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Палагина Маргарита Николаевна</dc:creator>
  <cp:lastModifiedBy>PalaginaMN</cp:lastModifiedBy>
  <cp:revision>30</cp:revision>
  <dcterms:modified xsi:type="dcterms:W3CDTF">2014-03-21T04:21:04Z</dcterms:modified>
</cp:coreProperties>
</file>