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7" r:id="rId9"/>
    <p:sldId id="263" r:id="rId10"/>
    <p:sldId id="268" r:id="rId11"/>
    <p:sldId id="269" r:id="rId12"/>
    <p:sldId id="264" r:id="rId13"/>
    <p:sldId id="265" r:id="rId14"/>
    <p:sldId id="266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03" autoAdjust="0"/>
    <p:restoredTop sz="94671" autoAdjust="0"/>
  </p:normalViewPr>
  <p:slideViewPr>
    <p:cSldViewPr>
      <p:cViewPr varScale="1">
        <p:scale>
          <a:sx n="66" d="100"/>
          <a:sy n="66" d="100"/>
        </p:scale>
        <p:origin x="-139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44EE3F-D746-443D-A9B0-437909C5288F}" type="datetimeFigureOut">
              <a:rPr lang="ru-RU" smtClean="0"/>
              <a:t>16.03.2015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5DF491-0B96-41E9-9C36-4F051D949D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43547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5DF491-0B96-41E9-9C36-4F051D949D8D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45454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16.03.2015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16.03.2015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16.03.2015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16.03.2015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16.03.2015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16.03.2015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16.03.2015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1628800"/>
            <a:ext cx="7772400" cy="178010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Особенности работы классных руководителей с неблагополучными семьями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44008" y="4221088"/>
            <a:ext cx="3992488" cy="1528193"/>
          </a:xfrm>
        </p:spPr>
        <p:txBody>
          <a:bodyPr>
            <a:normAutofit/>
          </a:bodyPr>
          <a:lstStyle/>
          <a:p>
            <a:r>
              <a:rPr lang="ru-RU" dirty="0" smtClean="0"/>
              <a:t>Из опыта работы классного руководителя 8 «б» класса Снетковой Елены Леонидовны </a:t>
            </a:r>
          </a:p>
          <a:p>
            <a:r>
              <a:rPr lang="ru-RU" sz="1400" dirty="0" smtClean="0"/>
              <a:t>Лицей «Альфа» – 2015 год</a:t>
            </a:r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75668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Изучение методической литературы по вопросам работы с неблагополучными семьями.</a:t>
            </a:r>
          </a:p>
          <a:p>
            <a:r>
              <a:rPr lang="ru-RU" dirty="0" smtClean="0"/>
              <a:t>Выявление, изучение и распространения наиболее ценного опыта взаимодействию с семьями. </a:t>
            </a:r>
          </a:p>
          <a:p>
            <a:r>
              <a:rPr lang="ru-RU" dirty="0" smtClean="0"/>
              <a:t>Выработка алгоритма деятельности.</a:t>
            </a:r>
          </a:p>
          <a:p>
            <a:r>
              <a:rPr lang="ru-RU" dirty="0" smtClean="0"/>
              <a:t>Совместно с психологом используем методы: «поиска ресурсов», «выстраивания будущего».</a:t>
            </a:r>
          </a:p>
          <a:p>
            <a:r>
              <a:rPr lang="ru-RU" dirty="0" smtClean="0"/>
              <a:t>Основные вопросы, </a:t>
            </a:r>
            <a:r>
              <a:rPr lang="ru-RU" dirty="0"/>
              <a:t>н</a:t>
            </a:r>
            <a:r>
              <a:rPr lang="ru-RU" dirty="0" smtClean="0"/>
              <a:t>а которые надо ориентировать родителей: «Что может произойти с Вашей семьёй в будущем» Что в вас самих может помочь Вам изменить Вашу жизнь к лучшему.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Методическая работа.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899348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« Как наладить микроклимат в семье» </a:t>
            </a:r>
          </a:p>
          <a:p>
            <a:pPr marL="0" indent="0">
              <a:buNone/>
            </a:pPr>
            <a:r>
              <a:rPr lang="ru-RU" dirty="0" smtClean="0"/>
              <a:t>Проводятся беседы .направленные на формирование позитивных установок но ЗОЖ, отработку навыков уверенного поведения и умения противостоять давлению в обществу.</a:t>
            </a:r>
          </a:p>
          <a:p>
            <a:pPr marL="0" indent="0">
              <a:buNone/>
            </a:pPr>
            <a:r>
              <a:rPr lang="ru-RU" dirty="0" smtClean="0"/>
              <a:t>Взаимодействие с учителями предметниками.</a:t>
            </a:r>
          </a:p>
          <a:p>
            <a:pPr marL="0" indent="0">
              <a:buNone/>
            </a:pPr>
            <a:r>
              <a:rPr lang="ru-RU" dirty="0" smtClean="0"/>
              <a:t>Формирование семейных ценностей.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Методическая работа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371727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/>
              <a:t>Я работаю по данной проблеме совсем мало времени (3-й год). О больших результатах говорить рано, но продвижение к намеченной цели, уже заметны. В одной из семей (в классе наблюдается 2 неблагополучных семьи), подросток стал стабильно учиться, не пропускает уроки без причины, есть заинтересованность со стороны родителей и самого подростка. Ученик намерен закончить 11 классов. И пусть мы сможем помочь только одной из множества семей, но этот результат будет дорог.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Заключение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449080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dirty="0" smtClean="0"/>
              <a:t>Таким образом, я считаю, что основным направлением решением данной проблемы является система профилактических мероприятий. При таком подходе  центр тяжести всей системы, должен быть перемещён на работу с определёнными семьями. Причём эта работа должна быть комплексной и включать в себя меры помощи социального, психологического, педагогического и юридического характера.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Хорошо, когда родители понимают, что, несмотря на все семейные проблемы, нельзя отнимать детство и радость у своих детей.</a:t>
            </a:r>
            <a:r>
              <a:rPr lang="ru-RU" dirty="0"/>
              <a:t> </a:t>
            </a:r>
            <a:r>
              <a:rPr lang="ru-RU" dirty="0" smtClean="0"/>
              <a:t>Когда же этого понимания нет, на помощь детям приходим мы – педагоги, и в этом смысл нашей деятельности  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Выводы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977466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romanUcPeriod"/>
            </a:pPr>
            <a:r>
              <a:rPr lang="ru-RU" dirty="0" smtClean="0"/>
              <a:t>Буянов М.И. «Ребёнок из неблагополучной семьи: записки детского психолога» </a:t>
            </a:r>
          </a:p>
          <a:p>
            <a:pPr marL="514350" indent="-514350">
              <a:buFont typeface="+mj-lt"/>
              <a:buAutoNum type="romanUcPeriod"/>
            </a:pPr>
            <a:r>
              <a:rPr lang="ru-RU" dirty="0" smtClean="0"/>
              <a:t>Журнал «Социальный педагог», 2009г.№4</a:t>
            </a:r>
          </a:p>
          <a:p>
            <a:pPr marL="514350" indent="-514350">
              <a:buFont typeface="+mj-lt"/>
              <a:buAutoNum type="romanUcPeriod"/>
            </a:pPr>
            <a:r>
              <a:rPr lang="ru-RU" dirty="0" smtClean="0"/>
              <a:t>Журнал «Классный руководитель»,2012г. №5</a:t>
            </a:r>
          </a:p>
          <a:p>
            <a:pPr marL="514350" indent="-514350">
              <a:buFont typeface="+mj-lt"/>
              <a:buAutoNum type="romanUcPeriod"/>
            </a:pPr>
            <a:r>
              <a:rPr lang="ru-RU" dirty="0" smtClean="0"/>
              <a:t>Понятие типы неблагополучных семей: книга для педагогов и родителей. – М.: Издательство ВЛАДОС-ПРЕСС,2009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Библиографический список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831261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ru-RU" sz="2800" dirty="0" smtClean="0"/>
              <a:t>Семья – коллектив, играющий в воспитании основную роль</a:t>
            </a:r>
          </a:p>
          <a:p>
            <a:pPr>
              <a:buFont typeface="Wingdings" pitchFamily="2" charset="2"/>
              <a:buChar char="v"/>
            </a:pPr>
            <a:r>
              <a:rPr lang="ru-RU" sz="2800" dirty="0" smtClean="0"/>
              <a:t>Приобретение первого жизненного опыта в семье</a:t>
            </a:r>
          </a:p>
          <a:p>
            <a:pPr>
              <a:buFont typeface="Wingdings" pitchFamily="2" charset="2"/>
              <a:buChar char="v"/>
            </a:pPr>
            <a:r>
              <a:rPr lang="ru-RU" sz="2800" dirty="0" smtClean="0"/>
              <a:t>Как положительный, так и отрицательный фактор в воспитании  </a:t>
            </a:r>
            <a:endParaRPr lang="ru-RU" sz="28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Ребёнок «Зеркало семьи»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1041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71500" indent="-571500">
              <a:buFont typeface="+mj-lt"/>
              <a:buAutoNum type="romanUcPeriod"/>
            </a:pPr>
            <a:r>
              <a:rPr lang="ru-RU" sz="2800" b="1" dirty="0" smtClean="0"/>
              <a:t>Превентивные</a:t>
            </a:r>
            <a:r>
              <a:rPr lang="ru-RU" sz="2800" dirty="0" smtClean="0"/>
              <a:t>  </a:t>
            </a:r>
            <a:r>
              <a:rPr lang="ru-RU" dirty="0" smtClean="0"/>
              <a:t>(проблемы имеют незначительное проявление)</a:t>
            </a:r>
            <a:endParaRPr lang="ru-RU" sz="2800" dirty="0"/>
          </a:p>
          <a:p>
            <a:pPr marL="571500" indent="-571500">
              <a:buFont typeface="+mj-lt"/>
              <a:buAutoNum type="romanUcPeriod"/>
            </a:pPr>
            <a:r>
              <a:rPr lang="ru-RU" sz="2800" b="1" dirty="0" smtClean="0"/>
              <a:t>Противоречие обостряют взаимоотношения в семье  </a:t>
            </a:r>
          </a:p>
          <a:p>
            <a:pPr marL="571500" indent="-571500">
              <a:buFont typeface="+mj-lt"/>
              <a:buAutoNum type="romanUcPeriod"/>
            </a:pPr>
            <a:r>
              <a:rPr lang="ru-RU" sz="2800" dirty="0" smtClean="0"/>
              <a:t> </a:t>
            </a:r>
            <a:r>
              <a:rPr lang="ru-RU" sz="2800" b="1" dirty="0" smtClean="0"/>
              <a:t>Потерявшие жизненную перспективу </a:t>
            </a:r>
            <a:endParaRPr lang="ru-RU" sz="2800" b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79512" y="188640"/>
            <a:ext cx="8496944" cy="1512168"/>
          </a:xfrm>
        </p:spPr>
        <p:txBody>
          <a:bodyPr>
            <a:normAutofit/>
          </a:bodyPr>
          <a:lstStyle/>
          <a:p>
            <a:r>
              <a:rPr lang="en-US" dirty="0" smtClean="0"/>
              <a:t>3</a:t>
            </a:r>
            <a:r>
              <a:rPr lang="ru-RU" dirty="0" smtClean="0"/>
              <a:t> группы неблагополучных семей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691680" y="5483606"/>
            <a:ext cx="554461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В 8 классе, где я являюсь классным руководителем, есть 2 семьи</a:t>
            </a:r>
            <a:r>
              <a:rPr lang="en-US" b="1" dirty="0" smtClean="0"/>
              <a:t>: </a:t>
            </a:r>
            <a:r>
              <a:rPr lang="ru-RU" b="1" dirty="0" smtClean="0"/>
              <a:t>педагогической несостоятельности  (вторая  группа неблагополучия)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590024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ru-RU" sz="3200" dirty="0" smtClean="0"/>
              <a:t>Целью </a:t>
            </a:r>
            <a:r>
              <a:rPr lang="ru-RU" sz="3200" u="sng" dirty="0" smtClean="0"/>
              <a:t>данной совместной работы: триединства </a:t>
            </a:r>
            <a:r>
              <a:rPr lang="ru-RU" sz="3200" dirty="0" smtClean="0"/>
              <a:t> </a:t>
            </a:r>
            <a:r>
              <a:rPr lang="ru-RU" sz="3200" dirty="0" smtClean="0">
                <a:solidFill>
                  <a:srgbClr val="FF0000"/>
                </a:solidFill>
              </a:rPr>
              <a:t>учитель - ученик – родитель</a:t>
            </a:r>
            <a:r>
              <a:rPr lang="ru-RU" sz="3200" dirty="0" smtClean="0"/>
              <a:t>  является профилактика неблагополучия, укрепления института семьи, возрождение семейный традиций, укрепление внутрисемейных связей 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Педагогическая несостоятельность семей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05448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755576" y="2636912"/>
            <a:ext cx="7596832" cy="3921299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ru-RU" dirty="0" smtClean="0"/>
              <a:t>Диагностирование и определение проблем 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/>
              <a:t>Выявление и анализ факторов, обуславливающих социальную </a:t>
            </a:r>
            <a:r>
              <a:rPr lang="ru-RU" dirty="0" err="1" smtClean="0"/>
              <a:t>дезадаптацию</a:t>
            </a:r>
            <a:r>
              <a:rPr lang="ru-RU" dirty="0" smtClean="0"/>
              <a:t>  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/>
              <a:t>Формирование тактики в результате анализа семейной ситуации 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/>
              <a:t>Организация просветительской работы 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/>
              <a:t>Оказание помощи социальным педагогом и психологом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/>
              <a:t>Вовлечение родителей во  внеурочную деятельность 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 соответствии с целями 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11560" y="1875709"/>
            <a:ext cx="642034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/>
              <a:t>Были поставленный следующие задачи:</a:t>
            </a:r>
          </a:p>
        </p:txBody>
      </p:sp>
    </p:spTree>
    <p:extLst>
      <p:ext uri="{BB962C8B-B14F-4D97-AF65-F5344CB8AC3E}">
        <p14:creationId xmlns:p14="http://schemas.microsoft.com/office/powerpoint/2010/main" val="2473097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ru-RU" dirty="0" smtClean="0"/>
              <a:t>Изучение проблем причин семейного неблагополучия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Психолого-педагогическое просвещение родителей по вопросу семейного воспитания, знакомство с положительным опытом воспитания детей 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Оказание практической помощи и психологической поддержки семьи </a:t>
            </a:r>
          </a:p>
          <a:p>
            <a:pPr>
              <a:buFont typeface="Wingdings" pitchFamily="2" charset="2"/>
              <a:buChar char="v"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… и определены основные направления работы с семьёй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42919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Мною разработаны четыре ступени:</a:t>
            </a:r>
          </a:p>
          <a:p>
            <a:pPr marL="514350" indent="-514350">
              <a:buFont typeface="+mj-lt"/>
              <a:buAutoNum type="romanUcPeriod"/>
            </a:pPr>
            <a:r>
              <a:rPr lang="ru-RU" dirty="0" smtClean="0"/>
              <a:t>Информационно диагностическая  </a:t>
            </a:r>
          </a:p>
          <a:p>
            <a:pPr marL="514350" indent="-514350">
              <a:buFont typeface="+mj-lt"/>
              <a:buAutoNum type="romanUcPeriod"/>
            </a:pPr>
            <a:r>
              <a:rPr lang="ru-RU" dirty="0" smtClean="0"/>
              <a:t>Прогностическая </a:t>
            </a:r>
          </a:p>
          <a:p>
            <a:pPr marL="514350" indent="-514350">
              <a:buFont typeface="+mj-lt"/>
              <a:buAutoNum type="romanUcPeriod"/>
            </a:pPr>
            <a:r>
              <a:rPr lang="ru-RU" dirty="0" smtClean="0"/>
              <a:t>Активная </a:t>
            </a:r>
          </a:p>
          <a:p>
            <a:pPr marL="514350" indent="-514350">
              <a:buFont typeface="+mj-lt"/>
              <a:buAutoNum type="romanUcPeriod"/>
            </a:pPr>
            <a:r>
              <a:rPr lang="ru-RU" dirty="0" smtClean="0"/>
              <a:t>Контрольная 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Ступени взаимодействия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96661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1.Установление контакта, налаживание доверительных отношений, положительных основ для сотрудничества(</a:t>
            </a:r>
            <a:r>
              <a:rPr lang="ru-RU" sz="1800" dirty="0" smtClean="0"/>
              <a:t>беседы, микроклимат в семье</a:t>
            </a:r>
            <a:r>
              <a:rPr lang="ru-RU" dirty="0" smtClean="0"/>
              <a:t>)</a:t>
            </a:r>
          </a:p>
          <a:p>
            <a:r>
              <a:rPr lang="ru-RU" dirty="0" smtClean="0"/>
              <a:t>2.Посещение на дому, знакомство с родителями, ближайшим окружением.</a:t>
            </a:r>
          </a:p>
          <a:p>
            <a:r>
              <a:rPr lang="ru-RU" dirty="0" smtClean="0"/>
              <a:t>3.Заполнение социального паспорта, составление</a:t>
            </a:r>
          </a:p>
          <a:p>
            <a:pPr marL="0" indent="0">
              <a:buNone/>
            </a:pPr>
            <a:r>
              <a:rPr lang="ru-RU" dirty="0" smtClean="0"/>
              <a:t>    ИПР( </a:t>
            </a:r>
            <a:r>
              <a:rPr lang="ru-RU" sz="1800" dirty="0" smtClean="0"/>
              <a:t>выбор форм и методов работы</a:t>
            </a:r>
            <a:r>
              <a:rPr lang="ru-RU" dirty="0" smtClean="0"/>
              <a:t>)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В начале каждого учебного года осуществляется точная диагностика личности и среды.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Этапы работы.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303871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Работа проходит в соответствии с планом, где за основу берут такие пункты, как родительский всеобуч, беседы на педагогические темы, совместная работа по реабилитации неблагополучной семей социальными службами района ПДН, КДН.</a:t>
            </a:r>
            <a:r>
              <a:rPr lang="ru-RU" dirty="0"/>
              <a:t> </a:t>
            </a:r>
            <a:r>
              <a:rPr lang="ru-RU" dirty="0" smtClean="0"/>
              <a:t>Привлечение родителей для организации мероприятий с вовлечением детей из неблагополучных семей   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 flipH="1">
            <a:off x="1691680" y="548680"/>
            <a:ext cx="6120680" cy="1684776"/>
          </a:xfrm>
        </p:spPr>
        <p:txBody>
          <a:bodyPr>
            <a:normAutofit/>
          </a:bodyPr>
          <a:lstStyle/>
          <a:p>
            <a:r>
              <a:rPr lang="ru-RU" dirty="0" smtClean="0"/>
              <a:t>Составлен план работы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46999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222</TotalTime>
  <Words>668</Words>
  <Application>Microsoft Office PowerPoint</Application>
  <PresentationFormat>Экран (4:3)</PresentationFormat>
  <Paragraphs>64</Paragraphs>
  <Slides>14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Волна</vt:lpstr>
      <vt:lpstr>Особенности работы классных руководителей с неблагополучными семьями </vt:lpstr>
      <vt:lpstr>Ребёнок «Зеркало семьи»</vt:lpstr>
      <vt:lpstr>3 группы неблагополучных семей</vt:lpstr>
      <vt:lpstr>Педагогическая несостоятельность семей </vt:lpstr>
      <vt:lpstr>В соответствии с целями </vt:lpstr>
      <vt:lpstr>… и определены основные направления работы с семьёй </vt:lpstr>
      <vt:lpstr>Ступени взаимодействия </vt:lpstr>
      <vt:lpstr>Этапы работы.</vt:lpstr>
      <vt:lpstr>Составлен план работы</vt:lpstr>
      <vt:lpstr>Методическая работа.</vt:lpstr>
      <vt:lpstr>Методическая работа</vt:lpstr>
      <vt:lpstr>Заключение</vt:lpstr>
      <vt:lpstr>Выводы</vt:lpstr>
      <vt:lpstr>Библиографический список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Особенности работы классных руководителей с неблагополучными семьями </dc:title>
  <dc:creator>МКОУ лицей Альфа</dc:creator>
  <cp:lastModifiedBy>МКОУ лицей Альфа</cp:lastModifiedBy>
  <cp:revision>24</cp:revision>
  <dcterms:created xsi:type="dcterms:W3CDTF">2015-03-07T15:01:02Z</dcterms:created>
  <dcterms:modified xsi:type="dcterms:W3CDTF">2015-03-16T11:09:51Z</dcterms:modified>
</cp:coreProperties>
</file>