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Override PartName="/ppt/tags/tag3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sldIdLst>
    <p:sldId id="261" r:id="rId3"/>
    <p:sldId id="262" r:id="rId4"/>
    <p:sldId id="256" r:id="rId5"/>
    <p:sldId id="264" r:id="rId6"/>
    <p:sldId id="265" r:id="rId7"/>
    <p:sldId id="267" r:id="rId8"/>
    <p:sldId id="263" r:id="rId9"/>
    <p:sldId id="257" r:id="rId10"/>
    <p:sldId id="268" r:id="rId11"/>
    <p:sldId id="269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333399"/>
    </p:penClr>
  </p:showPr>
  <p:clrMru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2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82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4E86335-328F-4CA1-B159-6FB152AFD38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FEB0E3-7790-4845-A5A4-C88165B12EB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3D97F7-F444-4F52-B05B-2D645E3BCC0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D35D504-FFAF-4165-9F7F-996D5EA8D89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9A46AB-13ED-4E86-8E2B-6AE534EBD1F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42B860-D340-41C4-9465-81A21D45DA3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07F9D7-0E9B-4984-A5BF-D6FAC52797B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F9B733-C631-4F7A-BC03-25E30F7BE46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9DD14D-FC39-4B87-BB42-487FE80B1AA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EB8C3E-198C-4747-9247-871696AEFDD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2A454-A5EE-4C9C-BA65-B82C48082AA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E20DC0-DD0F-496B-AF77-4F9E7F58FDF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2006FA-AC61-4871-9455-B1F1EC90836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FA86D8-D0EA-413F-B319-F25F782D4BD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3B88F-9D61-495F-BED2-ABA4ABFDBFC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47B196-0B5E-4720-9F5B-E1C696A84B5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95AA5F-BAF3-473F-AF69-4E089DC94CA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B5BA07-AD0C-46EF-86F3-5847D6ADBF0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EA878B-073B-45B7-84E9-AD5F277B0EF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8BC35A-B5A6-45D5-A8B3-53D20BAEAD4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EDEE99-9872-4667-933E-EA8903E8371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C095B1-AF3B-465A-9D9B-086067E2670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7C202F1-A76F-495F-A134-EB20CCA0D60E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4A24604-0CA4-4854-AA84-6EDA3774C41D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-1323528"/>
            <a:ext cx="8713663" cy="8568952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600" b="1" dirty="0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</a:br>
            <a:r>
              <a:rPr lang="ru-RU" sz="3600" b="1" dirty="0">
                <a:solidFill>
                  <a:srgbClr val="660066"/>
                </a:solidFill>
              </a:rPr>
              <a:t/>
            </a:r>
            <a:br>
              <a:rPr lang="ru-RU" sz="3600" b="1" dirty="0">
                <a:solidFill>
                  <a:srgbClr val="660066"/>
                </a:solidFill>
              </a:rPr>
            </a:br>
            <a:r>
              <a:rPr lang="ru-RU" sz="3600" b="1" dirty="0" smtClean="0">
                <a:solidFill>
                  <a:srgbClr val="660066"/>
                </a:solidFill>
              </a:rPr>
              <a:t/>
            </a:r>
            <a:br>
              <a:rPr lang="ru-RU" sz="3600" b="1" dirty="0" smtClean="0">
                <a:solidFill>
                  <a:srgbClr val="660066"/>
                </a:solidFill>
              </a:rPr>
            </a:br>
            <a:r>
              <a:rPr lang="ru-RU" sz="3600" b="1" dirty="0">
                <a:solidFill>
                  <a:srgbClr val="660066"/>
                </a:solidFill>
              </a:rPr>
              <a:t/>
            </a:r>
            <a:br>
              <a:rPr lang="ru-RU" sz="3600" b="1" dirty="0">
                <a:solidFill>
                  <a:srgbClr val="660066"/>
                </a:solidFill>
              </a:rPr>
            </a:br>
            <a:r>
              <a:rPr lang="ru-RU" sz="3600" b="1" dirty="0" smtClean="0">
                <a:solidFill>
                  <a:srgbClr val="660066"/>
                </a:solidFill>
              </a:rPr>
              <a:t/>
            </a:r>
            <a:br>
              <a:rPr lang="ru-RU" sz="3600" b="1" dirty="0" smtClean="0">
                <a:solidFill>
                  <a:srgbClr val="660066"/>
                </a:solidFill>
              </a:rPr>
            </a:br>
            <a:r>
              <a:rPr lang="ru-RU" sz="3600" b="1" dirty="0">
                <a:solidFill>
                  <a:srgbClr val="660066"/>
                </a:solidFill>
              </a:rPr>
              <a:t/>
            </a:r>
            <a:br>
              <a:rPr lang="ru-RU" sz="3600" b="1" dirty="0">
                <a:solidFill>
                  <a:srgbClr val="660066"/>
                </a:solidFill>
              </a:rPr>
            </a:br>
            <a:r>
              <a:rPr lang="ru-RU" sz="3600" b="1" dirty="0" smtClean="0">
                <a:solidFill>
                  <a:srgbClr val="660066"/>
                </a:solidFill>
              </a:rPr>
              <a:t/>
            </a:r>
            <a:br>
              <a:rPr lang="ru-RU" sz="3600" b="1" dirty="0" smtClean="0">
                <a:solidFill>
                  <a:srgbClr val="660066"/>
                </a:solidFill>
              </a:rPr>
            </a:br>
            <a:r>
              <a:rPr lang="ru-RU" sz="3600" b="1" dirty="0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Психолого-педагогическое сопровождение</a:t>
            </a:r>
            <a:r>
              <a:rPr lang="ru-RU" sz="3600" dirty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600" dirty="0">
                <a:solidFill>
                  <a:srgbClr val="660066"/>
                </a:solidFill>
                <a:latin typeface="+mj-lt"/>
                <a:ea typeface="+mj-ea"/>
                <a:cs typeface="+mj-cs"/>
              </a:rPr>
            </a:br>
            <a:r>
              <a:rPr lang="ru-RU" sz="3600" b="1" dirty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внеурочной деятельности </a:t>
            </a:r>
            <a:r>
              <a:rPr lang="ru-RU" sz="3600" b="1" dirty="0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(ГПД) </a:t>
            </a:r>
            <a:r>
              <a:rPr lang="ru-RU" sz="3600" b="1" dirty="0" smtClean="0">
                <a:solidFill>
                  <a:srgbClr val="660066"/>
                </a:solidFill>
              </a:rPr>
              <a:t>начальны</a:t>
            </a:r>
            <a:r>
              <a:rPr lang="ru-RU" sz="3600" b="1" dirty="0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х </a:t>
            </a:r>
            <a:r>
              <a:rPr lang="ru-RU" sz="3600" b="1" dirty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классов </a:t>
            </a:r>
            <a:r>
              <a:rPr lang="ru-RU" sz="3600" dirty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600" dirty="0">
                <a:solidFill>
                  <a:srgbClr val="660066"/>
                </a:solidFill>
                <a:latin typeface="+mj-lt"/>
                <a:ea typeface="+mj-ea"/>
                <a:cs typeface="+mj-cs"/>
              </a:rPr>
            </a:br>
            <a:r>
              <a:rPr lang="ru-RU" sz="3600" b="1" dirty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с учетом введения ФГОС </a:t>
            </a:r>
            <a:r>
              <a:rPr lang="ru-RU" sz="3600" b="1" dirty="0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  <a:t>НОО.</a:t>
            </a:r>
            <a:br>
              <a:rPr lang="ru-RU" sz="3600" b="1" dirty="0" smtClean="0">
                <a:solidFill>
                  <a:srgbClr val="660066"/>
                </a:solidFill>
                <a:latin typeface="+mj-lt"/>
                <a:ea typeface="+mj-ea"/>
                <a:cs typeface="+mj-cs"/>
              </a:rPr>
            </a:br>
            <a:r>
              <a:rPr lang="ru-RU" sz="3600" b="1" dirty="0" smtClean="0">
                <a:solidFill>
                  <a:srgbClr val="660066"/>
                </a:solidFill>
              </a:rPr>
              <a:t/>
            </a:r>
            <a:br>
              <a:rPr lang="ru-RU" sz="3600" b="1" dirty="0" smtClean="0">
                <a:solidFill>
                  <a:srgbClr val="660066"/>
                </a:solidFill>
              </a:rPr>
            </a:br>
            <a:r>
              <a:rPr lang="ru-RU" sz="3600" b="1" dirty="0" smtClean="0">
                <a:solidFill>
                  <a:srgbClr val="660066"/>
                </a:solidFill>
              </a:rPr>
              <a:t/>
            </a:r>
            <a:br>
              <a:rPr lang="ru-RU" sz="3600" b="1" dirty="0" smtClean="0">
                <a:solidFill>
                  <a:srgbClr val="660066"/>
                </a:solidFill>
              </a:rPr>
            </a:br>
            <a:r>
              <a:rPr lang="ru-RU" sz="3600" b="1" dirty="0" smtClean="0">
                <a:solidFill>
                  <a:srgbClr val="660066"/>
                </a:solidFill>
              </a:rPr>
              <a:t/>
            </a:r>
            <a:br>
              <a:rPr lang="ru-RU" sz="3600" b="1" dirty="0" smtClean="0">
                <a:solidFill>
                  <a:srgbClr val="660066"/>
                </a:solidFill>
              </a:rPr>
            </a:br>
            <a:r>
              <a:rPr lang="ru-RU" sz="3600" b="1" dirty="0" smtClean="0">
                <a:solidFill>
                  <a:srgbClr val="660066"/>
                </a:solidFill>
              </a:rPr>
              <a:t>                                   </a:t>
            </a:r>
            <a:r>
              <a:rPr lang="ru-RU" sz="2000" b="1" dirty="0" smtClean="0">
                <a:solidFill>
                  <a:srgbClr val="660066"/>
                </a:solidFill>
              </a:rPr>
              <a:t>Подготовила: педагог-психолог </a:t>
            </a:r>
            <a:br>
              <a:rPr lang="ru-RU" sz="2000" b="1" dirty="0" smtClean="0">
                <a:solidFill>
                  <a:srgbClr val="660066"/>
                </a:solidFill>
              </a:rPr>
            </a:br>
            <a:r>
              <a:rPr lang="ru-RU" sz="2000" b="1" dirty="0" smtClean="0">
                <a:solidFill>
                  <a:srgbClr val="660066"/>
                </a:solidFill>
              </a:rPr>
              <a:t>                                                             Палагина Маргарита Николаевна.</a:t>
            </a:r>
            <a:r>
              <a:rPr lang="ru-RU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sz="3600" b="1" dirty="0">
                <a:solidFill>
                  <a:srgbClr val="660066"/>
                </a:solidFill>
              </a:rPr>
              <a:t/>
            </a:r>
            <a:br>
              <a:rPr lang="ru-RU" sz="3600" b="1" dirty="0">
                <a:solidFill>
                  <a:srgbClr val="660066"/>
                </a:solidFill>
              </a:rPr>
            </a:br>
            <a:endParaRPr lang="ru-RU" sz="3600" b="1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5613" y="274638"/>
            <a:ext cx="8292851" cy="1570186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Психолого-педагогический мониторинг (2 класс).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1340765"/>
          <a:ext cx="8208912" cy="4392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012"/>
                <a:gridCol w="3760900"/>
              </a:tblGrid>
              <a:tr h="7465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Цель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Метод сбора информации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</a:tr>
              <a:tr h="426611">
                <a:tc>
                  <a:txBody>
                    <a:bodyPr/>
                    <a:lstStyle/>
                    <a:p>
                      <a:pPr algn="l"/>
                      <a:endParaRPr lang="ru-RU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 класс</a:t>
                      </a:r>
                      <a:endParaRPr lang="ru-RU" sz="1800" dirty="0">
                        <a:latin typeface="+mj-lt"/>
                      </a:endParaRPr>
                    </a:p>
                  </a:txBody>
                  <a:tcPr/>
                </a:tc>
              </a:tr>
              <a:tr h="1000933"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Выявить отношение учащихся к учению</a:t>
                      </a:r>
                      <a:endParaRPr lang="ru-RU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1800" dirty="0">
                          <a:latin typeface="+mj-lt"/>
                          <a:ea typeface="Calibri"/>
                          <a:cs typeface="Times New Roman"/>
                        </a:rPr>
                        <a:t>Анкета Гинзбурга М.Р</a:t>
                      </a:r>
                      <a:r>
                        <a:rPr lang="ru-RU" sz="1800" dirty="0" smtClean="0">
                          <a:latin typeface="+mj-lt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latin typeface="+mj-lt"/>
                          <a:ea typeface="Calibri"/>
                          <a:cs typeface="Times New Roman"/>
                        </a:rPr>
                        <a:t>Наблюдение учителя, психолога.</a:t>
                      </a:r>
                      <a:endParaRPr lang="ru-RU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/>
                </a:tc>
              </a:tr>
              <a:tr h="746569">
                <a:tc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Исследование уровня самооценки</a:t>
                      </a:r>
                      <a:endParaRPr lang="ru-RU" sz="18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Лесенка В.П. Щур</a:t>
                      </a:r>
                      <a:endParaRPr lang="ru-RU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/>
                </a:tc>
              </a:tr>
              <a:tr h="735904">
                <a:tc>
                  <a:txBody>
                    <a:bodyPr/>
                    <a:lstStyle/>
                    <a:p>
                      <a:pPr algn="l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Сплоченность группы, межличностная совместимость</a:t>
                      </a:r>
                      <a:endParaRPr lang="ru-RU" sz="1800" kern="150" dirty="0">
                        <a:latin typeface="+mj-lt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Методика «Красный и черный домик»</a:t>
                      </a:r>
                      <a:endParaRPr lang="ru-RU" sz="1800" kern="150" dirty="0">
                        <a:latin typeface="+mj-lt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35904">
                <a:tc>
                  <a:txBody>
                    <a:bodyPr/>
                    <a:lstStyle/>
                    <a:p>
                      <a:pPr algn="l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Исследование уровня логических операций мышления</a:t>
                      </a:r>
                      <a:endParaRPr lang="ru-RU" sz="1800" kern="150" dirty="0">
                        <a:latin typeface="+mj-lt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+mj-lt"/>
                          <a:ea typeface="Calibri"/>
                          <a:cs typeface="Times New Roman"/>
                        </a:rPr>
                        <a:t>Методика Э.Ф. </a:t>
                      </a:r>
                      <a:r>
                        <a:rPr lang="ru-RU" sz="1800" dirty="0" err="1" smtClean="0">
                          <a:latin typeface="+mj-lt"/>
                          <a:ea typeface="Calibri"/>
                          <a:cs typeface="Times New Roman"/>
                        </a:rPr>
                        <a:t>Замбацевичене</a:t>
                      </a:r>
                      <a:endParaRPr lang="ru-RU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208912" cy="6192688"/>
          </a:xfrm>
        </p:spPr>
        <p:txBody>
          <a:bodyPr/>
          <a:lstStyle/>
          <a:p>
            <a:pPr>
              <a:buNone/>
            </a:pPr>
            <a:endParaRPr lang="ru-RU" sz="2000" dirty="0"/>
          </a:p>
          <a:p>
            <a:pPr>
              <a:buNone/>
            </a:pP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</a:t>
            </a:r>
            <a:r>
              <a:rPr lang="ru-RU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В </a:t>
            </a:r>
            <a:r>
              <a:rPr lang="ru-RU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связи с тем, что приоритетным направлением новых образовательных стандартов является реализация </a:t>
            </a:r>
            <a:r>
              <a:rPr lang="ru-RU" i="1" u="sng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развивающего</a:t>
            </a:r>
            <a:r>
              <a:rPr lang="ru-RU" i="1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 </a:t>
            </a:r>
            <a:r>
              <a:rPr lang="ru-RU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потенциала общего среднего образования, </a:t>
            </a:r>
            <a:r>
              <a:rPr lang="ru-RU" i="1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актуальной задачей </a:t>
            </a:r>
            <a:r>
              <a:rPr lang="ru-RU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становится обеспечение развития универсальных учебных действий как собственно </a:t>
            </a:r>
            <a:r>
              <a:rPr lang="ru-RU" i="1" u="sng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психологической </a:t>
            </a:r>
            <a:r>
              <a:rPr lang="ru-RU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составляющей фундаментального ядра образования.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		Таким </a:t>
            </a:r>
            <a:r>
              <a:rPr lang="ru-RU" dirty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образом, в современной социальной ситуации констатируется необходимость в психолого-педагогическом сопровождении учащихся, которое призвано гарантировать право на качественное образование каждому ребенку, с учетом его индивидуальных образовательных запросов и потенциала развития.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2133600"/>
            <a:ext cx="8713787" cy="3887788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ru-RU" dirty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Профилактическое направление.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Диагностическое направление (индивидуальное и групповое)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Консультативное направление (помощь в решении тех проблем, с которыми к психологу обращаются учителя, учащиеся, родители).</a:t>
            </a:r>
          </a:p>
          <a:p>
            <a:pPr algn="just">
              <a:buFont typeface="Wingdings" pitchFamily="2" charset="2"/>
              <a:buChar char="ü"/>
            </a:pP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Коррекционное </a:t>
            </a: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- развивающее направление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(индивидуальная и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групповая работа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Просветительско-образовательное направление.</a:t>
            </a:r>
          </a:p>
          <a:p>
            <a:pPr>
              <a:lnSpc>
                <a:spcPct val="90000"/>
              </a:lnSpc>
              <a:buFontTx/>
              <a:buChar char="•"/>
            </a:pPr>
            <a:endParaRPr lang="ru-RU" dirty="0"/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395288" y="373509"/>
            <a:ext cx="820896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психологического сопровождения обучающихся</a:t>
            </a:r>
            <a:br>
              <a:rPr lang="ru-RU" sz="2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в рамках введения ФГОС </a:t>
            </a:r>
            <a:r>
              <a:rPr lang="ru-RU" sz="2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ОО</a:t>
            </a:r>
            <a:r>
              <a:rPr lang="ru-RU" sz="2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840663" cy="5937523"/>
          </a:xfrm>
        </p:spPr>
        <p:txBody>
          <a:bodyPr/>
          <a:lstStyle/>
          <a:p>
            <a:pPr>
              <a:buNone/>
            </a:pPr>
            <a:r>
              <a:rPr lang="ru-RU" dirty="0"/>
              <a:t>	</a:t>
            </a:r>
            <a:r>
              <a:rPr lang="ru-RU" dirty="0" smtClean="0"/>
              <a:t>	</a:t>
            </a:r>
            <a:r>
              <a:rPr lang="ru-RU" dirty="0"/>
              <a:t>В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рамках опережающего введения федерального государственного образовательного стандарта начального общего образования, реализуется компилятивная программа психологического сопровождения учащихся начальных классов «Интеллектика».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Календарно-тематическое планирование составлено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основе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авторской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программы доктора психологических наук А.З. Зака «Интеллектика», допущенной 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Министерством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образования Российской Федерации и науки РФ,  в соответствии базисным учебным планом.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bright="-18000" contrast="21000"/>
          </a:blip>
          <a:srcRect/>
          <a:stretch>
            <a:fillRect/>
          </a:stretch>
        </p:blipFill>
        <p:spPr bwMode="auto">
          <a:xfrm rot="520122">
            <a:off x="6806684" y="4477899"/>
            <a:ext cx="1664995" cy="2219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lum bright="-21000" contrast="41000"/>
          </a:blip>
          <a:srcRect/>
          <a:stretch>
            <a:fillRect/>
          </a:stretch>
        </p:blipFill>
        <p:spPr bwMode="auto">
          <a:xfrm rot="714745">
            <a:off x="4688269" y="4500215"/>
            <a:ext cx="1660572" cy="221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lum bright="-21000" contrast="38000"/>
          </a:blip>
          <a:srcRect/>
          <a:stretch>
            <a:fillRect/>
          </a:stretch>
        </p:blipFill>
        <p:spPr bwMode="auto">
          <a:xfrm rot="966298">
            <a:off x="505328" y="4482301"/>
            <a:ext cx="1656184" cy="2064229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  <a:effectLst>
            <a:innerShdw blurRad="63500" dist="50800" dir="13500000">
              <a:schemeClr val="bg1">
                <a:alpha val="50000"/>
              </a:schemeClr>
            </a:inn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lum bright="-17000" contrast="1000"/>
          </a:blip>
          <a:srcRect/>
          <a:stretch>
            <a:fillRect/>
          </a:stretch>
        </p:blipFill>
        <p:spPr bwMode="auto">
          <a:xfrm rot="822202">
            <a:off x="2647086" y="4511579"/>
            <a:ext cx="1637642" cy="2183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-10756576"/>
            <a:ext cx="1800200" cy="2400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23528" y="548680"/>
            <a:ext cx="8696647" cy="557748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	Занятия ведутся раз в неделю по 30 минут с каждой подгруппой, в группах по 10-12 человек, что обеспечивает индивидуальный подход в обучении и возможность работать с детьми в разном темпе, в соответствии с уровнем развития и темперамента. </a:t>
            </a:r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lum bright="-15000" contrast="27000"/>
          </a:blip>
          <a:srcRect/>
          <a:stretch>
            <a:fillRect/>
          </a:stretch>
        </p:blipFill>
        <p:spPr bwMode="auto">
          <a:xfrm>
            <a:off x="5940152" y="2564904"/>
            <a:ext cx="2736304" cy="2052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lum bright="-24000" contrast="21000"/>
          </a:blip>
          <a:srcRect/>
          <a:stretch>
            <a:fillRect/>
          </a:stretch>
        </p:blipFill>
        <p:spPr bwMode="auto">
          <a:xfrm>
            <a:off x="395536" y="4869160"/>
            <a:ext cx="2232248" cy="167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>
            <a:lum bright="-10000" contrast="24000"/>
          </a:blip>
          <a:srcRect/>
          <a:stretch>
            <a:fillRect/>
          </a:stretch>
        </p:blipFill>
        <p:spPr bwMode="auto">
          <a:xfrm>
            <a:off x="395536" y="2636912"/>
            <a:ext cx="2232248" cy="167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6" cstate="print">
            <a:lum bright="-19000" contrast="19000"/>
          </a:blip>
          <a:srcRect/>
          <a:stretch>
            <a:fillRect/>
          </a:stretch>
        </p:blipFill>
        <p:spPr bwMode="auto">
          <a:xfrm>
            <a:off x="2915816" y="3645024"/>
            <a:ext cx="2808312" cy="210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7" cstate="print">
            <a:lum bright="4000" contrast="7000"/>
          </a:blip>
          <a:srcRect/>
          <a:stretch>
            <a:fillRect/>
          </a:stretch>
        </p:blipFill>
        <p:spPr bwMode="auto">
          <a:xfrm>
            <a:off x="5940152" y="4869160"/>
            <a:ext cx="220824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0"/>
            <a:ext cx="8496944" cy="5462067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		 Предлагаемый курс развивающих занятий призван способствовать разностороннему развитию интеллектуальной сферы младших школьников за счёт сочетания учебной деятельности, (связанной с усвоением знаний, умений, навыков), с поисковой, творческой  деятельностью, способствующей развитию познавательной активности и инициативы учащихся, созданию благоприятных условий для самостоятельного решения нетиповых задач и проявления индивидуальных особенностей. 	Занятия по рабочей тетради «Интеллектика», направлена на развитие познавательной сферы младших школьников, что формирует </a:t>
            </a:r>
            <a:r>
              <a:rPr lang="ru-RU" sz="2000" i="1" u="sng" dirty="0" smtClean="0"/>
              <a:t>познавательные УУД </a:t>
            </a:r>
            <a:r>
              <a:rPr lang="ru-RU" sz="2000" dirty="0" smtClean="0"/>
              <a:t>(включает общеучебные, логические действия, а также действия постановки и решения проблем)и совершенствования волевой регуляции </a:t>
            </a:r>
            <a:r>
              <a:rPr lang="ru-RU" sz="2000" dirty="0" smtClean="0"/>
              <a:t>и </a:t>
            </a:r>
            <a:r>
              <a:rPr lang="ru-RU" sz="2000" dirty="0" smtClean="0"/>
              <a:t>отмеченных познавательных процессов в частности,  что формирует </a:t>
            </a:r>
            <a:r>
              <a:rPr lang="ru-RU" sz="2000" i="1" u="sng" dirty="0" smtClean="0"/>
              <a:t>регулятивные УУД .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6" name="Picture 18"/>
          <p:cNvPicPr>
            <a:picLocks noChangeAspect="1" noChangeArrowheads="1"/>
          </p:cNvPicPr>
          <p:nvPr/>
        </p:nvPicPr>
        <p:blipFill>
          <a:blip r:embed="rId2" cstate="print">
            <a:lum bright="10000" contrast="-7000"/>
          </a:blip>
          <a:srcRect/>
          <a:stretch>
            <a:fillRect/>
          </a:stretch>
        </p:blipFill>
        <p:spPr bwMode="auto">
          <a:xfrm>
            <a:off x="3059832" y="4725144"/>
            <a:ext cx="2664296" cy="199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>
            <a:lum bright="-1000" contrast="23000"/>
          </a:blip>
          <a:srcRect/>
          <a:stretch>
            <a:fillRect/>
          </a:stretch>
        </p:blipFill>
        <p:spPr bwMode="auto">
          <a:xfrm>
            <a:off x="6300192" y="4581128"/>
            <a:ext cx="1824203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4" cstate="print">
            <a:lum bright="-15000" contrast="23000"/>
          </a:blip>
          <a:srcRect/>
          <a:stretch>
            <a:fillRect/>
          </a:stretch>
        </p:blipFill>
        <p:spPr bwMode="auto">
          <a:xfrm>
            <a:off x="611560" y="5013176"/>
            <a:ext cx="172819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840663" cy="792088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660066"/>
                </a:solidFill>
              </a:rPr>
              <a:t>Первый класс</a:t>
            </a:r>
            <a:r>
              <a:rPr lang="ru-RU" b="1" dirty="0" smtClean="0">
                <a:solidFill>
                  <a:srgbClr val="660066"/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8680"/>
            <a:ext cx="9020175" cy="5577483"/>
          </a:xfrm>
        </p:spPr>
        <p:txBody>
          <a:bodyPr/>
          <a:lstStyle/>
          <a:p>
            <a:pPr algn="ctr">
              <a:buNone/>
            </a:pPr>
            <a:endParaRPr lang="ru-RU" sz="1800" dirty="0" smtClean="0">
              <a:latin typeface="+mj-lt"/>
            </a:endParaRPr>
          </a:p>
          <a:p>
            <a:pPr algn="ctr">
              <a:buNone/>
            </a:pPr>
            <a:r>
              <a:rPr lang="ru-RU" sz="1800" dirty="0" smtClean="0">
                <a:latin typeface="+mj-lt"/>
              </a:rPr>
              <a:t>Основная задача – первичное осознание позиции школьника, прежде всего через новые обязанности, которые ребенок учиться выполнять.</a:t>
            </a:r>
          </a:p>
          <a:p>
            <a:pPr>
              <a:buNone/>
            </a:pPr>
            <a:r>
              <a:rPr lang="ru-RU" sz="1800" dirty="0" smtClean="0">
                <a:latin typeface="+mj-lt"/>
              </a:rPr>
              <a:t>		Поэтому на групповых психологических  занятиях значительное место отводиться заданиям, в которых каждый ребенок вне зависимости от учебных успехов чувствует собственную ценность и значимость. Сюда включаются игровые и двигательные задания, элементы сказкотерапии и тренинговых занятий..Что помогает  в формирование </a:t>
            </a:r>
            <a:r>
              <a:rPr lang="ru-RU" sz="1800" i="1" u="sng" dirty="0" smtClean="0">
                <a:latin typeface="+mj-lt"/>
              </a:rPr>
              <a:t>коммуникативных УУД </a:t>
            </a:r>
            <a:r>
              <a:rPr lang="ru-RU" sz="1800" dirty="0" smtClean="0">
                <a:latin typeface="+mj-lt"/>
              </a:rPr>
              <a:t>(умение слушать и вступать в диалог, участвовать в коллективном обсуждении проблем, интегрироваться в группу сверстников и строить продуктивное взаимодействие и сотрудничество со сверстниками) и личностных УУД (обеспечивает ценностно-смысловую ориентацию учащихся).</a:t>
            </a:r>
            <a:endParaRPr lang="ru-RU" sz="1800" dirty="0">
              <a:latin typeface="+mj-lt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lum bright="-1000" contrast="24000"/>
          </a:blip>
          <a:srcRect/>
          <a:stretch>
            <a:fillRect/>
          </a:stretch>
        </p:blipFill>
        <p:spPr bwMode="auto">
          <a:xfrm>
            <a:off x="467544" y="5373216"/>
            <a:ext cx="1368152" cy="102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3" cstate="print">
            <a:lum bright="7000" contrast="13000"/>
          </a:blip>
          <a:srcRect/>
          <a:stretch>
            <a:fillRect/>
          </a:stretch>
        </p:blipFill>
        <p:spPr bwMode="auto">
          <a:xfrm>
            <a:off x="2843808" y="4797152"/>
            <a:ext cx="201622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lum bright="-5000" contrast="10000"/>
          </a:blip>
          <a:srcRect/>
          <a:stretch>
            <a:fillRect/>
          </a:stretch>
        </p:blipFill>
        <p:spPr bwMode="auto">
          <a:xfrm>
            <a:off x="5868143" y="4077072"/>
            <a:ext cx="278430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92138" y="188913"/>
            <a:ext cx="8228334" cy="287759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rgbClr val="660066"/>
                </a:solidFill>
              </a:rPr>
              <a:t>Второй класс.</a:t>
            </a:r>
            <a:endParaRPr lang="ru-RU" sz="1800" dirty="0" smtClean="0">
              <a:solidFill>
                <a:srgbClr val="660066"/>
              </a:solidFill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3" y="260648"/>
            <a:ext cx="8640638" cy="5040560"/>
          </a:xfrm>
        </p:spPr>
        <p:txBody>
          <a:bodyPr/>
          <a:lstStyle/>
          <a:p>
            <a:pPr algn="just">
              <a:buNone/>
            </a:pPr>
            <a:endParaRPr lang="ru-RU" sz="1800" dirty="0" smtClean="0"/>
          </a:p>
          <a:p>
            <a:pPr algn="just">
              <a:buNone/>
            </a:pPr>
            <a:r>
              <a:rPr lang="ru-RU" sz="1800" dirty="0" smtClean="0"/>
              <a:t>		В течение второго учебного года учащиеся получают довольно полное представление о своих индивидуальных способностях и  возможностях, о собственных достоинствах и недостатках.</a:t>
            </a:r>
          </a:p>
          <a:p>
            <a:pPr algn="just">
              <a:buNone/>
            </a:pPr>
            <a:r>
              <a:rPr lang="ru-RU" sz="1800" dirty="0" smtClean="0"/>
              <a:t>		Во втором классе происходит активное освоение учебной деятельности. Ребенок, побуждаемый взрослыми, начинает оценивать причины своих достижений и неудач, то есть развивает познавательную рефлексию. </a:t>
            </a:r>
          </a:p>
          <a:p>
            <a:pPr algn="just">
              <a:buNone/>
            </a:pPr>
            <a:r>
              <a:rPr lang="ru-RU" sz="1800" dirty="0" smtClean="0"/>
              <a:t>		Основное внимание второклассников начинает постепенно смещаться с учебной деятельности на отношения, которые в ней проявляются: с педагогами, родителями, сверстниками. Поэтому на занятиях большое внимание уделяется именно формированию взаимоотношений, основанных на любви, сердечности и возможности не только принимать что-либо от людей, но и отдавать им. По сути, это первые шаги на пути взросления, который характеризуется наличием гармонии в стремлении принимать и отдавать (формирование коммуникативных и личностных УУД).</a:t>
            </a:r>
          </a:p>
          <a:p>
            <a:pPr>
              <a:buNone/>
            </a:pPr>
            <a:r>
              <a:rPr lang="ru-RU" dirty="0" smtClean="0"/>
              <a:t>	</a:t>
            </a:r>
          </a:p>
          <a:p>
            <a:endParaRPr lang="ru-RU" b="1" dirty="0"/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>
            <a:lum bright="-2000" contrast="16000"/>
          </a:blip>
          <a:srcRect/>
          <a:stretch>
            <a:fillRect/>
          </a:stretch>
        </p:blipFill>
        <p:spPr bwMode="auto">
          <a:xfrm>
            <a:off x="683568" y="5301208"/>
            <a:ext cx="1800200" cy="135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>
            <a:lum bright="-5000" contrast="14000"/>
          </a:blip>
          <a:srcRect/>
          <a:stretch>
            <a:fillRect/>
          </a:stretch>
        </p:blipFill>
        <p:spPr bwMode="auto">
          <a:xfrm>
            <a:off x="6084168" y="4941168"/>
            <a:ext cx="2232248" cy="167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lum bright="-24000" contrast="32000"/>
          </a:blip>
          <a:srcRect/>
          <a:stretch>
            <a:fillRect/>
          </a:stretch>
        </p:blipFill>
        <p:spPr bwMode="auto">
          <a:xfrm>
            <a:off x="3347864" y="5157192"/>
            <a:ext cx="1862336" cy="13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Психолого-педагогический мониторинг (1 класс).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43608" y="1196752"/>
          <a:ext cx="7344816" cy="4752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640"/>
                <a:gridCol w="3528176"/>
              </a:tblGrid>
              <a:tr h="7700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Цель</a:t>
                      </a:r>
                    </a:p>
                    <a:p>
                      <a:pPr algn="ctr"/>
                      <a:endParaRPr lang="ru-RU" dirty="0"/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Метод сбора информации</a:t>
                      </a:r>
                    </a:p>
                    <a:p>
                      <a:pPr algn="ctr"/>
                      <a:endParaRPr lang="ru-RU" dirty="0">
                        <a:solidFill>
                          <a:srgbClr val="660066"/>
                        </a:solidFill>
                      </a:endParaRP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</a:tr>
              <a:tr h="440049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 класс</a:t>
                      </a:r>
                      <a:endParaRPr lang="ru-RU" sz="1400" dirty="0">
                        <a:latin typeface="+mj-lt"/>
                      </a:endParaRPr>
                    </a:p>
                  </a:txBody>
                  <a:tcPr/>
                </a:tc>
              </a:tr>
              <a:tr h="1265141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Определение общего уровня готовности учащихся к школьному обучению</a:t>
                      </a:r>
                      <a:endParaRPr lang="ru-RU" sz="14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latin typeface="+mj-lt"/>
                          <a:ea typeface="Calibri"/>
                          <a:cs typeface="Times New Roman"/>
                        </a:rPr>
                        <a:t>Методика «Экспресс – диагностика интеллектуальных способностей» (МЭДИС) под ред. В.Г.Колесникова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latin typeface="+mj-lt"/>
                          <a:ea typeface="Calibri"/>
                          <a:cs typeface="Times New Roman"/>
                        </a:rPr>
                        <a:t>Методика «Домик» Н.И. Гуткина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latin typeface="+mj-lt"/>
                          <a:ea typeface="Calibri"/>
                          <a:cs typeface="Times New Roman"/>
                        </a:rPr>
                        <a:t>Методика «Да и Нет» Н.И.Гуткина</a:t>
                      </a:r>
                    </a:p>
                  </a:txBody>
                  <a:tcPr marL="114300" marR="114300" marT="0" marB="0"/>
                </a:tc>
              </a:tr>
              <a:tr h="1518169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Исследование адаптации</a:t>
                      </a:r>
                      <a:endParaRPr lang="ru-RU" sz="1400" dirty="0">
                        <a:latin typeface="+mj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latin typeface="+mj-lt"/>
                          <a:ea typeface="Calibri"/>
                          <a:cs typeface="Times New Roman"/>
                        </a:rPr>
                        <a:t>Методика З.М. Александровской «Социально-психологическая адаптация в школе»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latin typeface="+mj-lt"/>
                          <a:ea typeface="Calibri"/>
                          <a:cs typeface="Times New Roman"/>
                        </a:rPr>
                        <a:t>«Шкала эмоционального профиля первоклассника при адаптации к школе» анкета для родителей</a:t>
                      </a:r>
                    </a:p>
                  </a:txBody>
                  <a:tcPr marL="114300" marR="114300" marT="0" marB="0"/>
                </a:tc>
              </a:tr>
              <a:tr h="759084"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Сплоченность группы, межличностная совместимость</a:t>
                      </a:r>
                      <a:endParaRPr lang="ru-RU" sz="1400" kern="150" dirty="0">
                        <a:latin typeface="+mj-lt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Методика «Красный и черный домик»</a:t>
                      </a:r>
                      <a:endParaRPr lang="ru-RU" sz="1400" kern="150" dirty="0">
                        <a:latin typeface="+mj-lt"/>
                        <a:ea typeface="Lucida Sans Unicode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ind_0011_slide">
  <a:themeElements>
    <a:clrScheme name="ind_0011_slide 2">
      <a:dk1>
        <a:srgbClr val="000000"/>
      </a:dk1>
      <a:lt1>
        <a:srgbClr val="A9CFC0"/>
      </a:lt1>
      <a:dk2>
        <a:srgbClr val="000000"/>
      </a:dk2>
      <a:lt2>
        <a:srgbClr val="A8A8A8"/>
      </a:lt2>
      <a:accent1>
        <a:srgbClr val="596B2E"/>
      </a:accent1>
      <a:accent2>
        <a:srgbClr val="2E386B"/>
      </a:accent2>
      <a:accent3>
        <a:srgbClr val="D1E4DC"/>
      </a:accent3>
      <a:accent4>
        <a:srgbClr val="000000"/>
      </a:accent4>
      <a:accent5>
        <a:srgbClr val="B5BAAD"/>
      </a:accent5>
      <a:accent6>
        <a:srgbClr val="293260"/>
      </a:accent6>
      <a:hlink>
        <a:srgbClr val="2E6B53"/>
      </a:hlink>
      <a:folHlink>
        <a:srgbClr val="2E516B"/>
      </a:folHlink>
    </a:clrScheme>
    <a:fontScheme name="ind_0011_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d_0011_slide 1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89C3B"/>
        </a:accent1>
        <a:accent2>
          <a:srgbClr val="4D806B"/>
        </a:accent2>
        <a:accent3>
          <a:srgbClr val="D1E4DC"/>
        </a:accent3>
        <a:accent4>
          <a:srgbClr val="000000"/>
        </a:accent4>
        <a:accent5>
          <a:srgbClr val="B9CBAF"/>
        </a:accent5>
        <a:accent6>
          <a:srgbClr val="457360"/>
        </a:accent6>
        <a:hlink>
          <a:srgbClr val="436426"/>
        </a:hlink>
        <a:folHlink>
          <a:srgbClr val="2659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011_slide 2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596B2E"/>
        </a:accent1>
        <a:accent2>
          <a:srgbClr val="2E386B"/>
        </a:accent2>
        <a:accent3>
          <a:srgbClr val="D1E4DC"/>
        </a:accent3>
        <a:accent4>
          <a:srgbClr val="000000"/>
        </a:accent4>
        <a:accent5>
          <a:srgbClr val="B5BAAD"/>
        </a:accent5>
        <a:accent6>
          <a:srgbClr val="293260"/>
        </a:accent6>
        <a:hlink>
          <a:srgbClr val="2E6B53"/>
        </a:hlink>
        <a:folHlink>
          <a:srgbClr val="2E51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011_slide 3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C5014"/>
        </a:accent1>
        <a:accent2>
          <a:srgbClr val="2E6B53"/>
        </a:accent2>
        <a:accent3>
          <a:srgbClr val="D1E4DC"/>
        </a:accent3>
        <a:accent4>
          <a:srgbClr val="000000"/>
        </a:accent4>
        <a:accent5>
          <a:srgbClr val="BAB3AA"/>
        </a:accent5>
        <a:accent6>
          <a:srgbClr val="29604A"/>
        </a:accent6>
        <a:hlink>
          <a:srgbClr val="6B4D2E"/>
        </a:hlink>
        <a:folHlink>
          <a:srgbClr val="6B2E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011_slide 4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B652E"/>
        </a:accent1>
        <a:accent2>
          <a:srgbClr val="2E6B53"/>
        </a:accent2>
        <a:accent3>
          <a:srgbClr val="D1E4DC"/>
        </a:accent3>
        <a:accent4>
          <a:srgbClr val="000000"/>
        </a:accent4>
        <a:accent5>
          <a:srgbClr val="BAB8AD"/>
        </a:accent5>
        <a:accent6>
          <a:srgbClr val="29604A"/>
        </a:accent6>
        <a:hlink>
          <a:srgbClr val="6B3D2E"/>
        </a:hlink>
        <a:folHlink>
          <a:srgbClr val="432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011_slid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89C3B"/>
        </a:accent1>
        <a:accent2>
          <a:srgbClr val="4D806B"/>
        </a:accent2>
        <a:accent3>
          <a:srgbClr val="FFFFFF"/>
        </a:accent3>
        <a:accent4>
          <a:srgbClr val="000000"/>
        </a:accent4>
        <a:accent5>
          <a:srgbClr val="B9CBAF"/>
        </a:accent5>
        <a:accent6>
          <a:srgbClr val="457360"/>
        </a:accent6>
        <a:hlink>
          <a:srgbClr val="436426"/>
        </a:hlink>
        <a:folHlink>
          <a:srgbClr val="2659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011_slid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596B2E"/>
        </a:accent1>
        <a:accent2>
          <a:srgbClr val="2E386B"/>
        </a:accent2>
        <a:accent3>
          <a:srgbClr val="FFFFFF"/>
        </a:accent3>
        <a:accent4>
          <a:srgbClr val="000000"/>
        </a:accent4>
        <a:accent5>
          <a:srgbClr val="B5BAAD"/>
        </a:accent5>
        <a:accent6>
          <a:srgbClr val="293260"/>
        </a:accent6>
        <a:hlink>
          <a:srgbClr val="2E6B53"/>
        </a:hlink>
        <a:folHlink>
          <a:srgbClr val="2E51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011_slid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C5014"/>
        </a:accent1>
        <a:accent2>
          <a:srgbClr val="2E6B53"/>
        </a:accent2>
        <a:accent3>
          <a:srgbClr val="FFFFFF"/>
        </a:accent3>
        <a:accent4>
          <a:srgbClr val="000000"/>
        </a:accent4>
        <a:accent5>
          <a:srgbClr val="BAB3AA"/>
        </a:accent5>
        <a:accent6>
          <a:srgbClr val="29604A"/>
        </a:accent6>
        <a:hlink>
          <a:srgbClr val="6B4D2E"/>
        </a:hlink>
        <a:folHlink>
          <a:srgbClr val="6B2E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011_slid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B652E"/>
        </a:accent1>
        <a:accent2>
          <a:srgbClr val="2E6B53"/>
        </a:accent2>
        <a:accent3>
          <a:srgbClr val="FFFFFF"/>
        </a:accent3>
        <a:accent4>
          <a:srgbClr val="000000"/>
        </a:accent4>
        <a:accent5>
          <a:srgbClr val="BAB8AD"/>
        </a:accent5>
        <a:accent6>
          <a:srgbClr val="29604A"/>
        </a:accent6>
        <a:hlink>
          <a:srgbClr val="6B3D2E"/>
        </a:hlink>
        <a:folHlink>
          <a:srgbClr val="432E6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A9CFC0"/>
      </a:lt1>
      <a:dk2>
        <a:srgbClr val="000000"/>
      </a:dk2>
      <a:lt2>
        <a:srgbClr val="A8A8A8"/>
      </a:lt2>
      <a:accent1>
        <a:srgbClr val="596B2E"/>
      </a:accent1>
      <a:accent2>
        <a:srgbClr val="2E386B"/>
      </a:accent2>
      <a:accent3>
        <a:srgbClr val="D1E4DC"/>
      </a:accent3>
      <a:accent4>
        <a:srgbClr val="000000"/>
      </a:accent4>
      <a:accent5>
        <a:srgbClr val="B5BAAD"/>
      </a:accent5>
      <a:accent6>
        <a:srgbClr val="293260"/>
      </a:accent6>
      <a:hlink>
        <a:srgbClr val="2E6B53"/>
      </a:hlink>
      <a:folHlink>
        <a:srgbClr val="2E516B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89C3B"/>
        </a:accent1>
        <a:accent2>
          <a:srgbClr val="4D806B"/>
        </a:accent2>
        <a:accent3>
          <a:srgbClr val="D1E4DC"/>
        </a:accent3>
        <a:accent4>
          <a:srgbClr val="000000"/>
        </a:accent4>
        <a:accent5>
          <a:srgbClr val="B9CBAF"/>
        </a:accent5>
        <a:accent6>
          <a:srgbClr val="457360"/>
        </a:accent6>
        <a:hlink>
          <a:srgbClr val="436426"/>
        </a:hlink>
        <a:folHlink>
          <a:srgbClr val="2659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596B2E"/>
        </a:accent1>
        <a:accent2>
          <a:srgbClr val="2E386B"/>
        </a:accent2>
        <a:accent3>
          <a:srgbClr val="D1E4DC"/>
        </a:accent3>
        <a:accent4>
          <a:srgbClr val="000000"/>
        </a:accent4>
        <a:accent5>
          <a:srgbClr val="B5BAAD"/>
        </a:accent5>
        <a:accent6>
          <a:srgbClr val="293260"/>
        </a:accent6>
        <a:hlink>
          <a:srgbClr val="2E6B53"/>
        </a:hlink>
        <a:folHlink>
          <a:srgbClr val="2E51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C5014"/>
        </a:accent1>
        <a:accent2>
          <a:srgbClr val="2E6B53"/>
        </a:accent2>
        <a:accent3>
          <a:srgbClr val="D1E4DC"/>
        </a:accent3>
        <a:accent4>
          <a:srgbClr val="000000"/>
        </a:accent4>
        <a:accent5>
          <a:srgbClr val="BAB3AA"/>
        </a:accent5>
        <a:accent6>
          <a:srgbClr val="29604A"/>
        </a:accent6>
        <a:hlink>
          <a:srgbClr val="6B4D2E"/>
        </a:hlink>
        <a:folHlink>
          <a:srgbClr val="6B2E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A9CFC0"/>
        </a:lt1>
        <a:dk2>
          <a:srgbClr val="000000"/>
        </a:dk2>
        <a:lt2>
          <a:srgbClr val="A8A8A8"/>
        </a:lt2>
        <a:accent1>
          <a:srgbClr val="6B652E"/>
        </a:accent1>
        <a:accent2>
          <a:srgbClr val="2E6B53"/>
        </a:accent2>
        <a:accent3>
          <a:srgbClr val="D1E4DC"/>
        </a:accent3>
        <a:accent4>
          <a:srgbClr val="000000"/>
        </a:accent4>
        <a:accent5>
          <a:srgbClr val="BAB8AD"/>
        </a:accent5>
        <a:accent6>
          <a:srgbClr val="29604A"/>
        </a:accent6>
        <a:hlink>
          <a:srgbClr val="6B3D2E"/>
        </a:hlink>
        <a:folHlink>
          <a:srgbClr val="432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89C3B"/>
        </a:accent1>
        <a:accent2>
          <a:srgbClr val="4D806B"/>
        </a:accent2>
        <a:accent3>
          <a:srgbClr val="FFFFFF"/>
        </a:accent3>
        <a:accent4>
          <a:srgbClr val="000000"/>
        </a:accent4>
        <a:accent5>
          <a:srgbClr val="B9CBAF"/>
        </a:accent5>
        <a:accent6>
          <a:srgbClr val="457360"/>
        </a:accent6>
        <a:hlink>
          <a:srgbClr val="436426"/>
        </a:hlink>
        <a:folHlink>
          <a:srgbClr val="26594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596B2E"/>
        </a:accent1>
        <a:accent2>
          <a:srgbClr val="2E386B"/>
        </a:accent2>
        <a:accent3>
          <a:srgbClr val="FFFFFF"/>
        </a:accent3>
        <a:accent4>
          <a:srgbClr val="000000"/>
        </a:accent4>
        <a:accent5>
          <a:srgbClr val="B5BAAD"/>
        </a:accent5>
        <a:accent6>
          <a:srgbClr val="293260"/>
        </a:accent6>
        <a:hlink>
          <a:srgbClr val="2E6B53"/>
        </a:hlink>
        <a:folHlink>
          <a:srgbClr val="2E51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C5014"/>
        </a:accent1>
        <a:accent2>
          <a:srgbClr val="2E6B53"/>
        </a:accent2>
        <a:accent3>
          <a:srgbClr val="FFFFFF"/>
        </a:accent3>
        <a:accent4>
          <a:srgbClr val="000000"/>
        </a:accent4>
        <a:accent5>
          <a:srgbClr val="BAB3AA"/>
        </a:accent5>
        <a:accent6>
          <a:srgbClr val="29604A"/>
        </a:accent6>
        <a:hlink>
          <a:srgbClr val="6B4D2E"/>
        </a:hlink>
        <a:folHlink>
          <a:srgbClr val="6B2E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B652E"/>
        </a:accent1>
        <a:accent2>
          <a:srgbClr val="2E6B53"/>
        </a:accent2>
        <a:accent3>
          <a:srgbClr val="FFFFFF"/>
        </a:accent3>
        <a:accent4>
          <a:srgbClr val="000000"/>
        </a:accent4>
        <a:accent5>
          <a:srgbClr val="BAB8AD"/>
        </a:accent5>
        <a:accent6>
          <a:srgbClr val="29604A"/>
        </a:accent6>
        <a:hlink>
          <a:srgbClr val="6B3D2E"/>
        </a:hlink>
        <a:folHlink>
          <a:srgbClr val="432E6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ind_0011_slide</Template>
  <TotalTime>352</TotalTime>
  <Words>214</Words>
  <Application>Microsoft Office PowerPoint</Application>
  <PresentationFormat>Экран (4:3)</PresentationFormat>
  <Paragraphs>50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ind_0011_slide</vt:lpstr>
      <vt:lpstr>1_Default Design</vt:lpstr>
      <vt:lpstr>       Психолого-педагогическое сопровождение внеурочной деятельности (ГПД) начальных классов  с учетом введения ФГОС НОО.                                       Подготовила: педагог-психолог                                                               Палагина Маргарита Николаевна.  </vt:lpstr>
      <vt:lpstr>Слайд 2</vt:lpstr>
      <vt:lpstr>Слайд 3</vt:lpstr>
      <vt:lpstr>Слайд 4</vt:lpstr>
      <vt:lpstr>Слайд 5</vt:lpstr>
      <vt:lpstr>Слайд 6</vt:lpstr>
      <vt:lpstr>Первый класс. </vt:lpstr>
      <vt:lpstr>Второй класс.</vt:lpstr>
      <vt:lpstr>Психолого-педагогический мониторинг (1 класс). </vt:lpstr>
      <vt:lpstr>Психолого-педагогический мониторинг (2 класс).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Психолог</dc:creator>
  <cp:lastModifiedBy>User</cp:lastModifiedBy>
  <cp:revision>35</cp:revision>
  <dcterms:created xsi:type="dcterms:W3CDTF">2011-02-01T05:54:45Z</dcterms:created>
  <dcterms:modified xsi:type="dcterms:W3CDTF">2012-12-12T10:32:00Z</dcterms:modified>
</cp:coreProperties>
</file>