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8" r:id="rId4"/>
    <p:sldId id="259" r:id="rId5"/>
    <p:sldId id="260" r:id="rId6"/>
    <p:sldId id="274" r:id="rId7"/>
    <p:sldId id="275" r:id="rId8"/>
    <p:sldId id="262" r:id="rId9"/>
    <p:sldId id="264" r:id="rId10"/>
    <p:sldId id="265" r:id="rId11"/>
    <p:sldId id="266" r:id="rId12"/>
    <p:sldId id="267" r:id="rId13"/>
    <p:sldId id="269" r:id="rId14"/>
    <p:sldId id="270" r:id="rId15"/>
    <p:sldId id="268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1442A5-7B7F-4559-BF6F-98B1E43009B0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B90DBB-9197-4378-A082-119A6826CA2C}">
      <dgm:prSet phldrT="[Текст]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7030A0"/>
              </a:solidFill>
            </a:rPr>
            <a:t>Вижу</a:t>
          </a:r>
          <a:endParaRPr lang="ru-RU" dirty="0"/>
        </a:p>
      </dgm:t>
    </dgm:pt>
    <dgm:pt modelId="{4D768D55-10FF-4D2F-9EEA-B2579288AD20}" type="parTrans" cxnId="{4B2DC695-775F-4E7C-8891-49D6F8F423B5}">
      <dgm:prSet/>
      <dgm:spPr/>
      <dgm:t>
        <a:bodyPr/>
        <a:lstStyle/>
        <a:p>
          <a:endParaRPr lang="ru-RU"/>
        </a:p>
      </dgm:t>
    </dgm:pt>
    <dgm:pt modelId="{F41D710A-A637-4392-A4C7-9879D389DD06}" type="sibTrans" cxnId="{4B2DC695-775F-4E7C-8891-49D6F8F423B5}">
      <dgm:prSet/>
      <dgm:spPr/>
      <dgm:t>
        <a:bodyPr/>
        <a:lstStyle/>
        <a:p>
          <a:endParaRPr lang="ru-RU"/>
        </a:p>
      </dgm:t>
    </dgm:pt>
    <dgm:pt modelId="{78426276-467F-4F33-9C3B-18C0021B87E1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7030A0"/>
              </a:solidFill>
            </a:rPr>
            <a:t>Ощущаю</a:t>
          </a:r>
          <a:endParaRPr lang="ru-RU" dirty="0"/>
        </a:p>
      </dgm:t>
    </dgm:pt>
    <dgm:pt modelId="{3A60DF61-4C39-414A-B5B9-5BAA258D7F1A}" type="parTrans" cxnId="{36E5D1B6-D31B-4801-801D-9A4F837ACBB3}">
      <dgm:prSet/>
      <dgm:spPr/>
      <dgm:t>
        <a:bodyPr/>
        <a:lstStyle/>
        <a:p>
          <a:endParaRPr lang="ru-RU"/>
        </a:p>
      </dgm:t>
    </dgm:pt>
    <dgm:pt modelId="{F3D92388-E747-4EF9-A5BA-A332AA945AA6}" type="sibTrans" cxnId="{36E5D1B6-D31B-4801-801D-9A4F837ACBB3}">
      <dgm:prSet/>
      <dgm:spPr/>
      <dgm:t>
        <a:bodyPr/>
        <a:lstStyle/>
        <a:p>
          <a:endParaRPr lang="ru-RU"/>
        </a:p>
      </dgm:t>
    </dgm:pt>
    <dgm:pt modelId="{9441893F-3AB9-416E-8E76-EE4896799689}">
      <dgm:prSet phldrT="[Текст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b="1" dirty="0" smtClean="0"/>
            <a:t>Наблюдаю</a:t>
          </a:r>
          <a:endParaRPr lang="ru-RU" b="1" dirty="0"/>
        </a:p>
      </dgm:t>
    </dgm:pt>
    <dgm:pt modelId="{C68B1C39-70BC-492A-B6A5-A597577F1234}" type="parTrans" cxnId="{A9A9B726-E5D0-41FD-9EEE-57CB4B41AE22}">
      <dgm:prSet/>
      <dgm:spPr/>
      <dgm:t>
        <a:bodyPr/>
        <a:lstStyle/>
        <a:p>
          <a:endParaRPr lang="ru-RU"/>
        </a:p>
      </dgm:t>
    </dgm:pt>
    <dgm:pt modelId="{DAA0E9EB-8B95-4D9C-85F6-F2F9CA731FB5}" type="sibTrans" cxnId="{A9A9B726-E5D0-41FD-9EEE-57CB4B41AE22}">
      <dgm:prSet/>
      <dgm:spPr/>
      <dgm:t>
        <a:bodyPr/>
        <a:lstStyle/>
        <a:p>
          <a:endParaRPr lang="ru-RU"/>
        </a:p>
      </dgm:t>
    </dgm:pt>
    <dgm:pt modelId="{908D7746-F8AA-4A2D-8DFF-122BBBD0B63C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b="1" smtClean="0">
              <a:solidFill>
                <a:schemeClr val="tx1"/>
              </a:solidFill>
            </a:rPr>
            <a:t>Слышу </a:t>
          </a:r>
          <a:endParaRPr lang="ru-RU">
            <a:solidFill>
              <a:schemeClr val="tx1"/>
            </a:solidFill>
          </a:endParaRPr>
        </a:p>
      </dgm:t>
    </dgm:pt>
    <dgm:pt modelId="{408EF8C3-CBD4-43D3-AB77-25CB27B13B2A}" type="parTrans" cxnId="{0BA37F6B-41AD-4F4F-828B-93F312C1F95D}">
      <dgm:prSet/>
      <dgm:spPr/>
      <dgm:t>
        <a:bodyPr/>
        <a:lstStyle/>
        <a:p>
          <a:endParaRPr lang="ru-RU"/>
        </a:p>
      </dgm:t>
    </dgm:pt>
    <dgm:pt modelId="{2D177A41-E579-402A-B4DE-26B658B7AAD1}" type="sibTrans" cxnId="{0BA37F6B-41AD-4F4F-828B-93F312C1F95D}">
      <dgm:prSet/>
      <dgm:spPr/>
      <dgm:t>
        <a:bodyPr/>
        <a:lstStyle/>
        <a:p>
          <a:endParaRPr lang="ru-RU"/>
        </a:p>
      </dgm:t>
    </dgm:pt>
    <dgm:pt modelId="{4B3F9B3D-34CE-40D8-A3AA-E36452F514A8}">
      <dgm:prSet phldrT="[Текст]"/>
      <dgm:spPr>
        <a:solidFill>
          <a:srgbClr val="00FF00"/>
        </a:solidFill>
      </dgm:spPr>
      <dgm:t>
        <a:bodyPr/>
        <a:lstStyle/>
        <a:p>
          <a:r>
            <a:rPr lang="ru-RU" b="1" dirty="0" smtClean="0"/>
            <a:t>Чувствую</a:t>
          </a:r>
          <a:endParaRPr lang="ru-RU" b="1" dirty="0"/>
        </a:p>
      </dgm:t>
    </dgm:pt>
    <dgm:pt modelId="{DA04280F-C38A-49E2-A117-E2736FBEB8EC}" type="sibTrans" cxnId="{EC8383F3-D9BE-4385-B004-FCF575F1B431}">
      <dgm:prSet/>
      <dgm:spPr/>
      <dgm:t>
        <a:bodyPr/>
        <a:lstStyle/>
        <a:p>
          <a:endParaRPr lang="ru-RU"/>
        </a:p>
      </dgm:t>
    </dgm:pt>
    <dgm:pt modelId="{0CEC363A-A075-4273-B302-2AC8FCB054C8}" type="parTrans" cxnId="{EC8383F3-D9BE-4385-B004-FCF575F1B431}">
      <dgm:prSet/>
      <dgm:spPr/>
      <dgm:t>
        <a:bodyPr/>
        <a:lstStyle/>
        <a:p>
          <a:endParaRPr lang="ru-RU"/>
        </a:p>
      </dgm:t>
    </dgm:pt>
    <dgm:pt modelId="{79E05C54-FB18-4568-9824-78E0734B4251}" type="pres">
      <dgm:prSet presAssocID="{FC1442A5-7B7F-4559-BF6F-98B1E43009B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8583AC-527F-438F-8B42-A089B032B731}" type="pres">
      <dgm:prSet presAssocID="{FC1442A5-7B7F-4559-BF6F-98B1E43009B0}" presName="cycle" presStyleCnt="0"/>
      <dgm:spPr/>
    </dgm:pt>
    <dgm:pt modelId="{EB8002C7-194D-4076-8AFA-61F3843BAE55}" type="pres">
      <dgm:prSet presAssocID="{3AB90DBB-9197-4378-A082-119A6826CA2C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C58B61-16E4-4216-8C43-5BF004F9F1C5}" type="pres">
      <dgm:prSet presAssocID="{F41D710A-A637-4392-A4C7-9879D389DD06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89E1C464-9354-44F9-85BC-9F33EE698A44}" type="pres">
      <dgm:prSet presAssocID="{908D7746-F8AA-4A2D-8DFF-122BBBD0B63C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B83D7-ECD6-4349-B81A-D02840C57FBD}" type="pres">
      <dgm:prSet presAssocID="{78426276-467F-4F33-9C3B-18C0021B87E1}" presName="nodeFollowingNodes" presStyleLbl="node1" presStyleIdx="2" presStyleCnt="5" custRadScaleRad="109299" custRadScaleInc="-345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EA5C31-E83D-43B9-8C34-BBD515A91A3B}" type="pres">
      <dgm:prSet presAssocID="{9441893F-3AB9-416E-8E76-EE4896799689}" presName="nodeFollowingNodes" presStyleLbl="node1" presStyleIdx="3" presStyleCnt="5" custRadScaleRad="111080" custRadScaleInc="369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9AE776-8248-4E1D-8134-04176ACC3163}" type="pres">
      <dgm:prSet presAssocID="{4B3F9B3D-34CE-40D8-A3AA-E36452F514A8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A9B726-E5D0-41FD-9EEE-57CB4B41AE22}" srcId="{FC1442A5-7B7F-4559-BF6F-98B1E43009B0}" destId="{9441893F-3AB9-416E-8E76-EE4896799689}" srcOrd="3" destOrd="0" parTransId="{C68B1C39-70BC-492A-B6A5-A597577F1234}" sibTransId="{DAA0E9EB-8B95-4D9C-85F6-F2F9CA731FB5}"/>
    <dgm:cxn modelId="{A9CD36AA-2B71-4FDB-B14A-EF313DBCDA34}" type="presOf" srcId="{4B3F9B3D-34CE-40D8-A3AA-E36452F514A8}" destId="{C59AE776-8248-4E1D-8134-04176ACC3163}" srcOrd="0" destOrd="0" presId="urn:microsoft.com/office/officeart/2005/8/layout/cycle3"/>
    <dgm:cxn modelId="{11C24185-AAA4-4905-BEC0-BB696AC1F07E}" type="presOf" srcId="{78426276-467F-4F33-9C3B-18C0021B87E1}" destId="{F48B83D7-ECD6-4349-B81A-D02840C57FBD}" srcOrd="0" destOrd="0" presId="urn:microsoft.com/office/officeart/2005/8/layout/cycle3"/>
    <dgm:cxn modelId="{C503A96C-89FC-4E62-BF36-97948FA5EF44}" type="presOf" srcId="{FC1442A5-7B7F-4559-BF6F-98B1E43009B0}" destId="{79E05C54-FB18-4568-9824-78E0734B4251}" srcOrd="0" destOrd="0" presId="urn:microsoft.com/office/officeart/2005/8/layout/cycle3"/>
    <dgm:cxn modelId="{36E5D1B6-D31B-4801-801D-9A4F837ACBB3}" srcId="{FC1442A5-7B7F-4559-BF6F-98B1E43009B0}" destId="{78426276-467F-4F33-9C3B-18C0021B87E1}" srcOrd="2" destOrd="0" parTransId="{3A60DF61-4C39-414A-B5B9-5BAA258D7F1A}" sibTransId="{F3D92388-E747-4EF9-A5BA-A332AA945AA6}"/>
    <dgm:cxn modelId="{1CD1F638-BBC7-4A9F-8B3F-D881B95E0D0D}" type="presOf" srcId="{908D7746-F8AA-4A2D-8DFF-122BBBD0B63C}" destId="{89E1C464-9354-44F9-85BC-9F33EE698A44}" srcOrd="0" destOrd="0" presId="urn:microsoft.com/office/officeart/2005/8/layout/cycle3"/>
    <dgm:cxn modelId="{37A86FF6-9983-44B6-B273-8FF939A6E34E}" type="presOf" srcId="{F41D710A-A637-4392-A4C7-9879D389DD06}" destId="{32C58B61-16E4-4216-8C43-5BF004F9F1C5}" srcOrd="0" destOrd="0" presId="urn:microsoft.com/office/officeart/2005/8/layout/cycle3"/>
    <dgm:cxn modelId="{8A929268-1849-4355-BA35-2EEF01509F12}" type="presOf" srcId="{9441893F-3AB9-416E-8E76-EE4896799689}" destId="{06EA5C31-E83D-43B9-8C34-BBD515A91A3B}" srcOrd="0" destOrd="0" presId="urn:microsoft.com/office/officeart/2005/8/layout/cycle3"/>
    <dgm:cxn modelId="{FCDE4C5F-E7EF-49AC-AC39-F12CE58C3173}" type="presOf" srcId="{3AB90DBB-9197-4378-A082-119A6826CA2C}" destId="{EB8002C7-194D-4076-8AFA-61F3843BAE55}" srcOrd="0" destOrd="0" presId="urn:microsoft.com/office/officeart/2005/8/layout/cycle3"/>
    <dgm:cxn modelId="{0BA37F6B-41AD-4F4F-828B-93F312C1F95D}" srcId="{FC1442A5-7B7F-4559-BF6F-98B1E43009B0}" destId="{908D7746-F8AA-4A2D-8DFF-122BBBD0B63C}" srcOrd="1" destOrd="0" parTransId="{408EF8C3-CBD4-43D3-AB77-25CB27B13B2A}" sibTransId="{2D177A41-E579-402A-B4DE-26B658B7AAD1}"/>
    <dgm:cxn modelId="{EC8383F3-D9BE-4385-B004-FCF575F1B431}" srcId="{FC1442A5-7B7F-4559-BF6F-98B1E43009B0}" destId="{4B3F9B3D-34CE-40D8-A3AA-E36452F514A8}" srcOrd="4" destOrd="0" parTransId="{0CEC363A-A075-4273-B302-2AC8FCB054C8}" sibTransId="{DA04280F-C38A-49E2-A117-E2736FBEB8EC}"/>
    <dgm:cxn modelId="{4B2DC695-775F-4E7C-8891-49D6F8F423B5}" srcId="{FC1442A5-7B7F-4559-BF6F-98B1E43009B0}" destId="{3AB90DBB-9197-4378-A082-119A6826CA2C}" srcOrd="0" destOrd="0" parTransId="{4D768D55-10FF-4D2F-9EEA-B2579288AD20}" sibTransId="{F41D710A-A637-4392-A4C7-9879D389DD06}"/>
    <dgm:cxn modelId="{C9EE68CB-67CA-4B03-B697-AEDF4CDD5DE5}" type="presParOf" srcId="{79E05C54-FB18-4568-9824-78E0734B4251}" destId="{678583AC-527F-438F-8B42-A089B032B731}" srcOrd="0" destOrd="0" presId="urn:microsoft.com/office/officeart/2005/8/layout/cycle3"/>
    <dgm:cxn modelId="{ADF5C5F7-3CCA-45C2-9610-A875DA75F640}" type="presParOf" srcId="{678583AC-527F-438F-8B42-A089B032B731}" destId="{EB8002C7-194D-4076-8AFA-61F3843BAE55}" srcOrd="0" destOrd="0" presId="urn:microsoft.com/office/officeart/2005/8/layout/cycle3"/>
    <dgm:cxn modelId="{1B73D5AA-C2B5-4F6A-A466-9775F1CD28D6}" type="presParOf" srcId="{678583AC-527F-438F-8B42-A089B032B731}" destId="{32C58B61-16E4-4216-8C43-5BF004F9F1C5}" srcOrd="1" destOrd="0" presId="urn:microsoft.com/office/officeart/2005/8/layout/cycle3"/>
    <dgm:cxn modelId="{765A3C14-10F3-4A76-A8FA-667EECAE4EEF}" type="presParOf" srcId="{678583AC-527F-438F-8B42-A089B032B731}" destId="{89E1C464-9354-44F9-85BC-9F33EE698A44}" srcOrd="2" destOrd="0" presId="urn:microsoft.com/office/officeart/2005/8/layout/cycle3"/>
    <dgm:cxn modelId="{A4CB83B7-CA88-498F-B59A-03869968E293}" type="presParOf" srcId="{678583AC-527F-438F-8B42-A089B032B731}" destId="{F48B83D7-ECD6-4349-B81A-D02840C57FBD}" srcOrd="3" destOrd="0" presId="urn:microsoft.com/office/officeart/2005/8/layout/cycle3"/>
    <dgm:cxn modelId="{E9FA80EB-E357-4248-B560-B29EE92A6D07}" type="presParOf" srcId="{678583AC-527F-438F-8B42-A089B032B731}" destId="{06EA5C31-E83D-43B9-8C34-BBD515A91A3B}" srcOrd="4" destOrd="0" presId="urn:microsoft.com/office/officeart/2005/8/layout/cycle3"/>
    <dgm:cxn modelId="{1E99FCEF-AFAA-49F2-A05C-37F0D8B75223}" type="presParOf" srcId="{678583AC-527F-438F-8B42-A089B032B731}" destId="{C59AE776-8248-4E1D-8134-04176ACC3163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C58B61-16E4-4216-8C43-5BF004F9F1C5}">
      <dsp:nvSpPr>
        <dsp:cNvPr id="0" name=""/>
        <dsp:cNvSpPr/>
      </dsp:nvSpPr>
      <dsp:spPr>
        <a:xfrm>
          <a:off x="1750427" y="-36987"/>
          <a:ext cx="5643145" cy="5643145"/>
        </a:xfrm>
        <a:prstGeom prst="circularArrow">
          <a:avLst>
            <a:gd name="adj1" fmla="val 5544"/>
            <a:gd name="adj2" fmla="val 330680"/>
            <a:gd name="adj3" fmla="val 13751754"/>
            <a:gd name="adj4" fmla="val 17400692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8002C7-194D-4076-8AFA-61F3843BAE55}">
      <dsp:nvSpPr>
        <dsp:cNvPr id="0" name=""/>
        <dsp:cNvSpPr/>
      </dsp:nvSpPr>
      <dsp:spPr>
        <a:xfrm>
          <a:off x="3237011" y="159"/>
          <a:ext cx="2669976" cy="1334988"/>
        </a:xfrm>
        <a:prstGeom prst="roundRect">
          <a:avLst/>
        </a:prstGeom>
        <a:solidFill>
          <a:schemeClr val="bg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solidFill>
                <a:srgbClr val="7030A0"/>
              </a:solidFill>
            </a:rPr>
            <a:t>Вижу</a:t>
          </a:r>
          <a:endParaRPr lang="ru-RU" sz="3000" kern="1200" dirty="0"/>
        </a:p>
      </dsp:txBody>
      <dsp:txXfrm>
        <a:off x="3237011" y="159"/>
        <a:ext cx="2669976" cy="1334988"/>
      </dsp:txXfrm>
    </dsp:sp>
    <dsp:sp modelId="{89E1C464-9354-44F9-85BC-9F33EE698A44}">
      <dsp:nvSpPr>
        <dsp:cNvPr id="0" name=""/>
        <dsp:cNvSpPr/>
      </dsp:nvSpPr>
      <dsp:spPr>
        <a:xfrm>
          <a:off x="5525689" y="1662981"/>
          <a:ext cx="2669976" cy="1334988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smtClean="0">
              <a:solidFill>
                <a:schemeClr val="tx1"/>
              </a:solidFill>
            </a:rPr>
            <a:t>Слышу </a:t>
          </a:r>
          <a:endParaRPr lang="ru-RU" sz="3000" kern="1200">
            <a:solidFill>
              <a:schemeClr val="tx1"/>
            </a:solidFill>
          </a:endParaRPr>
        </a:p>
      </dsp:txBody>
      <dsp:txXfrm>
        <a:off x="5525689" y="1662981"/>
        <a:ext cx="2669976" cy="1334988"/>
      </dsp:txXfrm>
    </dsp:sp>
    <dsp:sp modelId="{F48B83D7-ECD6-4349-B81A-D02840C57FBD}">
      <dsp:nvSpPr>
        <dsp:cNvPr id="0" name=""/>
        <dsp:cNvSpPr/>
      </dsp:nvSpPr>
      <dsp:spPr>
        <a:xfrm>
          <a:off x="5436107" y="3849572"/>
          <a:ext cx="2669976" cy="1334988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solidFill>
                <a:srgbClr val="7030A0"/>
              </a:solidFill>
            </a:rPr>
            <a:t>Ощущаю</a:t>
          </a:r>
          <a:endParaRPr lang="ru-RU" sz="3000" kern="1200" dirty="0"/>
        </a:p>
      </dsp:txBody>
      <dsp:txXfrm>
        <a:off x="5436107" y="3849572"/>
        <a:ext cx="2669976" cy="1334988"/>
      </dsp:txXfrm>
    </dsp:sp>
    <dsp:sp modelId="{06EA5C31-E83D-43B9-8C34-BBD515A91A3B}">
      <dsp:nvSpPr>
        <dsp:cNvPr id="0" name=""/>
        <dsp:cNvSpPr/>
      </dsp:nvSpPr>
      <dsp:spPr>
        <a:xfrm>
          <a:off x="965921" y="3816433"/>
          <a:ext cx="2669976" cy="1334988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/>
            <a:t>Наблюдаю</a:t>
          </a:r>
          <a:endParaRPr lang="ru-RU" sz="3000" b="1" kern="1200" dirty="0"/>
        </a:p>
      </dsp:txBody>
      <dsp:txXfrm>
        <a:off x="965921" y="3816433"/>
        <a:ext cx="2669976" cy="1334988"/>
      </dsp:txXfrm>
    </dsp:sp>
    <dsp:sp modelId="{C59AE776-8248-4E1D-8134-04176ACC3163}">
      <dsp:nvSpPr>
        <dsp:cNvPr id="0" name=""/>
        <dsp:cNvSpPr/>
      </dsp:nvSpPr>
      <dsp:spPr>
        <a:xfrm>
          <a:off x="948333" y="1662981"/>
          <a:ext cx="2669976" cy="1334988"/>
        </a:xfrm>
        <a:prstGeom prst="roundRect">
          <a:avLst/>
        </a:prstGeom>
        <a:solidFill>
          <a:srgbClr val="00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/>
            <a:t>Чувствую</a:t>
          </a:r>
          <a:endParaRPr lang="ru-RU" sz="3000" b="1" kern="1200" dirty="0"/>
        </a:p>
      </dsp:txBody>
      <dsp:txXfrm>
        <a:off x="948333" y="1662981"/>
        <a:ext cx="2669976" cy="13349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5.png"/><Relationship Id="rId2" Type="http://schemas.openxmlformats.org/officeDocument/2006/relationships/audio" Target="file:///C:\Users\Elena\Desktop\&#1089;&#1088;7\&#1054;&#1090;&#1082;&#1088;&#1099;&#1090;&#1099;&#1081;\chajjkovskijj-shhelkunchik-marsh-(mp3-crazy.com).mp3" TargetMode="External"/><Relationship Id="rId1" Type="http://schemas.openxmlformats.org/officeDocument/2006/relationships/audio" Target="file:///C:\Users\Elena\Desktop\&#1089;&#1088;7\&#1054;&#1090;&#1082;&#1088;&#1099;&#1090;&#1099;&#1081;\petr-ilich-chajjkovskijj-shhelkunchik.-adazhio-(mp3-crazy.com)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Седьмое октября. 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Классная работа.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ru-RU" b="1" dirty="0" smtClean="0"/>
              <a:t>Подготовка  к сочинению </a:t>
            </a:r>
            <a:br>
              <a:rPr lang="ru-RU" b="1" dirty="0" smtClean="0"/>
            </a:br>
            <a:r>
              <a:rPr lang="ru-RU" b="1" dirty="0" smtClean="0"/>
              <a:t>«Гимн русской зиме» </a:t>
            </a:r>
            <a:br>
              <a:rPr lang="ru-RU" b="1" dirty="0" smtClean="0"/>
            </a:br>
            <a:r>
              <a:rPr lang="ru-RU" b="1" dirty="0" smtClean="0"/>
              <a:t>(по картинам И.И. Шишкина «Зима» и картины К.Ф. </a:t>
            </a:r>
            <a:r>
              <a:rPr lang="ru-RU" b="1" dirty="0" err="1" smtClean="0"/>
              <a:t>Юона</a:t>
            </a:r>
            <a:r>
              <a:rPr lang="ru-RU" b="1" dirty="0" smtClean="0"/>
              <a:t> «Русская зима. </a:t>
            </a:r>
            <a:r>
              <a:rPr lang="ru-RU" b="1" dirty="0" err="1" smtClean="0"/>
              <a:t>Лигачёво</a:t>
            </a:r>
            <a:r>
              <a:rPr lang="ru-RU" b="1" dirty="0" smtClean="0"/>
              <a:t>»)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88640"/>
          <a:ext cx="9144001" cy="6622791"/>
        </p:xfrm>
        <a:graphic>
          <a:graphicData uri="http://schemas.openxmlformats.org/drawingml/2006/table">
            <a:tbl>
              <a:tblPr/>
              <a:tblGrid>
                <a:gridCol w="890528"/>
                <a:gridCol w="4173118"/>
                <a:gridCol w="4080355"/>
              </a:tblGrid>
              <a:tr h="62889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Картина И.И. Шишкина «Зима»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Картина К.Ф. </a:t>
                      </a: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Юона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«Русская зима. </a:t>
                      </a: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Лигачёво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mtClean="0">
                          <a:latin typeface="Times New Roman"/>
                          <a:ea typeface="Calibri"/>
                          <a:cs typeface="Times New Roman"/>
                        </a:rPr>
                        <a:t>СНЕГ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пушистая пелена,  белый, блестящий, игристый, ослепительный, сверкающий, светлый, слепящий, густой, мохнатый, мягкий, нетронутый, пушистый, пышный</a:t>
                      </a: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светло-голубой, ярко-белый, светло-сиреневатый, темно-сиреневый, синеватый, блестящий, пушистый, искрящийся, мягкий…</a:t>
                      </a: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0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mtClean="0">
                          <a:latin typeface="Times New Roman"/>
                          <a:ea typeface="Calibri"/>
                          <a:cs typeface="Times New Roman"/>
                        </a:rPr>
                        <a:t>ДЕРЕВЬЯ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Деревья и кусты в зимнем уборе - в инее, светло-серебристые. </a:t>
                      </a:r>
                      <a:r>
                        <a:rPr kumimoji="0" lang="ru-RU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.Лес - темный, дремучий, непроходимой стеной, поредевший, пронизанный солнечными лучами; лес, освещенный в глубине солнцем; окутан холодной тенью. Сосны - могучие, снежные шубы; покрытая снегом молодая сосна; высокие, мохнатые, прямые, пушистые, раскидистые, снежные, стройные, безмолвные, величавые, царственные, дремлющие, задумчивые, сказочные.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Деревья- голые, согнулись под тяжестью снега; трогательна беспомощность двух старых берез. которые отделились от леса, где деревья защищают друг друга от ветра и стужи; кажется, что березки жмутся друг к другу: вместе не так холодно…</a:t>
                      </a: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496" y="692696"/>
          <a:ext cx="9144001" cy="4857514"/>
        </p:xfrm>
        <a:graphic>
          <a:graphicData uri="http://schemas.openxmlformats.org/drawingml/2006/table">
            <a:tbl>
              <a:tblPr/>
              <a:tblGrid>
                <a:gridCol w="890528"/>
                <a:gridCol w="4173118"/>
                <a:gridCol w="4080355"/>
              </a:tblGrid>
              <a:tr h="1026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ДЕНЬ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морозный, солнечный, зимний</a:t>
                      </a:r>
                      <a:endParaRPr kumimoji="0" lang="ru-RU" sz="2400" kern="12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600" kern="12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ВОЗДУХ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неподвижный, холодный, морозный, студеный, безветренный, застывший, чуткий, хрустально-чистый, чистый.</a:t>
                      </a: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600" kern="12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НЕБО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2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зимнее, чуть розоватое, прозрачное, низкое.</a:t>
                      </a:r>
                      <a:endParaRPr kumimoji="0" lang="ru-RU" sz="2000" kern="12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600" kern="12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6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СОЛНЦЕ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холодное, зимнее, лучи пробиваются, солнечные зайчики, морозное.</a:t>
                      </a:r>
                      <a:endParaRPr kumimoji="0" lang="ru-RU" sz="2000" kern="12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600" kern="1200" dirty="0" smtClean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496" y="188640"/>
            <a:ext cx="8964488" cy="810344"/>
          </a:xfrm>
        </p:spPr>
        <p:txBody>
          <a:bodyPr anchor="ctr">
            <a:noAutofit/>
          </a:bodyPr>
          <a:lstStyle/>
          <a:p>
            <a:pPr algn="ctr"/>
            <a:r>
              <a:rPr lang="ru-RU" sz="3000" b="1" dirty="0" smtClean="0"/>
              <a:t>Сопоставление картин И.И. Шишкина и К.Ф. </a:t>
            </a:r>
            <a:r>
              <a:rPr lang="ru-RU" sz="3000" b="1" dirty="0" err="1" smtClean="0"/>
              <a:t>Юона</a:t>
            </a:r>
            <a:r>
              <a:rPr lang="ru-RU" sz="3000" b="1" dirty="0" smtClean="0"/>
              <a:t> по общему настроению </a:t>
            </a:r>
            <a:endParaRPr lang="ru-RU" sz="30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51520" y="1196752"/>
            <a:ext cx="4040188" cy="659352"/>
          </a:xfrm>
        </p:spPr>
        <p:txBody>
          <a:bodyPr/>
          <a:lstStyle/>
          <a:p>
            <a:pPr algn="ctr"/>
            <a:r>
              <a:rPr lang="ru-RU" dirty="0" smtClean="0"/>
              <a:t>И.И. Шишкин «Зима»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4645025" y="1124744"/>
            <a:ext cx="4041775" cy="654843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dirty="0" smtClean="0"/>
              <a:t>К.Ф. </a:t>
            </a:r>
            <a:r>
              <a:rPr lang="ru-RU" dirty="0" err="1" smtClean="0"/>
              <a:t>Юон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«Русская зима. </a:t>
            </a:r>
            <a:r>
              <a:rPr lang="ru-RU" dirty="0" err="1" smtClean="0"/>
              <a:t>Лигачёво</a:t>
            </a:r>
            <a:r>
              <a:rPr lang="ru-RU" dirty="0" smtClean="0"/>
              <a:t>» </a:t>
            </a:r>
            <a:endParaRPr lang="ru-RU" dirty="0"/>
          </a:p>
        </p:txBody>
      </p:sp>
      <p:pic>
        <p:nvPicPr>
          <p:cNvPr id="1026" name="Picture 2" descr="http://www.art-cheap.ru/upload/good_image/4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72816"/>
            <a:ext cx="4104456" cy="4624587"/>
          </a:xfrm>
          <a:prstGeom prst="rect">
            <a:avLst/>
          </a:prstGeom>
          <a:noFill/>
        </p:spPr>
      </p:pic>
      <p:pic>
        <p:nvPicPr>
          <p:cNvPr id="1028" name="Picture 4" descr="http://player.myshared.ru/585440/data/images/img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772816"/>
            <a:ext cx="4392934" cy="482453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23528" y="6095037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FF"/>
                </a:solidFill>
              </a:rPr>
              <a:t>Какой предстаёт зимняя природа на картинах?</a:t>
            </a:r>
            <a:endParaRPr lang="ru-RU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09600" y="-27384"/>
            <a:ext cx="7634808" cy="595820"/>
          </a:xfrm>
        </p:spPr>
        <p:txBody>
          <a:bodyPr anchor="ctr">
            <a:normAutofit/>
          </a:bodyPr>
          <a:lstStyle/>
          <a:p>
            <a:pPr algn="ctr"/>
            <a:r>
              <a:rPr lang="ru-RU" sz="3200" dirty="0" smtClean="0"/>
              <a:t>Иван Иванович Шишкин «Зима»</a:t>
            </a:r>
            <a:endParaRPr lang="ru-RU" sz="3200" dirty="0"/>
          </a:p>
        </p:txBody>
      </p:sp>
      <p:pic>
        <p:nvPicPr>
          <p:cNvPr id="16388" name="Picture 4" descr="http://ivanshishkin.ru/cms.ashx?req=Image&amp;imageid=b2ecccf5-bde6-4169-bceb-cc30d929737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6479" b="16479"/>
          <a:stretch>
            <a:fillRect/>
          </a:stretch>
        </p:blipFill>
        <p:spPr bwMode="auto">
          <a:xfrm rot="420000">
            <a:off x="2471274" y="774724"/>
            <a:ext cx="6391198" cy="5201501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611560" y="5085184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 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5661248"/>
            <a:ext cx="939653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b="1" dirty="0" smtClean="0">
                <a:solidFill>
                  <a:srgbClr val="0000FF"/>
                </a:solidFill>
              </a:rPr>
              <a:t>И.И.Шишкин изобразил природу в зимнем оцепенении, она словно скована тяжёлым белоснежным покровом, погружена в долгий зимний сон</a:t>
            </a:r>
            <a:r>
              <a:rPr lang="ru-RU" sz="2400" b="1" dirty="0" smtClean="0">
                <a:solidFill>
                  <a:srgbClr val="0000FF"/>
                </a:solidFill>
              </a:rPr>
              <a:t>. </a:t>
            </a:r>
            <a:endParaRPr lang="ru-RU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8496944" cy="648072"/>
          </a:xfrm>
        </p:spPr>
        <p:txBody>
          <a:bodyPr anchor="ctr">
            <a:noAutofit/>
          </a:bodyPr>
          <a:lstStyle/>
          <a:p>
            <a:pPr algn="ctr"/>
            <a:r>
              <a:rPr lang="ru-RU" sz="2400" dirty="0" smtClean="0"/>
              <a:t>Константин Фёдорович </a:t>
            </a:r>
            <a:r>
              <a:rPr lang="ru-RU" sz="2400" dirty="0" err="1" smtClean="0"/>
              <a:t>Юон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>«Русская зима. </a:t>
            </a:r>
            <a:r>
              <a:rPr lang="ru-RU" sz="2400" dirty="0" err="1" smtClean="0"/>
              <a:t>Лигачёво</a:t>
            </a:r>
            <a:r>
              <a:rPr lang="ru-RU" sz="2400" dirty="0" smtClean="0"/>
              <a:t>»</a:t>
            </a:r>
            <a:endParaRPr lang="ru-RU" sz="24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251520" y="908720"/>
            <a:ext cx="2880320" cy="4099385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</a:rPr>
              <a:t>На полотне К.Ф. </a:t>
            </a:r>
            <a:r>
              <a:rPr lang="ru-RU" sz="2000" b="1" dirty="0" err="1" smtClean="0">
                <a:solidFill>
                  <a:srgbClr val="0000FF"/>
                </a:solidFill>
              </a:rPr>
              <a:t>Юона</a:t>
            </a:r>
            <a:r>
              <a:rPr lang="ru-RU" sz="2000" b="1" dirty="0" smtClean="0">
                <a:solidFill>
                  <a:srgbClr val="0000FF"/>
                </a:solidFill>
              </a:rPr>
              <a:t> царит радостное оживление. Яркий свет заливает картину, воздух прозрачен и чист, и только лёгкая морозная дымка окутывает небо. Снег кажется лёгким и пушистым, он не отягощает, а украшает ветви деревьев сияющим кружевом.</a:t>
            </a:r>
            <a:endParaRPr lang="ru-RU" sz="2000" b="1" dirty="0">
              <a:solidFill>
                <a:srgbClr val="0000FF"/>
              </a:solidFill>
            </a:endParaRPr>
          </a:p>
        </p:txBody>
      </p:sp>
      <p:pic>
        <p:nvPicPr>
          <p:cNvPr id="17410" name="Picture 2" descr="http://festival.1september.ru/articles/419860/827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3154" b="13154"/>
          <a:stretch>
            <a:fillRect/>
          </a:stretch>
        </p:blipFill>
        <p:spPr bwMode="auto">
          <a:xfrm rot="420000">
            <a:off x="2967785" y="1119671"/>
            <a:ext cx="5803688" cy="47529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467544" y="908720"/>
            <a:ext cx="7854696" cy="5400600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 smtClean="0"/>
              <a:t>I. И.И. Шишкин и К.Ф. </a:t>
            </a:r>
            <a:r>
              <a:rPr lang="ru-RU" b="1" dirty="0" err="1" smtClean="0"/>
              <a:t>Юон</a:t>
            </a:r>
            <a:r>
              <a:rPr lang="ru-RU" b="1" dirty="0" smtClean="0"/>
              <a:t> – замечательные русские художники-пейзажисты.</a:t>
            </a:r>
          </a:p>
          <a:p>
            <a:pPr algn="just"/>
            <a:r>
              <a:rPr lang="ru-RU" b="1" dirty="0" smtClean="0"/>
              <a:t>II. Зимний пейзаж в изображении </a:t>
            </a:r>
            <a:br>
              <a:rPr lang="ru-RU" b="1" dirty="0" smtClean="0"/>
            </a:br>
            <a:r>
              <a:rPr lang="ru-RU" b="1" dirty="0" smtClean="0"/>
              <a:t>И.И. Шишкина и К.Ф. </a:t>
            </a:r>
            <a:r>
              <a:rPr lang="ru-RU" b="1" dirty="0" err="1" smtClean="0"/>
              <a:t>Юона</a:t>
            </a:r>
            <a:r>
              <a:rPr lang="ru-RU" b="1" dirty="0" smtClean="0"/>
              <a:t>.</a:t>
            </a:r>
          </a:p>
          <a:p>
            <a:pPr algn="just"/>
            <a:r>
              <a:rPr lang="ru-RU" b="1" dirty="0" smtClean="0"/>
              <a:t>1. Описание картины И.И. Шишкина «Зима»</a:t>
            </a:r>
          </a:p>
          <a:p>
            <a:pPr algn="just"/>
            <a:r>
              <a:rPr lang="ru-RU" b="1" dirty="0" smtClean="0"/>
              <a:t>2. Описание картины К.Ф. </a:t>
            </a:r>
            <a:r>
              <a:rPr lang="ru-RU" b="1" dirty="0" err="1" smtClean="0"/>
              <a:t>Юона</a:t>
            </a:r>
            <a:r>
              <a:rPr lang="ru-RU" b="1" dirty="0" smtClean="0"/>
              <a:t> «Русская зима. </a:t>
            </a:r>
            <a:r>
              <a:rPr lang="ru-RU" b="1" dirty="0" err="1" smtClean="0"/>
              <a:t>Лигачёво</a:t>
            </a:r>
            <a:r>
              <a:rPr lang="ru-RU" b="1" dirty="0" smtClean="0"/>
              <a:t>»</a:t>
            </a:r>
          </a:p>
          <a:p>
            <a:pPr algn="just"/>
            <a:r>
              <a:rPr lang="ru-RU" b="1" dirty="0" smtClean="0"/>
              <a:t>3. Сходства и различия в изображении русской зимы на картинах И.И. Шишкина и К.Ф. </a:t>
            </a:r>
            <a:r>
              <a:rPr lang="ru-RU" b="1" dirty="0" err="1" smtClean="0"/>
              <a:t>Юона</a:t>
            </a:r>
            <a:r>
              <a:rPr lang="ru-RU" b="1" dirty="0" smtClean="0"/>
              <a:t>.</a:t>
            </a:r>
          </a:p>
          <a:p>
            <a:pPr algn="just"/>
            <a:r>
              <a:rPr lang="ru-RU" b="1" dirty="0" smtClean="0"/>
              <a:t>III. Картины И.И. Шишкина и К.Ф. </a:t>
            </a:r>
            <a:r>
              <a:rPr lang="ru-RU" b="1" dirty="0" err="1" smtClean="0"/>
              <a:t>Юона</a:t>
            </a:r>
            <a:r>
              <a:rPr lang="ru-RU" b="1" dirty="0" smtClean="0"/>
              <a:t> – гимн русской зиме.</a:t>
            </a:r>
          </a:p>
          <a:p>
            <a:pPr algn="just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9552" y="404664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Примерный план сочинения</a:t>
            </a:r>
            <a:endParaRPr lang="ru-RU" sz="32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ru-RU" b="1" dirty="0" smtClean="0">
                <a:solidFill>
                  <a:srgbClr val="0000FF"/>
                </a:solidFill>
              </a:rPr>
              <a:t>Домашнее задание: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 smtClean="0"/>
              <a:t>Сравните картины И.И. Шишкина «Зима» и К.Ф. </a:t>
            </a:r>
            <a:r>
              <a:rPr lang="ru-RU" b="1" dirty="0" err="1" smtClean="0"/>
              <a:t>Юона</a:t>
            </a:r>
            <a:r>
              <a:rPr lang="ru-RU" b="1" dirty="0" smtClean="0"/>
              <a:t> «Русская зима. </a:t>
            </a:r>
            <a:r>
              <a:rPr lang="ru-RU" b="1" dirty="0" err="1" smtClean="0"/>
              <a:t>Лигачёво</a:t>
            </a:r>
            <a:r>
              <a:rPr lang="ru-RU" b="1" dirty="0" smtClean="0"/>
              <a:t>».</a:t>
            </a:r>
          </a:p>
          <a:p>
            <a:pPr algn="just"/>
            <a:r>
              <a:rPr lang="ru-RU" b="1" dirty="0" smtClean="0"/>
              <a:t>Напишите сочинение «Гимн русской зиме». Расскажите в нём о том, что объединяет эти полотна и чем они различаются.</a:t>
            </a:r>
          </a:p>
          <a:p>
            <a:pPr algn="just"/>
            <a:r>
              <a:rPr lang="ru-RU" b="1" dirty="0" smtClean="0"/>
              <a:t>Используйте составленные вами материалы, материалы упр. 161 и 176 и словарика эпитетов.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К чему стремимся: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 anchor="ctr">
            <a:normAutofit fontScale="92500" lnSpcReduction="20000"/>
          </a:bodyPr>
          <a:lstStyle/>
          <a:p>
            <a:pPr algn="just"/>
            <a:r>
              <a:rPr lang="ru-RU" sz="3200" dirty="0" smtClean="0"/>
              <a:t>формируем умение создавать сочинение-описание на основе сопоставления произведений пейзажной живописи.</a:t>
            </a:r>
          </a:p>
          <a:p>
            <a:pPr algn="just"/>
            <a:r>
              <a:rPr lang="ru-RU" sz="3200" dirty="0" smtClean="0"/>
              <a:t>пытаемся раскрыть замысел художников при помощи лексических средств;</a:t>
            </a:r>
          </a:p>
          <a:p>
            <a:pPr algn="just"/>
            <a:r>
              <a:rPr lang="ru-RU" sz="3200" dirty="0" smtClean="0"/>
              <a:t>актуализируем лексику по теме «Описание природы. Зима.», используем изобразительно-выразительные возможности причастий и деепричастий в собственной речи;</a:t>
            </a:r>
          </a:p>
          <a:p>
            <a:pPr algn="just"/>
            <a:r>
              <a:rPr lang="ru-RU" sz="3200" dirty="0" smtClean="0"/>
              <a:t>будем стремиться видеть прекрасное в скромных уголках родной природы, любить русскую природу, воспитывать бережное отношение к ней.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810344"/>
          </a:xfrm>
        </p:spPr>
        <p:txBody>
          <a:bodyPr anchor="ctr">
            <a:normAutofit/>
          </a:bodyPr>
          <a:lstStyle/>
          <a:p>
            <a:pPr algn="ctr"/>
            <a:r>
              <a:rPr lang="ru-RU" sz="4000" b="1" dirty="0" smtClean="0"/>
              <a:t>Рассмотрим произведения</a:t>
            </a:r>
            <a:endParaRPr lang="ru-RU" sz="40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51520" y="1196752"/>
            <a:ext cx="4040188" cy="659352"/>
          </a:xfrm>
        </p:spPr>
        <p:txBody>
          <a:bodyPr/>
          <a:lstStyle/>
          <a:p>
            <a:pPr algn="ctr"/>
            <a:r>
              <a:rPr lang="ru-RU" dirty="0" smtClean="0"/>
              <a:t>И.И. Шишкин «Зима»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4645025" y="1124744"/>
            <a:ext cx="4041775" cy="654843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dirty="0" smtClean="0"/>
              <a:t>К.Ф. </a:t>
            </a:r>
            <a:r>
              <a:rPr lang="ru-RU" dirty="0" err="1" smtClean="0"/>
              <a:t>Юон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«Русская зима. </a:t>
            </a:r>
            <a:r>
              <a:rPr lang="ru-RU" dirty="0" err="1" smtClean="0"/>
              <a:t>Лигачёво</a:t>
            </a:r>
            <a:r>
              <a:rPr lang="ru-RU" dirty="0" smtClean="0"/>
              <a:t>» </a:t>
            </a:r>
            <a:endParaRPr lang="ru-RU" dirty="0"/>
          </a:p>
        </p:txBody>
      </p:sp>
      <p:pic>
        <p:nvPicPr>
          <p:cNvPr id="1026" name="Picture 2" descr="http://www.art-cheap.ru/upload/good_image/4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772816"/>
            <a:ext cx="4104456" cy="4624587"/>
          </a:xfrm>
          <a:prstGeom prst="rect">
            <a:avLst/>
          </a:prstGeom>
          <a:noFill/>
        </p:spPr>
      </p:pic>
      <p:pic>
        <p:nvPicPr>
          <p:cNvPr id="1028" name="Picture 4" descr="http://player.myshared.ru/585440/data/images/img1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1772816"/>
            <a:ext cx="4392934" cy="4824536"/>
          </a:xfrm>
          <a:prstGeom prst="rect">
            <a:avLst/>
          </a:prstGeom>
          <a:noFill/>
        </p:spPr>
      </p:pic>
      <p:pic>
        <p:nvPicPr>
          <p:cNvPr id="8" name="petr-ilich-chajjkovskijj-shhelkunchik.-adazhio-(mp3-crazy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395536" y="6021288"/>
            <a:ext cx="304800" cy="304800"/>
          </a:xfrm>
          <a:prstGeom prst="rect">
            <a:avLst/>
          </a:prstGeom>
        </p:spPr>
      </p:pic>
      <p:pic>
        <p:nvPicPr>
          <p:cNvPr id="9" name="chajjkovskijj-shhelkunchik-marsh-(mp3-crazy.com)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 cstate="print"/>
          <a:stretch>
            <a:fillRect/>
          </a:stretch>
        </p:blipFill>
        <p:spPr>
          <a:xfrm>
            <a:off x="4860032" y="602128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108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62527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09600" y="188640"/>
            <a:ext cx="7634808" cy="595820"/>
          </a:xfrm>
        </p:spPr>
        <p:txBody>
          <a:bodyPr anchor="ctr">
            <a:normAutofit/>
          </a:bodyPr>
          <a:lstStyle/>
          <a:p>
            <a:pPr algn="ctr"/>
            <a:r>
              <a:rPr lang="ru-RU" sz="3200" dirty="0" smtClean="0"/>
              <a:t>Иван Иванович Шишкин «Зима»</a:t>
            </a:r>
            <a:endParaRPr lang="ru-RU" sz="3200" dirty="0"/>
          </a:p>
        </p:txBody>
      </p:sp>
      <p:pic>
        <p:nvPicPr>
          <p:cNvPr id="16388" name="Picture 4" descr="http://ivanshishkin.ru/cms.ashx?req=Image&amp;imageid=b2ecccf5-bde6-4169-bceb-cc30d929737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6479" b="16479"/>
          <a:stretch>
            <a:fillRect/>
          </a:stretch>
        </p:blipFill>
        <p:spPr bwMode="auto">
          <a:xfrm rot="420000">
            <a:off x="2471274" y="981448"/>
            <a:ext cx="6391198" cy="5201501"/>
          </a:xfrm>
          <a:prstGeom prst="rect">
            <a:avLst/>
          </a:prstGeom>
          <a:noFill/>
        </p:spPr>
      </p:pic>
      <p:pic>
        <p:nvPicPr>
          <p:cNvPr id="16390" name="Picture 6" descr="http://www.bibliotekar.ru/rusShishkin/index.files/image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223" y="1988840"/>
            <a:ext cx="3095625" cy="4200526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2195736" y="6300028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</a:rPr>
              <a:t>Государственный Русский музей, Санкт-Петербург </a:t>
            </a:r>
            <a:endParaRPr lang="ru-RU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2048" y="-171400"/>
            <a:ext cx="7772400" cy="1362456"/>
          </a:xfrm>
        </p:spPr>
        <p:txBody>
          <a:bodyPr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Идём в картину…</a:t>
            </a:r>
            <a:endParaRPr lang="ru-RU" sz="3600" dirty="0">
              <a:solidFill>
                <a:schemeClr val="tx1"/>
              </a:solidFill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0" y="836712"/>
          <a:ext cx="914400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-99392"/>
            <a:ext cx="8856984" cy="1008112"/>
          </a:xfrm>
        </p:spPr>
        <p:txBody>
          <a:bodyPr anchor="ctr">
            <a:noAutofit/>
          </a:bodyPr>
          <a:lstStyle/>
          <a:p>
            <a:pPr algn="ctr"/>
            <a:r>
              <a:rPr lang="ru-RU" sz="3200" b="1" dirty="0" smtClean="0"/>
              <a:t>Чтобы составить свой план описания, используйте ? - помощники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836712"/>
            <a:ext cx="896448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Какой пейзаж предстаёт перед зрителем на картине И. И. Шишкина «Зима»?</a:t>
            </a:r>
          </a:p>
          <a:p>
            <a:r>
              <a:rPr lang="ru-RU" sz="2800" dirty="0" smtClean="0"/>
              <a:t>Что вы видите на переднем плане?</a:t>
            </a:r>
          </a:p>
          <a:p>
            <a:r>
              <a:rPr lang="ru-RU" sz="2800" dirty="0" smtClean="0"/>
              <a:t>Каким изобразил художник лес справа? Слева?</a:t>
            </a:r>
          </a:p>
          <a:p>
            <a:r>
              <a:rPr lang="ru-RU" sz="2800" dirty="0" smtClean="0"/>
              <a:t>Как использует художник цвет, чтобы передать зрителю ощущение морозного солнечного дня? </a:t>
            </a:r>
          </a:p>
          <a:p>
            <a:r>
              <a:rPr lang="ru-RU" sz="2800" dirty="0" smtClean="0"/>
              <a:t>Снег на картине.</a:t>
            </a:r>
          </a:p>
          <a:p>
            <a:r>
              <a:rPr lang="ru-RU" sz="2800" dirty="0" smtClean="0"/>
              <a:t>Как передано пространство в картине?</a:t>
            </a:r>
          </a:p>
          <a:p>
            <a:r>
              <a:rPr lang="ru-RU" sz="2800" dirty="0" smtClean="0"/>
              <a:t>Какова композиция картины?</a:t>
            </a:r>
          </a:p>
          <a:p>
            <a:r>
              <a:rPr lang="ru-RU" sz="2800" dirty="0" smtClean="0"/>
              <a:t>Что изображено на заднем плане?</a:t>
            </a:r>
          </a:p>
          <a:p>
            <a:r>
              <a:rPr lang="ru-RU" sz="2800" dirty="0" smtClean="0"/>
              <a:t>Какие цвета преобладают в картине: теплые или холодные?</a:t>
            </a:r>
            <a:br>
              <a:rPr lang="ru-RU" sz="2800" dirty="0" smtClean="0"/>
            </a:br>
            <a:r>
              <a:rPr lang="ru-RU" sz="2800" dirty="0" smtClean="0"/>
              <a:t>Как художнику удалось передать зимнее </a:t>
            </a:r>
            <a:r>
              <a:rPr lang="ru-RU" sz="2800" b="1" i="1" dirty="0" smtClean="0">
                <a:solidFill>
                  <a:srgbClr val="0000FF"/>
                </a:solidFill>
              </a:rPr>
              <a:t>оцепенение</a:t>
            </a:r>
            <a:r>
              <a:rPr lang="ru-RU" sz="2800" dirty="0" smtClean="0"/>
              <a:t> природы?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188640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/>
              <a:t>Лексическая работа</a:t>
            </a:r>
            <a:endParaRPr lang="ru-RU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1340768"/>
            <a:ext cx="820891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800" dirty="0" smtClean="0"/>
          </a:p>
          <a:p>
            <a:pPr marL="342900" indent="-342900" algn="just">
              <a:buAutoNum type="arabicPeriod"/>
            </a:pPr>
            <a:r>
              <a:rPr lang="ru-RU" sz="2800" dirty="0" smtClean="0"/>
              <a:t>Объясните лексическое значение гимн, колорит, </a:t>
            </a:r>
            <a:r>
              <a:rPr lang="ru-RU" sz="2800" dirty="0" smtClean="0"/>
              <a:t>оцепенение, оживление </a:t>
            </a:r>
            <a:r>
              <a:rPr lang="ru-RU" sz="2800" dirty="0" smtClean="0"/>
              <a:t>Проверьте себя по </a:t>
            </a:r>
            <a:r>
              <a:rPr lang="ru-RU" sz="2800" dirty="0" smtClean="0"/>
              <a:t>толковому словарику.</a:t>
            </a:r>
            <a:br>
              <a:rPr lang="ru-RU" sz="2800" dirty="0" smtClean="0"/>
            </a:br>
            <a:endParaRPr lang="ru-RU" sz="2800" dirty="0" smtClean="0"/>
          </a:p>
          <a:p>
            <a:pPr marL="342900" indent="-342900" algn="just">
              <a:buAutoNum type="arabicPeriod"/>
            </a:pPr>
            <a:r>
              <a:rPr lang="ru-RU" sz="2800" dirty="0" smtClean="0"/>
              <a:t>Используя изобразительно-выразительные возможности причастий и деепричастий, наберите лексический материал, чтобы описать картину Константина Фёдоровича </a:t>
            </a:r>
            <a:r>
              <a:rPr lang="ru-RU" sz="2800" dirty="0" err="1" smtClean="0"/>
              <a:t>Юона</a:t>
            </a:r>
            <a:r>
              <a:rPr lang="ru-RU" sz="2800" dirty="0" smtClean="0"/>
              <a:t>«Русская зима. </a:t>
            </a:r>
            <a:r>
              <a:rPr lang="ru-RU" sz="2800" dirty="0" err="1" smtClean="0"/>
              <a:t>Лигачёво</a:t>
            </a:r>
            <a:r>
              <a:rPr lang="ru-RU" sz="2800" dirty="0" smtClean="0"/>
              <a:t>»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8496944" cy="648072"/>
          </a:xfrm>
        </p:spPr>
        <p:txBody>
          <a:bodyPr anchor="ctr">
            <a:noAutofit/>
          </a:bodyPr>
          <a:lstStyle/>
          <a:p>
            <a:pPr algn="ctr"/>
            <a:r>
              <a:rPr lang="ru-RU" sz="2400" dirty="0" smtClean="0"/>
              <a:t>Константин Фёдорович </a:t>
            </a:r>
            <a:r>
              <a:rPr lang="ru-RU" sz="2400" dirty="0" err="1" smtClean="0"/>
              <a:t>Юон</a:t>
            </a: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>«Русская зима. </a:t>
            </a:r>
            <a:r>
              <a:rPr lang="ru-RU" sz="2400" dirty="0" err="1" smtClean="0"/>
              <a:t>Лигачёво</a:t>
            </a:r>
            <a:r>
              <a:rPr lang="ru-RU" sz="2400" dirty="0" smtClean="0"/>
              <a:t>»</a:t>
            </a:r>
            <a:endParaRPr lang="ru-RU" sz="24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7410" name="Picture 2" descr="http://festival.1september.ru/articles/419860/827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3154" b="13154"/>
          <a:stretch>
            <a:fillRect/>
          </a:stretch>
        </p:blipFill>
        <p:spPr bwMode="auto">
          <a:xfrm rot="420000">
            <a:off x="2967785" y="1119671"/>
            <a:ext cx="5803688" cy="4752993"/>
          </a:xfrm>
          <a:prstGeom prst="rect">
            <a:avLst/>
          </a:prstGeom>
          <a:noFill/>
        </p:spPr>
      </p:pic>
      <p:pic>
        <p:nvPicPr>
          <p:cNvPr id="17412" name="Picture 4" descr="http://img0.liveinternet.ru/images/attach/c/6/91/663/91663698_large_1912_Avtoportret_Konstantina_YUona_H_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556792"/>
            <a:ext cx="2880321" cy="466913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123728" y="6309320"/>
            <a:ext cx="7020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</a:rPr>
              <a:t>Государственная Третьяковская галерея, Москва</a:t>
            </a:r>
            <a:endParaRPr lang="ru-RU" sz="20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45640"/>
            <a:ext cx="8064896" cy="738336"/>
          </a:xfrm>
        </p:spPr>
        <p:txBody>
          <a:bodyPr anchor="ctr">
            <a:normAutofit/>
          </a:bodyPr>
          <a:lstStyle/>
          <a:p>
            <a:pPr algn="ctr"/>
            <a:r>
              <a:rPr lang="ru-RU" sz="3600" b="1" dirty="0" smtClean="0"/>
              <a:t>Лексическая работа.</a:t>
            </a:r>
            <a:endParaRPr lang="ru-RU" sz="36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496" y="692698"/>
          <a:ext cx="8964487" cy="6097968"/>
        </p:xfrm>
        <a:graphic>
          <a:graphicData uri="http://schemas.openxmlformats.org/drawingml/2006/table">
            <a:tbl>
              <a:tblPr/>
              <a:tblGrid>
                <a:gridCol w="873046"/>
                <a:gridCol w="4091191"/>
                <a:gridCol w="4000250"/>
              </a:tblGrid>
              <a:tr h="22350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Картина И.И. Шишкина «Зима»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Картина К.Ф. </a:t>
                      </a:r>
                      <a:r>
                        <a:rPr lang="ru-RU" sz="1600" b="1" dirty="0" err="1">
                          <a:latin typeface="Times New Roman"/>
                          <a:ea typeface="Calibri"/>
                          <a:cs typeface="Times New Roman"/>
                        </a:rPr>
                        <a:t>Юона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 «Русская зима. </a:t>
                      </a:r>
                      <a:r>
                        <a:rPr lang="ru-RU" sz="1600" b="1" dirty="0" err="1">
                          <a:latin typeface="Times New Roman"/>
                          <a:ea typeface="Calibri"/>
                          <a:cs typeface="Times New Roman"/>
                        </a:rPr>
                        <a:t>Лигачёво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88" marR="436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СНЕГ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ДЕРЕВЬЯ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ВОЗДУХ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НЕБО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СОЛНЦЕ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Calibri"/>
                          <a:cs typeface="Times New Roman"/>
                        </a:rPr>
                        <a:t>ДЕНЬ</a:t>
                      </a:r>
                      <a:endParaRPr lang="ru-RU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688" marR="436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546</TotalTime>
  <Words>620</Words>
  <Application>Microsoft Office PowerPoint</Application>
  <PresentationFormat>Экран (4:3)</PresentationFormat>
  <Paragraphs>79</Paragraphs>
  <Slides>16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Седьмое октября.  Классная работа.</vt:lpstr>
      <vt:lpstr>К чему стремимся:</vt:lpstr>
      <vt:lpstr>Рассмотрим произведения</vt:lpstr>
      <vt:lpstr>Иван Иванович Шишкин «Зима»</vt:lpstr>
      <vt:lpstr>Идём в картину…</vt:lpstr>
      <vt:lpstr>Чтобы составить свой план описания, используйте ? - помощники</vt:lpstr>
      <vt:lpstr>Лексическая работа</vt:lpstr>
      <vt:lpstr>Константин Фёдорович Юон  «Русская зима. Лигачёво»</vt:lpstr>
      <vt:lpstr>Лексическая работа.</vt:lpstr>
      <vt:lpstr>Слайд 10</vt:lpstr>
      <vt:lpstr>Слайд 11</vt:lpstr>
      <vt:lpstr>Сопоставление картин И.И. Шишкина и К.Ф. Юона по общему настроению </vt:lpstr>
      <vt:lpstr>Иван Иванович Шишкин «Зима»</vt:lpstr>
      <vt:lpstr>Константин Фёдорович Юон  «Русская зима. Лигачёво»</vt:lpstr>
      <vt:lpstr>Слайд 15</vt:lpstr>
      <vt:lpstr>Домашнее задание: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Седьмое октября.  Классная работа.</dc:title>
  <dc:creator>Елена Владиславовна</dc:creator>
  <cp:lastModifiedBy>Elena</cp:lastModifiedBy>
  <cp:revision>34</cp:revision>
  <dcterms:created xsi:type="dcterms:W3CDTF">2015-10-05T14:39:44Z</dcterms:created>
  <dcterms:modified xsi:type="dcterms:W3CDTF">2015-10-21T20:58:21Z</dcterms:modified>
</cp:coreProperties>
</file>