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29.10.2015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29.10.2015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29.10.2015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29.10.2015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29.10.2015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29.10.2015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29.10.2015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29.10.2015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pandia.ru/text/79/130/images/image003_70.jpg"/>
          <p:cNvPicPr>
            <a:picLocks noChangeAspect="1" noChangeArrowheads="1"/>
          </p:cNvPicPr>
          <p:nvPr/>
        </p:nvPicPr>
        <p:blipFill>
          <a:blip r:embed="rId2" cstate="print"/>
          <a:srcRect/>
          <a:stretch>
            <a:fillRect/>
          </a:stretch>
        </p:blipFill>
        <p:spPr bwMode="auto">
          <a:xfrm>
            <a:off x="1" y="0"/>
            <a:ext cx="9144000" cy="6858000"/>
          </a:xfrm>
          <a:prstGeom prst="rect">
            <a:avLst/>
          </a:prstGeom>
          <a:noFill/>
        </p:spPr>
      </p:pic>
      <p:sp>
        <p:nvSpPr>
          <p:cNvPr id="2" name="Заголовок 1"/>
          <p:cNvSpPr>
            <a:spLocks noGrp="1"/>
          </p:cNvSpPr>
          <p:nvPr>
            <p:ph type="title"/>
          </p:nvPr>
        </p:nvSpPr>
        <p:spPr>
          <a:xfrm>
            <a:off x="457200" y="908720"/>
            <a:ext cx="8229600" cy="3600400"/>
          </a:xfrm>
        </p:spPr>
        <p:txBody>
          <a:bodyPr>
            <a:normAutofit/>
          </a:bodyPr>
          <a:lstStyle/>
          <a:p>
            <a:r>
              <a:rPr lang="ru-RU" sz="4800" b="1" dirty="0" smtClean="0"/>
              <a:t>Обобщающие слова при однородных членах</a:t>
            </a:r>
            <a:endParaRPr lang="ru-RU" sz="48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5602634"/>
          </a:xfrm>
        </p:spPr>
        <p:txBody>
          <a:bodyPr>
            <a:normAutofit/>
          </a:bodyPr>
          <a:lstStyle/>
          <a:p>
            <a:pPr algn="l"/>
            <a:r>
              <a:rPr lang="ru-RU" b="1" dirty="0" smtClean="0"/>
              <a:t>Задание 3.</a:t>
            </a:r>
            <a:r>
              <a:rPr lang="ru-RU" dirty="0" smtClean="0"/>
              <a:t> </a:t>
            </a:r>
            <a:br>
              <a:rPr lang="ru-RU" dirty="0" smtClean="0"/>
            </a:br>
            <a:r>
              <a:rPr lang="ru-RU" sz="3600" dirty="0" smtClean="0"/>
              <a:t>Найди в предложениях слова с общим значением и однородные члены </a:t>
            </a:r>
            <a:br>
              <a:rPr lang="ru-RU" sz="3600" dirty="0" smtClean="0"/>
            </a:br>
            <a:r>
              <a:rPr lang="ru-RU" sz="3600" dirty="0" smtClean="0">
                <a:solidFill>
                  <a:srgbClr val="0070C0"/>
                </a:solidFill>
              </a:rPr>
              <a:t>Нужен мне работник: повар, конюх и плотник.</a:t>
            </a:r>
            <a:br>
              <a:rPr lang="ru-RU" sz="3600" dirty="0" smtClean="0">
                <a:solidFill>
                  <a:srgbClr val="0070C0"/>
                </a:solidFill>
              </a:rPr>
            </a:br>
            <a:r>
              <a:rPr lang="ru-RU" sz="3600" dirty="0" smtClean="0">
                <a:solidFill>
                  <a:srgbClr val="0070C0"/>
                </a:solidFill>
              </a:rPr>
              <a:t>В буфете есть разнообразная выпечка: пирожки, булки, пирожные.</a:t>
            </a:r>
            <a:br>
              <a:rPr lang="ru-RU" sz="3600" dirty="0" smtClean="0">
                <a:solidFill>
                  <a:srgbClr val="0070C0"/>
                </a:solidFill>
              </a:rPr>
            </a:br>
            <a:r>
              <a:rPr lang="ru-RU" sz="3600" dirty="0" smtClean="0">
                <a:solidFill>
                  <a:srgbClr val="0070C0"/>
                </a:solidFill>
              </a:rPr>
              <a:t>Проводник выдал комплект белья: две простыни, наволоку, полотенце.</a:t>
            </a:r>
            <a:endParaRPr lang="ru-RU" sz="3600" dirty="0">
              <a:solidFill>
                <a:srgbClr val="0070C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1484784"/>
            <a:ext cx="8229600" cy="3960440"/>
          </a:xfrm>
        </p:spPr>
        <p:txBody>
          <a:bodyPr/>
          <a:lstStyle/>
          <a:p>
            <a:r>
              <a:rPr lang="ru-RU" dirty="0" smtClean="0"/>
              <a:t>Сделайте вывод и подтвердите его чтением теоретических сведений (с.96)</a:t>
            </a: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548680"/>
            <a:ext cx="8229600" cy="5472608"/>
          </a:xfrm>
        </p:spPr>
        <p:txBody>
          <a:bodyPr>
            <a:normAutofit fontScale="90000"/>
          </a:bodyPr>
          <a:lstStyle/>
          <a:p>
            <a:pPr algn="l"/>
            <a:r>
              <a:rPr lang="ru-RU" sz="3600" b="1" dirty="0" smtClean="0"/>
              <a:t>Закрепление изученного материала.</a:t>
            </a:r>
            <a:r>
              <a:rPr lang="ru-RU" dirty="0" smtClean="0"/>
              <a:t/>
            </a:r>
            <a:br>
              <a:rPr lang="ru-RU" dirty="0" smtClean="0"/>
            </a:br>
            <a:r>
              <a:rPr lang="ru-RU" sz="3600" dirty="0" smtClean="0"/>
              <a:t>1.Упр.210- комментированное письмо.</a:t>
            </a:r>
            <a:br>
              <a:rPr lang="ru-RU" sz="3600" dirty="0" smtClean="0"/>
            </a:br>
            <a:r>
              <a:rPr lang="ru-RU" sz="3600" dirty="0" smtClean="0"/>
              <a:t>2. Упр.211-самостоятельная работа.</a:t>
            </a:r>
            <a:br>
              <a:rPr lang="ru-RU" sz="3600" dirty="0" smtClean="0"/>
            </a:br>
            <a:r>
              <a:rPr lang="ru-RU" sz="3600" dirty="0" smtClean="0"/>
              <a:t>3.Тестовое задание.</a:t>
            </a:r>
            <a:br>
              <a:rPr lang="ru-RU" sz="3600" dirty="0" smtClean="0"/>
            </a:br>
            <a:r>
              <a:rPr lang="ru-RU" sz="3600" dirty="0" smtClean="0"/>
              <a:t>Напишите, какими членами данного предложения являются однородные члены.</a:t>
            </a:r>
            <a:br>
              <a:rPr lang="ru-RU" sz="3600" dirty="0" smtClean="0"/>
            </a:br>
            <a:r>
              <a:rPr lang="ru-RU" sz="3600" dirty="0" smtClean="0">
                <a:solidFill>
                  <a:srgbClr val="0070C0"/>
                </a:solidFill>
              </a:rPr>
              <a:t>Все произведения русской литературы делятся на три большие группы: эпос, лирика и драма.</a:t>
            </a:r>
            <a:endParaRPr lang="ru-RU" sz="3600" dirty="0">
              <a:solidFill>
                <a:srgbClr val="0070C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5458618"/>
          </a:xfrm>
        </p:spPr>
        <p:txBody>
          <a:bodyPr/>
          <a:lstStyle/>
          <a:p>
            <a:pPr algn="l"/>
            <a:r>
              <a:rPr lang="ru-RU" b="1" dirty="0" smtClean="0"/>
              <a:t>Подведение итогов.</a:t>
            </a:r>
            <a:r>
              <a:rPr lang="ru-RU" dirty="0" smtClean="0"/>
              <a:t/>
            </a:r>
            <a:br>
              <a:rPr lang="ru-RU" dirty="0" smtClean="0"/>
            </a:br>
            <a:r>
              <a:rPr lang="ru-RU" dirty="0" smtClean="0"/>
              <a:t>-Какие знаки ставятся в предложениях с обобщающими словами?</a:t>
            </a:r>
            <a:br>
              <a:rPr lang="ru-RU" dirty="0" smtClean="0"/>
            </a:br>
            <a:r>
              <a:rPr lang="ru-RU" dirty="0" smtClean="0"/>
              <a:t>-Как использовать </a:t>
            </a:r>
            <a:r>
              <a:rPr lang="ru-RU" dirty="0" err="1" smtClean="0"/>
              <a:t>знаия</a:t>
            </a:r>
            <a:r>
              <a:rPr lang="ru-RU" dirty="0" smtClean="0"/>
              <a:t> о предложениях обобщающими словами при написании сжатых изложений?</a:t>
            </a: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5530626"/>
          </a:xfrm>
        </p:spPr>
        <p:txBody>
          <a:bodyPr/>
          <a:lstStyle/>
          <a:p>
            <a:pPr algn="l"/>
            <a:r>
              <a:rPr lang="ru-RU" b="1" dirty="0" smtClean="0"/>
              <a:t>Домашнее задание.</a:t>
            </a:r>
            <a:r>
              <a:rPr lang="ru-RU" dirty="0" smtClean="0"/>
              <a:t/>
            </a:r>
            <a:br>
              <a:rPr lang="ru-RU" dirty="0" smtClean="0"/>
            </a:br>
            <a:r>
              <a:rPr lang="ru-RU" dirty="0" smtClean="0"/>
              <a:t>1.Параграф 41</a:t>
            </a:r>
            <a:br>
              <a:rPr lang="ru-RU" dirty="0" smtClean="0"/>
            </a:br>
            <a:r>
              <a:rPr lang="ru-RU" dirty="0" smtClean="0"/>
              <a:t>2.Упражнение 2012- подготовка к диктанту.</a:t>
            </a:r>
            <a:br>
              <a:rPr lang="ru-RU" dirty="0" smtClean="0"/>
            </a:br>
            <a:r>
              <a:rPr lang="ru-RU" dirty="0" smtClean="0"/>
              <a:t>3. Рабочая тетрадь: задания 45, 46 (с. 25-26)</a:t>
            </a: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5386610"/>
          </a:xfrm>
        </p:spPr>
        <p:txBody>
          <a:bodyPr/>
          <a:lstStyle/>
          <a:p>
            <a:r>
              <a:rPr lang="ru-RU" dirty="0" smtClean="0"/>
              <a:t>Спасибо за внимание!</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5962674"/>
          </a:xfrm>
        </p:spPr>
        <p:txBody>
          <a:bodyPr>
            <a:normAutofit fontScale="90000"/>
          </a:bodyPr>
          <a:lstStyle/>
          <a:p>
            <a:pPr algn="l"/>
            <a:r>
              <a:rPr lang="ru-RU" b="1" dirty="0" smtClean="0"/>
              <a:t>Цели урока:</a:t>
            </a:r>
            <a:r>
              <a:rPr lang="ru-RU" dirty="0" smtClean="0"/>
              <a:t/>
            </a:r>
            <a:br>
              <a:rPr lang="ru-RU" dirty="0" smtClean="0"/>
            </a:br>
            <a:r>
              <a:rPr lang="ru-RU" sz="4000" dirty="0" smtClean="0"/>
              <a:t>Отработка умения находить обобщающие слова при однородных членах;</a:t>
            </a:r>
            <a:br>
              <a:rPr lang="ru-RU" sz="4000" dirty="0" smtClean="0"/>
            </a:br>
            <a:r>
              <a:rPr lang="ru-RU" sz="4000" dirty="0" smtClean="0"/>
              <a:t>Формирование умения правильно ставить знаки препинания при обобщающих словах и составлять схемы предложений;</a:t>
            </a:r>
            <a:br>
              <a:rPr lang="ru-RU" sz="4000" dirty="0" smtClean="0"/>
            </a:br>
            <a:r>
              <a:rPr lang="ru-RU" sz="4000" dirty="0" smtClean="0"/>
              <a:t>Развивать навыки лингвистического анализа.</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5962674"/>
          </a:xfrm>
        </p:spPr>
        <p:txBody>
          <a:bodyPr>
            <a:normAutofit fontScale="90000"/>
          </a:bodyPr>
          <a:lstStyle/>
          <a:p>
            <a:pPr algn="l"/>
            <a:r>
              <a:rPr lang="ru-RU" b="1" dirty="0" smtClean="0"/>
              <a:t/>
            </a:r>
            <a:br>
              <a:rPr lang="ru-RU" b="1" dirty="0" smtClean="0"/>
            </a:br>
            <a:r>
              <a:rPr lang="ru-RU" b="1" dirty="0" smtClean="0"/>
              <a:t/>
            </a:r>
            <a:br>
              <a:rPr lang="ru-RU" b="1" dirty="0" smtClean="0"/>
            </a:br>
            <a:r>
              <a:rPr lang="ru-RU" b="1" dirty="0" smtClean="0"/>
              <a:t>1.Словарная работа</a:t>
            </a:r>
            <a:r>
              <a:rPr lang="ru-RU" dirty="0" smtClean="0"/>
              <a:t/>
            </a:r>
            <a:br>
              <a:rPr lang="ru-RU" dirty="0" smtClean="0"/>
            </a:br>
            <a:r>
              <a:rPr lang="ru-RU" b="1" dirty="0" smtClean="0"/>
              <a:t>-</a:t>
            </a:r>
            <a:r>
              <a:rPr lang="ru-RU" sz="3100" b="1" dirty="0" smtClean="0"/>
              <a:t>Спиши, раскрывая скобки, вставляя пропущенные буквы. Объясни условия выбора орфограмм.</a:t>
            </a:r>
            <a:r>
              <a:rPr lang="ru-RU" sz="3100" dirty="0" smtClean="0"/>
              <a:t/>
            </a:r>
            <a:br>
              <a:rPr lang="ru-RU" sz="3100" dirty="0" smtClean="0"/>
            </a:br>
            <a:r>
              <a:rPr lang="ru-RU" sz="3600" dirty="0" smtClean="0"/>
              <a:t>Посетить хо(</a:t>
            </a:r>
            <a:r>
              <a:rPr lang="ru-RU" sz="3600" dirty="0" err="1" smtClean="0"/>
              <a:t>к,кк</a:t>
            </a:r>
            <a:r>
              <a:rPr lang="ru-RU" sz="3600" dirty="0" smtClean="0"/>
              <a:t>)</a:t>
            </a:r>
            <a:r>
              <a:rPr lang="ru-RU" sz="3600" dirty="0" err="1" smtClean="0"/>
              <a:t>ейный</a:t>
            </a:r>
            <a:r>
              <a:rPr lang="ru-RU" sz="3600" dirty="0" smtClean="0"/>
              <a:t> </a:t>
            </a:r>
            <a:r>
              <a:rPr lang="ru-RU" sz="3600" dirty="0" err="1" smtClean="0"/>
              <a:t>ма</a:t>
            </a:r>
            <a:r>
              <a:rPr lang="ru-RU" sz="3600" dirty="0" smtClean="0"/>
              <a:t> (т)ч,(из)редка выглядывает со(л)</a:t>
            </a:r>
            <a:r>
              <a:rPr lang="ru-RU" sz="3600" dirty="0" err="1" smtClean="0"/>
              <a:t>нце</a:t>
            </a:r>
            <a:r>
              <a:rPr lang="ru-RU" sz="3600" dirty="0" smtClean="0"/>
              <a:t>, ус(т)</a:t>
            </a:r>
            <a:r>
              <a:rPr lang="ru-RU" sz="3600" dirty="0" err="1" smtClean="0"/>
              <a:t>ная</a:t>
            </a:r>
            <a:r>
              <a:rPr lang="ru-RU" sz="3600" dirty="0" smtClean="0"/>
              <a:t> речь, и..</a:t>
            </a:r>
            <a:r>
              <a:rPr lang="ru-RU" sz="3600" dirty="0" err="1" smtClean="0"/>
              <a:t>чезнуть</a:t>
            </a:r>
            <a:r>
              <a:rPr lang="ru-RU" sz="3600" dirty="0" smtClean="0"/>
              <a:t> (в)дали, решение задач(</a:t>
            </a:r>
            <a:r>
              <a:rPr lang="ru-RU" sz="3600" dirty="0" err="1" smtClean="0"/>
              <a:t>ь</a:t>
            </a:r>
            <a:r>
              <a:rPr lang="ru-RU" sz="3600" dirty="0" smtClean="0"/>
              <a:t>), </a:t>
            </a:r>
            <a:r>
              <a:rPr lang="ru-RU" sz="3600" dirty="0" err="1" smtClean="0"/>
              <a:t>посв</a:t>
            </a:r>
            <a:r>
              <a:rPr lang="ru-RU" sz="3600" dirty="0" smtClean="0"/>
              <a:t>..</a:t>
            </a:r>
            <a:r>
              <a:rPr lang="ru-RU" sz="3600" dirty="0" err="1" smtClean="0"/>
              <a:t>тить</a:t>
            </a:r>
            <a:r>
              <a:rPr lang="ru-RU" sz="3600" dirty="0" smtClean="0"/>
              <a:t> стихотворение, смотреть (в)верх, д..</a:t>
            </a:r>
            <a:r>
              <a:rPr lang="ru-RU" sz="3600" dirty="0" err="1" smtClean="0"/>
              <a:t>лина</a:t>
            </a:r>
            <a:r>
              <a:rPr lang="ru-RU" sz="3600" dirty="0" smtClean="0"/>
              <a:t> роз, стр..</a:t>
            </a:r>
            <a:r>
              <a:rPr lang="ru-RU" sz="3600" dirty="0" err="1" smtClean="0"/>
              <a:t>миться</a:t>
            </a:r>
            <a:r>
              <a:rPr lang="ru-RU" sz="3600" dirty="0" smtClean="0"/>
              <a:t> (в)перед, измеряем об..ем, т..</a:t>
            </a:r>
            <a:r>
              <a:rPr lang="ru-RU" sz="3600" dirty="0" err="1" smtClean="0"/>
              <a:t>желый</a:t>
            </a:r>
            <a:r>
              <a:rPr lang="ru-RU" sz="3600" dirty="0" smtClean="0"/>
              <a:t> </a:t>
            </a:r>
            <a:r>
              <a:rPr lang="ru-RU" sz="3600" dirty="0" err="1" smtClean="0"/>
              <a:t>рю</a:t>
            </a:r>
            <a:r>
              <a:rPr lang="ru-RU" sz="3600" dirty="0" smtClean="0"/>
              <a:t>..</a:t>
            </a:r>
            <a:r>
              <a:rPr lang="ru-RU" sz="3600" dirty="0" err="1" smtClean="0"/>
              <a:t>зак</a:t>
            </a:r>
            <a:r>
              <a:rPr lang="ru-RU" sz="3600" dirty="0" smtClean="0"/>
              <a:t>, играем в б..</a:t>
            </a:r>
            <a:r>
              <a:rPr lang="ru-RU" sz="3600" dirty="0" err="1" smtClean="0"/>
              <a:t>ске</a:t>
            </a:r>
            <a:r>
              <a:rPr lang="ru-RU" sz="3600" dirty="0" smtClean="0"/>
              <a:t>..бол, молодые спор..смены, </a:t>
            </a:r>
            <a:r>
              <a:rPr lang="ru-RU" sz="3600" dirty="0" err="1" smtClean="0"/>
              <a:t>вн</a:t>
            </a:r>
            <a:r>
              <a:rPr lang="ru-RU" sz="3600" dirty="0" smtClean="0"/>
              <a:t>..</a:t>
            </a:r>
            <a:r>
              <a:rPr lang="ru-RU" sz="3600" dirty="0" err="1" smtClean="0"/>
              <a:t>мательно</a:t>
            </a:r>
            <a:r>
              <a:rPr lang="ru-RU" sz="3600" dirty="0" smtClean="0"/>
              <a:t> работать                              на к..</a:t>
            </a:r>
            <a:r>
              <a:rPr lang="ru-RU" sz="3600" dirty="0" err="1" smtClean="0"/>
              <a:t>мпьют</a:t>
            </a:r>
            <a:r>
              <a:rPr lang="ru-RU" sz="3600" dirty="0" smtClean="0"/>
              <a:t>..ре.</a:t>
            </a:r>
            <a:br>
              <a:rPr lang="ru-RU" sz="3600"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67544" y="188640"/>
            <a:ext cx="8229600" cy="6178698"/>
          </a:xfrm>
        </p:spPr>
        <p:txBody>
          <a:bodyPr>
            <a:normAutofit/>
          </a:bodyPr>
          <a:lstStyle/>
          <a:p>
            <a:r>
              <a:rPr lang="ru-RU" dirty="0" smtClean="0"/>
              <a:t>Проверь себя!</a:t>
            </a:r>
            <a:br>
              <a:rPr lang="ru-RU" dirty="0" smtClean="0"/>
            </a:br>
            <a:r>
              <a:rPr lang="ru-RU" dirty="0" smtClean="0"/>
              <a:t> </a:t>
            </a:r>
            <a:r>
              <a:rPr lang="ru-RU" sz="3600" dirty="0" smtClean="0"/>
              <a:t>Посетить хоккейный </a:t>
            </a:r>
            <a:r>
              <a:rPr lang="ru-RU" sz="3600" dirty="0" err="1" smtClean="0"/>
              <a:t>ма</a:t>
            </a:r>
            <a:r>
              <a:rPr lang="ru-RU" sz="3600" dirty="0" smtClean="0"/>
              <a:t> </a:t>
            </a:r>
            <a:r>
              <a:rPr lang="ru-RU" sz="3600" dirty="0" err="1" smtClean="0"/>
              <a:t>тч,изредка</a:t>
            </a:r>
            <a:r>
              <a:rPr lang="ru-RU" sz="3600" dirty="0" smtClean="0"/>
              <a:t> выглядывает солнце, устная речь, исчезнуть вдали, решение задач, посвятить стихотворение, смотреть вверх, долина роз, стремиться вперед, измеряем объем, тяжелый рюкзак, играем в баскетбол, молодые спортсмены, внимательно работать                              на компьютере.</a:t>
            </a:r>
            <a:endParaRPr lang="ru-RU" sz="3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2938338"/>
          </a:xfrm>
        </p:spPr>
        <p:txBody>
          <a:bodyPr>
            <a:normAutofit/>
          </a:bodyPr>
          <a:lstStyle/>
          <a:p>
            <a:pPr algn="l"/>
            <a:r>
              <a:rPr lang="ru-RU" b="1" dirty="0" smtClean="0"/>
              <a:t>2.Объяснение нового материала</a:t>
            </a:r>
            <a:br>
              <a:rPr lang="ru-RU" b="1" dirty="0" smtClean="0"/>
            </a:br>
            <a:r>
              <a:rPr lang="ru-RU" b="1" dirty="0" smtClean="0"/>
              <a:t>Задание. </a:t>
            </a:r>
            <a:r>
              <a:rPr lang="ru-RU" sz="3200" dirty="0" smtClean="0"/>
              <a:t>Найди общее по значению слово для однородных членов.</a:t>
            </a:r>
            <a:endParaRPr lang="ru-RU" sz="3200" dirty="0"/>
          </a:p>
        </p:txBody>
      </p:sp>
      <p:pic>
        <p:nvPicPr>
          <p:cNvPr id="17410" name="Picture 2" descr="http://centur.com.ua/image/cache/data/%D0%A8%D0%BA%D1%96%D0%BB%D1%8C%D0%BD%D1%96%20%D0%BC%D0%B5%D0%B1%D0%BB%D1%96/Novystyl/e_162_black_3-1100x600.jpg"/>
          <p:cNvPicPr>
            <a:picLocks noChangeAspect="1" noChangeArrowheads="1"/>
          </p:cNvPicPr>
          <p:nvPr/>
        </p:nvPicPr>
        <p:blipFill>
          <a:blip r:embed="rId3" cstate="print"/>
          <a:srcRect/>
          <a:stretch>
            <a:fillRect/>
          </a:stretch>
        </p:blipFill>
        <p:spPr bwMode="auto">
          <a:xfrm rot="438309">
            <a:off x="5724128" y="2996952"/>
            <a:ext cx="3168352" cy="1728192"/>
          </a:xfrm>
          <a:prstGeom prst="rect">
            <a:avLst/>
          </a:prstGeom>
          <a:noFill/>
        </p:spPr>
      </p:pic>
      <p:pic>
        <p:nvPicPr>
          <p:cNvPr id="17412" name="Picture 4" descr="http://studymax.narod.ru/lessons/images/final.jpg"/>
          <p:cNvPicPr>
            <a:picLocks noChangeAspect="1" noChangeArrowheads="1"/>
          </p:cNvPicPr>
          <p:nvPr/>
        </p:nvPicPr>
        <p:blipFill>
          <a:blip r:embed="rId4" cstate="print"/>
          <a:srcRect/>
          <a:stretch>
            <a:fillRect/>
          </a:stretch>
        </p:blipFill>
        <p:spPr bwMode="auto">
          <a:xfrm rot="21006451">
            <a:off x="323528" y="2924944"/>
            <a:ext cx="2535493" cy="1800200"/>
          </a:xfrm>
          <a:prstGeom prst="rect">
            <a:avLst/>
          </a:prstGeom>
          <a:noFill/>
        </p:spPr>
      </p:pic>
      <p:pic>
        <p:nvPicPr>
          <p:cNvPr id="17414" name="Picture 6" descr="http://test2.focus.spb.ru/images/catalog/5_03_big1.jpg"/>
          <p:cNvPicPr>
            <a:picLocks noChangeAspect="1" noChangeArrowheads="1"/>
          </p:cNvPicPr>
          <p:nvPr/>
        </p:nvPicPr>
        <p:blipFill>
          <a:blip r:embed="rId5" cstate="print"/>
          <a:srcRect/>
          <a:stretch>
            <a:fillRect/>
          </a:stretch>
        </p:blipFill>
        <p:spPr bwMode="auto">
          <a:xfrm>
            <a:off x="2267744" y="2780928"/>
            <a:ext cx="4176464" cy="291729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5589240"/>
            <a:ext cx="8229600" cy="720080"/>
          </a:xfrm>
        </p:spPr>
        <p:txBody>
          <a:bodyPr>
            <a:normAutofit fontScale="90000"/>
          </a:bodyPr>
          <a:lstStyle/>
          <a:p>
            <a:r>
              <a:rPr lang="ru-RU" dirty="0" smtClean="0"/>
              <a:t>Цветы</a:t>
            </a:r>
            <a:endParaRPr lang="ru-RU" dirty="0"/>
          </a:p>
        </p:txBody>
      </p:sp>
      <p:pic>
        <p:nvPicPr>
          <p:cNvPr id="18436" name="Picture 4" descr="http://img1.liveinternet.ru/images/attach/c/8/100/577/100577275_large_298323svetik.jpg"/>
          <p:cNvPicPr>
            <a:picLocks noChangeAspect="1" noChangeArrowheads="1"/>
          </p:cNvPicPr>
          <p:nvPr/>
        </p:nvPicPr>
        <p:blipFill>
          <a:blip r:embed="rId3" cstate="print"/>
          <a:srcRect/>
          <a:stretch>
            <a:fillRect/>
          </a:stretch>
        </p:blipFill>
        <p:spPr bwMode="auto">
          <a:xfrm>
            <a:off x="3059832" y="1412776"/>
            <a:ext cx="3420587" cy="2852936"/>
          </a:xfrm>
          <a:prstGeom prst="rect">
            <a:avLst/>
          </a:prstGeom>
          <a:noFill/>
        </p:spPr>
      </p:pic>
      <p:pic>
        <p:nvPicPr>
          <p:cNvPr id="18438" name="Picture 6" descr="http://st-lento.pl/adpics/original/12_2014/12/a6081d-poznam-samotna-pania-25-40-lat-zdjecia.jpg"/>
          <p:cNvPicPr>
            <a:picLocks noChangeAspect="1" noChangeArrowheads="1"/>
          </p:cNvPicPr>
          <p:nvPr/>
        </p:nvPicPr>
        <p:blipFill>
          <a:blip r:embed="rId4" cstate="print"/>
          <a:srcRect/>
          <a:stretch>
            <a:fillRect/>
          </a:stretch>
        </p:blipFill>
        <p:spPr bwMode="auto">
          <a:xfrm rot="19351580">
            <a:off x="-8170" y="2843367"/>
            <a:ext cx="3037994" cy="2070509"/>
          </a:xfrm>
          <a:prstGeom prst="rect">
            <a:avLst/>
          </a:prstGeom>
          <a:noFill/>
        </p:spPr>
      </p:pic>
      <p:pic>
        <p:nvPicPr>
          <p:cNvPr id="18440" name="Picture 8" descr="http://www.radiopulawy24.pl/images/Dokumenty/gozdziki.jpg"/>
          <p:cNvPicPr>
            <a:picLocks noChangeAspect="1" noChangeArrowheads="1"/>
          </p:cNvPicPr>
          <p:nvPr/>
        </p:nvPicPr>
        <p:blipFill>
          <a:blip r:embed="rId5" cstate="print"/>
          <a:srcRect/>
          <a:stretch>
            <a:fillRect/>
          </a:stretch>
        </p:blipFill>
        <p:spPr bwMode="auto">
          <a:xfrm rot="1607633">
            <a:off x="6492476" y="2477028"/>
            <a:ext cx="2237591" cy="2983454"/>
          </a:xfrm>
          <a:prstGeom prst="rect">
            <a:avLst/>
          </a:prstGeom>
          <a:noFill/>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5373216"/>
            <a:ext cx="8229600" cy="1008112"/>
          </a:xfrm>
        </p:spPr>
        <p:txBody>
          <a:bodyPr/>
          <a:lstStyle/>
          <a:p>
            <a:r>
              <a:rPr lang="ru-RU" dirty="0" smtClean="0"/>
              <a:t>звери</a:t>
            </a:r>
            <a:endParaRPr lang="ru-RU" dirty="0"/>
          </a:p>
        </p:txBody>
      </p:sp>
      <p:pic>
        <p:nvPicPr>
          <p:cNvPr id="3074" name="Picture 2" descr="http://image.hotdog.hu/imagerotator/julika2/oroszlan01.png"/>
          <p:cNvPicPr>
            <a:picLocks noChangeAspect="1" noChangeArrowheads="1"/>
          </p:cNvPicPr>
          <p:nvPr/>
        </p:nvPicPr>
        <p:blipFill>
          <a:blip r:embed="rId3" cstate="print"/>
          <a:srcRect/>
          <a:stretch>
            <a:fillRect/>
          </a:stretch>
        </p:blipFill>
        <p:spPr bwMode="auto">
          <a:xfrm rot="21123334">
            <a:off x="319002" y="860871"/>
            <a:ext cx="3633228" cy="2270768"/>
          </a:xfrm>
          <a:prstGeom prst="rect">
            <a:avLst/>
          </a:prstGeom>
          <a:noFill/>
        </p:spPr>
      </p:pic>
      <p:pic>
        <p:nvPicPr>
          <p:cNvPr id="3076" name="Picture 4" descr="http://www.totem.eoldal.hu/img/picture/441/k%C3%ADnai-tigris.png"/>
          <p:cNvPicPr>
            <a:picLocks noChangeAspect="1" noChangeArrowheads="1"/>
          </p:cNvPicPr>
          <p:nvPr/>
        </p:nvPicPr>
        <p:blipFill>
          <a:blip r:embed="rId4" cstate="print"/>
          <a:srcRect/>
          <a:stretch>
            <a:fillRect/>
          </a:stretch>
        </p:blipFill>
        <p:spPr bwMode="auto">
          <a:xfrm rot="961833">
            <a:off x="4865656" y="553117"/>
            <a:ext cx="4392488" cy="2745305"/>
          </a:xfrm>
          <a:prstGeom prst="rect">
            <a:avLst/>
          </a:prstGeom>
          <a:noFill/>
        </p:spPr>
      </p:pic>
      <p:pic>
        <p:nvPicPr>
          <p:cNvPr id="3078" name="Picture 6" descr="http://img.ii4.ru/images/2010/12/18/70249_zveri.png"/>
          <p:cNvPicPr>
            <a:picLocks noChangeAspect="1" noChangeArrowheads="1"/>
          </p:cNvPicPr>
          <p:nvPr/>
        </p:nvPicPr>
        <p:blipFill>
          <a:blip r:embed="rId5" cstate="print"/>
          <a:srcRect/>
          <a:stretch>
            <a:fillRect/>
          </a:stretch>
        </p:blipFill>
        <p:spPr bwMode="auto">
          <a:xfrm>
            <a:off x="2699792" y="2060848"/>
            <a:ext cx="3384376" cy="3384376"/>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6178698"/>
          </a:xfrm>
        </p:spPr>
        <p:txBody>
          <a:bodyPr>
            <a:normAutofit fontScale="90000"/>
          </a:bodyPr>
          <a:lstStyle/>
          <a:p>
            <a:pPr algn="l"/>
            <a:r>
              <a:rPr lang="ru-RU" sz="3600" b="1" dirty="0" smtClean="0">
                <a:solidFill>
                  <a:srgbClr val="002060"/>
                </a:solidFill>
              </a:rPr>
              <a:t>ЗАПОМНИТЕ!</a:t>
            </a:r>
            <a:r>
              <a:rPr lang="ru-RU" sz="3600" dirty="0" smtClean="0"/>
              <a:t/>
            </a:r>
            <a:br>
              <a:rPr lang="ru-RU" sz="3600" dirty="0" smtClean="0"/>
            </a:br>
            <a:r>
              <a:rPr lang="ru-RU" sz="3600" dirty="0" smtClean="0"/>
              <a:t>Обобщающими называются слова, которые объединяют однородные члены предложения в одну смысловую группу. Они являются теми же членами предложения, что и однородные члены.</a:t>
            </a:r>
            <a:br>
              <a:rPr lang="ru-RU" sz="3600" dirty="0" smtClean="0"/>
            </a:br>
            <a:r>
              <a:rPr lang="ru-RU" sz="3600" dirty="0" smtClean="0"/>
              <a:t>В роли обобщающих слов часто выступают местоимения и местоименные наречия</a:t>
            </a:r>
            <a:r>
              <a:rPr lang="ru-RU" sz="3600" b="1" dirty="0" smtClean="0"/>
              <a:t>: все, всё, никто, ничто, везде, всюду, нигде, никогда.</a:t>
            </a:r>
            <a:r>
              <a:rPr lang="ru-RU" sz="3600" dirty="0" smtClean="0"/>
              <a:t> Нигде : ни в школе, ни дома, ни на бульваре - я друга не нашёл.</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player.myshared.ru/863724/data/images/img25.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274638"/>
            <a:ext cx="8229600" cy="5674642"/>
          </a:xfrm>
        </p:spPr>
        <p:txBody>
          <a:bodyPr>
            <a:normAutofit/>
          </a:bodyPr>
          <a:lstStyle/>
          <a:p>
            <a:pPr algn="l"/>
            <a:r>
              <a:rPr lang="ru-RU" b="1" dirty="0" smtClean="0"/>
              <a:t>Задание 2. </a:t>
            </a:r>
            <a:r>
              <a:rPr lang="ru-RU" dirty="0" smtClean="0"/>
              <a:t/>
            </a:r>
            <a:br>
              <a:rPr lang="ru-RU" dirty="0" smtClean="0"/>
            </a:br>
            <a:r>
              <a:rPr lang="ru-RU" sz="4000" dirty="0" smtClean="0"/>
              <a:t>Подбери однородные члены, раскрывающие значение слов.</a:t>
            </a:r>
            <a:br>
              <a:rPr lang="ru-RU" sz="4000" dirty="0" smtClean="0"/>
            </a:br>
            <a:r>
              <a:rPr lang="ru-RU" sz="4000" dirty="0" smtClean="0">
                <a:solidFill>
                  <a:srgbClr val="0070C0"/>
                </a:solidFill>
              </a:rPr>
              <a:t>Овощи…</a:t>
            </a:r>
            <a:br>
              <a:rPr lang="ru-RU" sz="4000" dirty="0" smtClean="0">
                <a:solidFill>
                  <a:srgbClr val="0070C0"/>
                </a:solidFill>
              </a:rPr>
            </a:br>
            <a:r>
              <a:rPr lang="ru-RU" sz="4000" dirty="0" err="1" smtClean="0">
                <a:solidFill>
                  <a:srgbClr val="0070C0"/>
                </a:solidFill>
              </a:rPr>
              <a:t>Сельско-хозяйственные</a:t>
            </a:r>
            <a:r>
              <a:rPr lang="ru-RU" sz="4000" dirty="0" smtClean="0">
                <a:solidFill>
                  <a:srgbClr val="0070C0"/>
                </a:solidFill>
              </a:rPr>
              <a:t> животные…</a:t>
            </a:r>
            <a:br>
              <a:rPr lang="ru-RU" sz="4000" dirty="0" smtClean="0">
                <a:solidFill>
                  <a:srgbClr val="0070C0"/>
                </a:solidFill>
              </a:rPr>
            </a:br>
            <a:r>
              <a:rPr lang="ru-RU" sz="4000" dirty="0" smtClean="0">
                <a:solidFill>
                  <a:srgbClr val="0070C0"/>
                </a:solidFill>
              </a:rPr>
              <a:t>Домашние животные…</a:t>
            </a:r>
            <a:br>
              <a:rPr lang="ru-RU" sz="4000" dirty="0" smtClean="0">
                <a:solidFill>
                  <a:srgbClr val="0070C0"/>
                </a:solidFill>
              </a:rPr>
            </a:br>
            <a:r>
              <a:rPr lang="ru-RU" sz="4000" dirty="0" smtClean="0">
                <a:solidFill>
                  <a:srgbClr val="0070C0"/>
                </a:solidFill>
              </a:rPr>
              <a:t>Родственники…</a:t>
            </a:r>
            <a:endParaRPr lang="ru-RU" sz="4000" dirty="0">
              <a:solidFill>
                <a:srgbClr val="0070C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TotalTime>
  <Words>49</Words>
  <Application>Microsoft Office PowerPoint</Application>
  <PresentationFormat>Экран (4:3)</PresentationFormat>
  <Paragraphs>15</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Обобщающие слова при однородных членах</vt:lpstr>
      <vt:lpstr>Цели урока: Отработка умения находить обобщающие слова при однородных членах; Формирование умения правильно ставить знаки препинания при обобщающих словах и составлять схемы предложений; Развивать навыки лингвистического анализа. </vt:lpstr>
      <vt:lpstr>  1.Словарная работа -Спиши, раскрывая скобки, вставляя пропущенные буквы. Объясни условия выбора орфограмм. Посетить хо(к,кк)ейный ма (т)ч,(из)редка выглядывает со(л)нце, ус(т)ная речь, и..чезнуть (в)дали, решение задач(ь), посв..тить стихотворение, смотреть (в)верх, д..лина роз, стр..миться (в)перед, измеряем об..ем, т..желый рю..зак, играем в б..ске..бол, молодые спор..смены, вн..мательно работать                              на к..мпьют..ре.  </vt:lpstr>
      <vt:lpstr>Проверь себя!  Посетить хоккейный ма тч,изредка выглядывает солнце, устная речь, исчезнуть вдали, решение задач, посвятить стихотворение, смотреть вверх, долина роз, стремиться вперед, измеряем объем, тяжелый рюкзак, играем в баскетбол, молодые спортсмены, внимательно работать                              на компьютере.</vt:lpstr>
      <vt:lpstr>2.Объяснение нового материала Задание. Найди общее по значению слово для однородных членов.</vt:lpstr>
      <vt:lpstr>Цветы</vt:lpstr>
      <vt:lpstr>звери</vt:lpstr>
      <vt:lpstr>ЗАПОМНИТЕ! Обобщающими называются слова, которые объединяют однородные члены предложения в одну смысловую группу. Они являются теми же членами предложения, что и однородные члены. В роли обобщающих слов часто выступают местоимения и местоименные наречия: все, всё, никто, ничто, везде, всюду, нигде, никогда. Нигде : ни в школе, ни дома, ни на бульваре - я друга не нашёл. </vt:lpstr>
      <vt:lpstr>Задание 2.  Подбери однородные члены, раскрывающие значение слов. Овощи… Сельско-хозяйственные животные… Домашние животные… Родственники…</vt:lpstr>
      <vt:lpstr>Задание 3.  Найди в предложениях слова с общим значением и однородные члены  Нужен мне работник: повар, конюх и плотник. В буфете есть разнообразная выпечка: пирожки, булки, пирожные. Проводник выдал комплект белья: две простыни, наволоку, полотенце.</vt:lpstr>
      <vt:lpstr>Сделайте вывод и подтвердите его чтением теоретических сведений (с.96)</vt:lpstr>
      <vt:lpstr>Закрепление изученного материала. 1.Упр.210- комментированное письмо. 2. Упр.211-самостоятельная работа. 3.Тестовое задание. Напишите, какими членами данного предложения являются однородные члены. Все произведения русской литературы делятся на три большие группы: эпос, лирика и драма.</vt:lpstr>
      <vt:lpstr>Подведение итогов. -Какие знаки ставятся в предложениях с обобщающими словами? -Как использовать знаия о предложениях обобщающими словами при написании сжатых изложений?</vt:lpstr>
      <vt:lpstr>Домашнее задание. 1.Параграф 41 2.Упражнение 2012- подготовка к диктанту. 3. Рабочая тетрадь: задания 45, 46 (с. 25-26)</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Обобщающие слова при однородных членах</dc:title>
  <dc:creator>new</dc:creator>
  <cp:lastModifiedBy>new</cp:lastModifiedBy>
  <cp:revision>26</cp:revision>
  <dcterms:created xsi:type="dcterms:W3CDTF">2015-10-27T20:42:03Z</dcterms:created>
  <dcterms:modified xsi:type="dcterms:W3CDTF">2015-10-29T19:59:41Z</dcterms:modified>
</cp:coreProperties>
</file>