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>
        <p:scale>
          <a:sx n="70" d="100"/>
          <a:sy n="70" d="100"/>
        </p:scale>
        <p:origin x="-7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5A0BA2-96C5-4651-8148-47F1EA54DAA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99501-E53A-4B54-B563-2C1E0A1530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Тематические тренинги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подготовки к ГИА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000636"/>
            <a:ext cx="7143800" cy="107157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Проскурина В.В., учитель русского языка и литературы МБОУ СОШ №30 г.Краснодара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42865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Тест «Способы связи слов в словосочетании»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Из предложения выпишите словосочетание со связью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согласование.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Помню, ранним утром вышел я на палубу и ахнул от удивления.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:______________________________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Из предложения выпишите словосочетание со связью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примыкание.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Отец поудобнее уселся за рулём и прибавил скорости.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:______________________________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Из предложения выпишите словосочетание со связью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управление.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лесах и рощицах ещё лежал снег.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Ответ:______________________________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Из предложения выпишите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словосочетания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 связью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согласование.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смотрел на звёзды, на их тихий свет, и радостное чувство близости к матери-земле наполняло меня.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Ответ:______________________________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Из предложения выпишите словосочетание со связью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примыкание.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 и слева от дороги лежало поле, покрытое клочьями зимних одежд.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Ответ:______________________________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Из предложения выпишите словосочетание со связью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управление.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ярких лучах прожекторов мелькали акробаты.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Ответ:______________________________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Из предложения выпишите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словосочетания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со связью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согласование.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приехал, и она встретила меня уже одетая, в короткой каракулевой шубке, в каракулевой шляпке, в чёрных фетровых ботиках.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Ответ:______________________________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Из предложения выпишите словосочетание со связью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примыкание.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Шлёпая по лужам, к мосткам, перекинутым со стенки на бот крейсера, шёл человек в длинной кавалерийской шинели.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Ответ:______________________________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Из предложения выпишите словосочетание со связью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управление.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Яркая звезда загорелась над горами.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:______________________________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Из предложения выпишите словосочетание со связью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согласование.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Последние звёзды тихо погасли в просветлевшем небе, и лес, окончательно стряхнувший с себя остатки мрака, встал во всём своём великолепии.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Ответ:______________________________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Грамматическая основа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предложения может состоять из двух главных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подлежащего и сказуемого: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утреннем лесу </a:t>
            </a:r>
            <a:r>
              <a:rPr lang="ru-RU" i="1" u="dbl" dirty="0">
                <a:latin typeface="Times New Roman" pitchFamily="18" charset="0"/>
                <a:cs typeface="Times New Roman" pitchFamily="18" charset="0"/>
              </a:rPr>
              <a:t>запели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птицы.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Грамматическая основа также может состоять из одного главного члена – подлежащего или сказуемого: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Осень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Внезапно </a:t>
            </a:r>
            <a:r>
              <a:rPr lang="ru-RU" i="1" u="dbl" dirty="0">
                <a:latin typeface="Times New Roman" pitchFamily="18" charset="0"/>
                <a:cs typeface="Times New Roman" pitchFamily="18" charset="0"/>
              </a:rPr>
              <a:t>похолодало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Подлежащее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выражено: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928671"/>
          <a:ext cx="8501122" cy="5985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0561"/>
                <a:gridCol w="4250561"/>
              </a:tblGrid>
              <a:tr h="657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именем существительным в именительном падеже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Яблоки 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поспели к концу лета.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7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местоимением в именительном падеже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люблю петь песни.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9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сочетанием местоимения с существительным в творительном падеже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 с собакой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гуляла в парке.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7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именем числительным в именительном падеже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 двадцать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можно разделить на два.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9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сочетанием количественного и неопределённого числительного с существительным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Два котёнка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играли возле печки.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Несколько солдат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заняли боевую позицию.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4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инфинитивом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Любить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значит прощать.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28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устойчивым сочетанием терминологического характера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Скорый поезд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замедлил ход.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Железная дорога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между Санкт-Петербургом и Москвой была построена быстро.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indent="34290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Сказуемое может быть простым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составным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Простое глагольное сказуемое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выражается одиночным глаголом в форме одного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наклонений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800" i="1" u="dbl" dirty="0">
                <a:latin typeface="Times New Roman" pitchFamily="18" charset="0"/>
                <a:cs typeface="Times New Roman" pitchFamily="18" charset="0"/>
              </a:rPr>
              <a:t>поеду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этим летом на море.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Составным глагольным сказуемым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называется сказуемое, которое состоит из вспомогательного глагола, выражающего грамматическое значение сказуемого, и неопределённой формы глагола, выражающей его лексическое значение: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Выпускники </a:t>
            </a:r>
            <a:r>
              <a:rPr lang="ru-RU" sz="2800" i="1" u="dbl" dirty="0">
                <a:latin typeface="Times New Roman" pitchFamily="18" charset="0"/>
                <a:cs typeface="Times New Roman" pitchFamily="18" charset="0"/>
              </a:rPr>
              <a:t>хотят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хорошо </a:t>
            </a:r>
            <a:r>
              <a:rPr lang="ru-RU" sz="2800" i="1" u="dbl" dirty="0">
                <a:latin typeface="Times New Roman" pitchFamily="18" charset="0"/>
                <a:cs typeface="Times New Roman" pitchFamily="18" charset="0"/>
              </a:rPr>
              <a:t>подготовиться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к экзаменам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роли связки в составном глагольном сказуемом выступают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4290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404360"/>
          <a:ext cx="8572560" cy="245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глаголы начала, продолжения и завершения действия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начать, продолжить, закончить, стать, принять, перестать, прекратить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глаголы, выражающие значение желательности или возможности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желать, хотеть, мочь, думать, рассчитывать, намереваться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краткие прилагательные модального значения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должен, обязан, рад, готов, вынужден, намерен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pPr indent="34290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Составное именное сказуемое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состоит из глагола-связки и именной части. Глагол-связка выражает основные грамматические значения именной части: наклонение, время, лицо, число, род, а именная часть выражает основное лексическое значение глагола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2143116"/>
          <a:ext cx="8786842" cy="4488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3421"/>
                <a:gridCol w="439342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глагол-связка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быть</a:t>
                      </a: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казаться, представляться, стать, являться, считаться, называться, жить, уехать, вернуться, стоять, сидеть, расти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Листья на дереве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были </a:t>
                      </a:r>
                      <a:r>
                        <a:rPr lang="ru-RU" sz="1800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жёлтыми. Весенний лес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казался </a:t>
                      </a:r>
                      <a:r>
                        <a:rPr lang="ru-RU" sz="1800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мне волшебным.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именная часть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 существительное в именительном падеже и других падежных формах с предлогами и без предлогов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Девушка была </a:t>
                      </a: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шляпке</a:t>
                      </a: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 прилагательное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Отец становится </a:t>
                      </a: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старым.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 числительное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этой очереди я был </a:t>
                      </a: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четвёртым.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наречие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Это платье Веронике будет </a:t>
                      </a: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впору</a:t>
                      </a: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краткое страдательное причастие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Губы девушки были </a:t>
                      </a: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сжаты</a:t>
                      </a: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словосочетание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Небо над головой было </a:t>
                      </a: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тёмного цвета</a:t>
                      </a:r>
                      <a:r>
                        <a:rPr lang="ru-RU" sz="1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6429396"/>
          </a:xfrm>
        </p:spPr>
        <p:txBody>
          <a:bodyPr>
            <a:normAutofit fontScale="92500"/>
          </a:bodyPr>
          <a:lstStyle/>
          <a:p>
            <a:pPr indent="342900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Односоставные предложения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это предложения с одним главным членом (подлежащим или сказуемым): </a:t>
            </a:r>
            <a:r>
              <a:rPr lang="ru-RU" sz="2600" i="1" u="db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Дивлюсь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величию лесов (К.Паустовский). В саду </a:t>
            </a:r>
            <a:r>
              <a:rPr lang="ru-RU" sz="2600" i="1" u="db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пахло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ночным холодом.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Назывные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это односоставные предложения, у которых главный член – подлежащее. В таких предложениях утверждается наличие каких-либо предметов или явлений: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Божественная </a:t>
            </a:r>
            <a:r>
              <a:rPr lang="ru-RU" sz="2600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ночь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 Очаровательная </a:t>
            </a:r>
            <a:r>
              <a:rPr lang="ru-RU" sz="2600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ночь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Н.Гоголь)</a:t>
            </a:r>
            <a:endParaRPr lang="ru-RU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Тень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i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тишина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(И.Тургенев)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000240"/>
          <a:ext cx="8072494" cy="214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6247"/>
                <a:gridCol w="4036247"/>
              </a:tblGrid>
              <a:tr h="3663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Типы односоставных предложений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8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главным членом подлежащим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главным членом сказуемым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назывные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определённо-личные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неопределённо-личные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обобщённо-личные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безличные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428625"/>
          <a:ext cx="8229600" cy="595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предложения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его значение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сказуемого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Определённо-личное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Действующее лицо мыслится определённо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я, ты, мы, вы)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Глагол 1-го и 2-го лица изъявительного наклонения;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глагол повелительного наклонения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Расскажу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тебе всё при встрече. 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Идите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скорее сюда!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Неопределённо-личное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Лицо мыслится неопределённо 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кто-то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Глагол 3-го лица множественного числа настоящего и будущего времени; глагол множественного числа прошедшего времени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стеной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играют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рояле.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Почту ещё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приносили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Обобщённо-личное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Лицо мыслится обобщённо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все, любой, каждый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Глагол 2-го лица; глагол 3-го лица множественного числа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деньги ума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купишь.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Цыплят по осени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считают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501122" cy="614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0561"/>
                <a:gridCol w="4250561"/>
              </a:tblGrid>
              <a:tr h="76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Способы выражения сказуемого в безличном предложении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Безличный глагол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Вечереет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Подморозило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1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Личный глагол в значении безличного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деревьев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капало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1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Инфинитив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Вам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видать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таких сражений (М.Лермонтов).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57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Модальное слово (надо, нужно, можно, возможно, нельзя и т.п.) в сочетании с инфинитивом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 снегом ещё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можно найти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свежие лесные цветы.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1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Краткая форма страдательного причастия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 меня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прибрано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1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Слово категории состояния (предикативное наречие)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Мне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грустно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оттого, что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весело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тебе (М.Лермонтов).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1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Слово нет (а также безличная форма глагола быть)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Денег у него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 было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000" i="1" u="dbl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будет</a:t>
                      </a:r>
                      <a:r>
                        <a:rPr lang="ru-RU" sz="20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61"/>
          <p:cNvPicPr>
            <a:picLocks noChangeAspect="1" noChangeArrowheads="1"/>
          </p:cNvPicPr>
          <p:nvPr/>
        </p:nvPicPr>
        <p:blipFill>
          <a:blip r:embed="rId2" cstate="print"/>
          <a:srcRect l="50604" t="29378" r="426" b="3838"/>
          <a:stretch>
            <a:fillRect/>
          </a:stretch>
        </p:blipFill>
        <p:spPr bwMode="auto">
          <a:xfrm>
            <a:off x="500034" y="285728"/>
            <a:ext cx="821537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7158" y="856103"/>
            <a:ext cx="835824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Тематические тренинги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обучающие тесты, сопровождаемые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теоретическим материалом,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которые помогут выработать умение проводить лингвистический анализ языковых явлений, то есть определять принадлежность слова к той или иной части речи,  устанавливать тип подчинительной связи в словосочетании и т.д.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Тематические тренинги позволяют многократно выполнять задания ГИА, так что они станут знакомыми и понятными и не озадачат учащихся на экзамене.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572272"/>
          </a:xfrm>
        </p:spPr>
        <p:txBody>
          <a:bodyPr numCol="2">
            <a:noAutofit/>
          </a:bodyPr>
          <a:lstStyle/>
          <a:p>
            <a:pPr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Тренировочные задания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Зимой он стал появляться у нас чуть ли не каждый день.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Поздним вечером поставили диагноз.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 потянуло в тёмную чащу лип.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тракту лениво прозвонил колокольчик и смолк.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Кузьмин был застенчив, мягок с окружающими.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Приветствую тебя, пустынный уголок!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Весело жить в такой земле!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Скучная картина!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драки кулаками не машут.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Выпишите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грамматическую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основу из предложения.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декабре темнеет рано.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Ответ:_____________________________________</a:t>
            </a:r>
            <a:r>
              <a:rPr lang="ru-RU" sz="1400" dirty="0" err="1"/>
              <a:t>______</a:t>
            </a:r>
            <a:endParaRPr lang="ru-RU" sz="14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572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Тест «Грамматическая основа предложения»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Укажите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какие слова являются грамматической основой предложения.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Закрыл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минуту глаза, стараюсь дышать глубже.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глаза закрыл				2) закрыл, стараюсь дышать	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глаза закрыл, стараюсь дышать		4) закрыл, стараюсь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реке было ещё прохладно, тихо.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ещё прохладно				2) было прохладно, тихо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было					4) ещё было прохладно, тихо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Многое можно услышать в пробуждающемся весеннем лесу.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многое можно				2) многое можно услышать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можно					4) можно услышать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сел на мельничный жернов, положил подбородок на кулаки и стал терпеливо ждать, не спуская глаз с калитки.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он сел					2) он сел, положил подбородок, стал ждать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он сел, положил, стал ждать	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сел, положил, стал ждать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Дарья вскочила и, всё ещё взволнованная своим рассказом, принялась накрывать на стол.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Дарья вскочила				2) Дарья вскочила, принялась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Дарья принялась накрывать	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Дарья вскочила, принялась нарывать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Тёмная вода, громады утёсов на берегу и молчаливый лес так гармонировали друг с другом и создавали картину, полную величественной красоты.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вода, лес гармонировали			2) вода, громады утёсов, лес гармонировали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вода, громады, лес гармонировали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вода, громады, лес гармонировали, создавали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Укажите количество грамматических основ в предложении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 солнце кажется светлей, там радостней весна златая, прохладней лёгкий ветерок, душистее цветы, там сладостней журчит поток, там соловей поёт звучнее.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2		2) 3		3) 7		4) 5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ты получишь пять приглашений, конечно, идёшь туда, где интереснее.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1		2) 3		3) 4		4) 2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идёшь по лесной тропинке, хочется верить, что впереди ждёт чудо, встреча с чем-то прекрасным и удивительным.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2		2) 4		3) 1		4) 3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быть, с ним не всегда было легко дружить, но от одного сознания, что он есть, всегда становилось легче.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Ответ:__________________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Загадочная и странная она, эта Маша, думал я, как быстро меняется её настроение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Ответ:__________________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Направо и налево чернели мрачные, таинственные пропасти, и туманы, клубясь и извиваясь, как змеи, сползали туда по морщинам соседних скал, будто чувствуя и пугаясь приближения дня.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Ответ:__________________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ТРЕНИРОВОЧНЫЕ </a:t>
            </a:r>
            <a:r>
              <a:rPr lang="ru-RU" u="sng" dirty="0" smtClean="0"/>
              <a:t>УПРАЖНЕНИЯ</a:t>
            </a:r>
            <a:endParaRPr lang="ru-RU" dirty="0" smtClean="0"/>
          </a:p>
          <a:p>
            <a:r>
              <a:rPr lang="ru-RU" dirty="0" smtClean="0"/>
              <a:t>1. с верхом из кожи</a:t>
            </a:r>
          </a:p>
          <a:p>
            <a:r>
              <a:rPr lang="ru-RU" dirty="0" smtClean="0"/>
              <a:t>2. пения соловья</a:t>
            </a:r>
          </a:p>
          <a:p>
            <a:r>
              <a:rPr lang="ru-RU" dirty="0" smtClean="0"/>
              <a:t>3. на поляне в лесу</a:t>
            </a:r>
          </a:p>
          <a:p>
            <a:r>
              <a:rPr lang="ru-RU" dirty="0" smtClean="0"/>
              <a:t>4. разговоры солдат</a:t>
            </a:r>
          </a:p>
          <a:p>
            <a:r>
              <a:rPr lang="ru-RU" dirty="0" smtClean="0"/>
              <a:t>5. в дали космоса</a:t>
            </a:r>
          </a:p>
          <a:p>
            <a:r>
              <a:rPr lang="ru-RU" dirty="0" smtClean="0"/>
              <a:t>6. смородиновые кусты</a:t>
            </a:r>
          </a:p>
          <a:p>
            <a:r>
              <a:rPr lang="ru-RU" dirty="0" smtClean="0"/>
              <a:t>7. человеческого существования</a:t>
            </a:r>
          </a:p>
          <a:p>
            <a:r>
              <a:rPr lang="ru-RU" dirty="0" smtClean="0"/>
              <a:t>8. к авторскому замыслу</a:t>
            </a:r>
          </a:p>
          <a:p>
            <a:r>
              <a:rPr lang="ru-RU" dirty="0" smtClean="0"/>
              <a:t>9. по петербургским мостовым</a:t>
            </a:r>
          </a:p>
          <a:p>
            <a:r>
              <a:rPr lang="ru-RU" dirty="0" smtClean="0"/>
              <a:t>10. пчелиный гул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ТЕСТ «СПОСОБЫ СВЯЗИ СЛОВ В СЛОВОСОЧЕТАНИИ»</a:t>
            </a:r>
            <a:endParaRPr lang="ru-RU" dirty="0" smtClean="0"/>
          </a:p>
          <a:p>
            <a:r>
              <a:rPr lang="ru-RU" dirty="0" smtClean="0"/>
              <a:t>1. ранним утром</a:t>
            </a:r>
          </a:p>
          <a:p>
            <a:r>
              <a:rPr lang="ru-RU" dirty="0" smtClean="0"/>
              <a:t>2. уселся поудобнее</a:t>
            </a:r>
          </a:p>
          <a:p>
            <a:r>
              <a:rPr lang="ru-RU" dirty="0" smtClean="0"/>
              <a:t>3. лежал в лесах, рощицах</a:t>
            </a:r>
          </a:p>
          <a:p>
            <a:r>
              <a:rPr lang="ru-RU" dirty="0" smtClean="0"/>
              <a:t>4. тихий свет, радостное чувство</a:t>
            </a:r>
          </a:p>
          <a:p>
            <a:r>
              <a:rPr lang="ru-RU" dirty="0" smtClean="0"/>
              <a:t>5. лежало справа, слева</a:t>
            </a:r>
          </a:p>
          <a:p>
            <a:r>
              <a:rPr lang="ru-RU" dirty="0" smtClean="0"/>
              <a:t>6. мелькали в лучах</a:t>
            </a:r>
          </a:p>
          <a:p>
            <a:r>
              <a:rPr lang="ru-RU" dirty="0" smtClean="0"/>
              <a:t>7. в короткой каракулевой шубке, в каракулевой шляпке, в чёрных фетровых ботиках</a:t>
            </a:r>
          </a:p>
          <a:p>
            <a:r>
              <a:rPr lang="ru-RU" dirty="0" smtClean="0"/>
              <a:t>8. шёл, шлёпая </a:t>
            </a:r>
          </a:p>
          <a:p>
            <a:r>
              <a:rPr lang="ru-RU" dirty="0" smtClean="0"/>
              <a:t>9. загорелась над горами</a:t>
            </a:r>
          </a:p>
          <a:p>
            <a:r>
              <a:rPr lang="ru-RU" dirty="0" smtClean="0"/>
              <a:t>10. последние звёзды, в просветлевшем небе; лес, стряхнувший; во всём своём великолепии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ТРЕНИРОВОЧНЫЕ ЗАДАНИЯ</a:t>
            </a:r>
            <a:endParaRPr lang="ru-RU" dirty="0" smtClean="0"/>
          </a:p>
          <a:p>
            <a:r>
              <a:rPr lang="ru-RU" dirty="0" smtClean="0"/>
              <a:t>1. он стал появляться</a:t>
            </a:r>
          </a:p>
          <a:p>
            <a:r>
              <a:rPr lang="ru-RU" dirty="0" smtClean="0"/>
              <a:t>2. поставили</a:t>
            </a:r>
          </a:p>
          <a:p>
            <a:r>
              <a:rPr lang="ru-RU" dirty="0" smtClean="0"/>
              <a:t>3. потянуло</a:t>
            </a:r>
          </a:p>
          <a:p>
            <a:r>
              <a:rPr lang="ru-RU" dirty="0" smtClean="0"/>
              <a:t>4. колокольчик прозвонил и смолк</a:t>
            </a:r>
          </a:p>
          <a:p>
            <a:r>
              <a:rPr lang="ru-RU" dirty="0" smtClean="0"/>
              <a:t>5. Кузьмин был застенчив, мягок</a:t>
            </a:r>
          </a:p>
          <a:p>
            <a:r>
              <a:rPr lang="ru-RU" dirty="0" smtClean="0"/>
              <a:t>6. приветствую</a:t>
            </a:r>
          </a:p>
          <a:p>
            <a:r>
              <a:rPr lang="ru-RU" dirty="0" smtClean="0"/>
              <a:t>7. жить</a:t>
            </a:r>
          </a:p>
          <a:p>
            <a:r>
              <a:rPr lang="ru-RU" dirty="0" smtClean="0"/>
              <a:t>8. картина</a:t>
            </a:r>
          </a:p>
          <a:p>
            <a:r>
              <a:rPr lang="ru-RU" dirty="0" smtClean="0"/>
              <a:t>9. не машут</a:t>
            </a:r>
          </a:p>
          <a:p>
            <a:r>
              <a:rPr lang="ru-RU" dirty="0" smtClean="0"/>
              <a:t>10. темнеет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ТЕСТ «ГРАММАТИЧЕСКАЯ ОСНОВА ПРЕДЛОЖЕНИЯ»</a:t>
            </a:r>
            <a:endParaRPr lang="ru-RU" dirty="0" smtClean="0"/>
          </a:p>
          <a:p>
            <a:r>
              <a:rPr lang="ru-RU" dirty="0" smtClean="0"/>
              <a:t>1. 2		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2		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4		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. 3		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. 4		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 smtClean="0"/>
              <a:t>.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УПРАЖНЕНИЯ</a:t>
            </a:r>
            <a:endParaRPr lang="ru-RU" dirty="0" smtClean="0"/>
          </a:p>
          <a:p>
            <a:r>
              <a:rPr lang="ru-RU" dirty="0" smtClean="0"/>
              <a:t>1.3	</a:t>
            </a:r>
            <a:endParaRPr lang="ru-RU" dirty="0" smtClean="0"/>
          </a:p>
          <a:p>
            <a:r>
              <a:rPr lang="ru-RU" dirty="0" smtClean="0"/>
              <a:t>2.2</a:t>
            </a:r>
            <a:r>
              <a:rPr lang="ru-RU" dirty="0" smtClean="0"/>
              <a:t>		</a:t>
            </a:r>
            <a:endParaRPr lang="ru-RU" dirty="0" smtClean="0"/>
          </a:p>
          <a:p>
            <a:r>
              <a:rPr lang="ru-RU" dirty="0" smtClean="0"/>
              <a:t>3.4</a:t>
            </a:r>
            <a:r>
              <a:rPr lang="ru-RU" dirty="0" smtClean="0"/>
              <a:t>		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. 3		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smtClean="0"/>
              <a:t>3</a:t>
            </a:r>
          </a:p>
          <a:p>
            <a:r>
              <a:rPr lang="ru-RU" dirty="0" smtClean="0"/>
              <a:t>6</a:t>
            </a:r>
            <a:r>
              <a:rPr lang="ru-RU" dirty="0" smtClean="0"/>
              <a:t>. 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indent="342900">
              <a:buNone/>
            </a:pPr>
            <a:r>
              <a:rPr lang="ru-RU" b="1" dirty="0" smtClean="0"/>
              <a:t>	</a:t>
            </a:r>
          </a:p>
          <a:p>
            <a:pPr indent="342900">
              <a:buNone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Словосочетание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dirty="0">
                <a:latin typeface="Times New Roman" pitchFamily="18" charset="0"/>
                <a:cs typeface="Times New Roman" pitchFamily="18" charset="0"/>
              </a:rPr>
              <a:t>– это сочетание двух или нескольких слов, связанных друг с другом по смыслу и грамматически: </a:t>
            </a:r>
            <a:r>
              <a:rPr lang="ru-RU" sz="41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зелёные глаза, писать </a:t>
            </a:r>
            <a:r>
              <a:rPr lang="ru-RU" sz="41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письма, </a:t>
            </a:r>
            <a:r>
              <a:rPr lang="ru-RU" sz="41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 передать.</a:t>
            </a:r>
          </a:p>
          <a:p>
            <a:pPr indent="342900">
              <a:buNone/>
            </a:pPr>
            <a:endParaRPr lang="ru-RU" sz="4100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4100" u="sng" dirty="0" smtClean="0">
                <a:latin typeface="Times New Roman" pitchFamily="18" charset="0"/>
                <a:cs typeface="Times New Roman" pitchFamily="18" charset="0"/>
              </a:rPr>
              <a:t>Не являются словосочетаниями: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   1) сочетание самостоятельного слова со служебным: </a:t>
            </a:r>
            <a:r>
              <a:rPr lang="ru-RU" sz="41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около дома, несмотря на запрет;</a:t>
            </a:r>
            <a:endParaRPr lang="ru-RU" sz="41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сочетания слов в составе фразеологизмов: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бить баклуши, сломя голову, валять </a:t>
            </a:r>
            <a:r>
              <a:rPr lang="ru-RU" sz="4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дурака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3) подлежащее и сказуемое: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наступила ночь;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4) составные словоформы: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светлый, будет ходить.</a:t>
            </a:r>
          </a:p>
          <a:p>
            <a:pPr indent="342900">
              <a:buNone/>
            </a:pPr>
            <a:endParaRPr lang="ru-RU" sz="4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Существует три главных способа подчинительной связи между компонентами словосочетания:</a:t>
            </a:r>
            <a:r>
              <a:rPr kumimoji="0" lang="ru-RU" sz="4000" b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согласование, </a:t>
            </a:r>
            <a:r>
              <a:rPr kumimoji="0" lang="ru-RU" sz="40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управление,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примыкание.</a:t>
            </a:r>
            <a:endParaRPr kumimoji="0" lang="ru-RU" sz="40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endParaRPr lang="ru-RU" sz="41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50000"/>
                </a:schemeClr>
              </a:solidFill>
              <a:latin typeface="Arno Pro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57224" y="4714884"/>
          <a:ext cx="7286676" cy="1720506"/>
        </p:xfrm>
        <a:graphic>
          <a:graphicData uri="http://schemas.openxmlformats.org/drawingml/2006/table">
            <a:tbl>
              <a:tblPr/>
              <a:tblGrid>
                <a:gridCol w="3642958"/>
                <a:gridCol w="3643718"/>
              </a:tblGrid>
              <a:tr h="41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главное слово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зависимое слово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имя существительное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имя прилагательное, причастие, местоимение, порядковое числительное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28662" y="881719"/>
            <a:ext cx="750099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Согласование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это такой способ подчинительной связи,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котором зависимое слово уподобляется главному в формах рода, числа и падежа: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молодая берёзка, наш друг, то время, первый снег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т.п.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склонении изменяется как главное, так и зависимое слово: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сиреневый туман, сиреневого тумана, сиреневому туману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т.д.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такой способ подчинительной связи, при котором главное слово требует от зависимого постановки в определённом падеже с предлогом или без предлога: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рубить (что?) дрова, дружба (с кем?) с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одноклассниками</a:t>
            </a: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управлении изменение формы главного слова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вызывает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изменение формы зависимого: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написать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другу,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написал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другу, написал бы другу, напишу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другу.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Важно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Предлог внутри словосочетания –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подойти к дому, неукротимый в ярости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т.п.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285992"/>
          <a:ext cx="8501090" cy="1821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0545"/>
                <a:gridCol w="4250545"/>
              </a:tblGrid>
              <a:tr h="76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главное слово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зависимое слово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3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глагол, причастие, деепричастие,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имя существительное,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имя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прилагательное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имя существительное, местоимение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3225800"/>
          </a:xfrm>
        </p:spPr>
        <p:txBody>
          <a:bodyPr>
            <a:normAutofit fontScale="90000"/>
          </a:bodyPr>
          <a:lstStyle/>
          <a:p>
            <a:pPr indent="457200"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Примыкание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это такой способ подчинительной связи, при котором зависимое слово связано с главным только по смыслу и интонационно: </a:t>
            </a:r>
            <a:r>
              <a:rPr lang="ru-RU" sz="36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внимательно слушать, собираться уехать, идти не оглядываясь, яйца всмятку очень добрый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 т.п.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786188"/>
          <a:ext cx="8258204" cy="207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9102"/>
                <a:gridCol w="4129102"/>
              </a:tblGrid>
              <a:tr h="551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главное слово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зависимое слово</a:t>
                      </a:r>
                      <a:endParaRPr lang="ru-RU" sz="2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20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глагол, деепричастие, наречие, </a:t>
                      </a:r>
                      <a:endParaRPr lang="ru-RU" sz="2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 </a:t>
                      </a: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существительное, </a:t>
                      </a:r>
                      <a:endParaRPr lang="ru-RU" sz="2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 </a:t>
                      </a: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прилагательное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наречие, деепричастие, инфинитив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61"/>
          <p:cNvPicPr>
            <a:picLocks noChangeAspect="1" noChangeArrowheads="1"/>
          </p:cNvPicPr>
          <p:nvPr/>
        </p:nvPicPr>
        <p:blipFill>
          <a:blip r:embed="rId2" cstate="print"/>
          <a:srcRect l="48108" t="4918" r="970" b="71899"/>
          <a:stretch>
            <a:fillRect/>
          </a:stretch>
        </p:blipFill>
        <p:spPr bwMode="auto">
          <a:xfrm>
            <a:off x="0" y="-48"/>
            <a:ext cx="9144000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Замените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«с кожаным верхом»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основе </a:t>
            </a:r>
          </a:p>
          <a:p>
            <a:pPr marL="457200" indent="-45720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согласования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синонимичным словосочетанием со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связью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Замените 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«соловьиного пения»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основе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согласования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синонимичным словосочетанием со связью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Замените 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«на лесной поляне»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на основе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согласования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синонимичным словосочетанием со связью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управление.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Замените 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«солдатские разговоры»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на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согласования,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синонимичным словосочетанием со связью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Ответ:_________________________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Замените словосочетание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«в космические дали»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построенное на основе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согласования,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синонимичным словосочетанием со связью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управление.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Ответ:_________________________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Тренировочные задания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Замените 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«кусты смородины»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синонимичным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словосочетанием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 связью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согласование.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7. Замените 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«существования человека»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синонимичным словосочетанием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 связью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согласование.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8. Замените 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«к замыслу автора»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синонимичным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словосочетанием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 связью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согласование.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9. Замените 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«по мостовым Петербурга»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синонимичным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словосочетанием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 связью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согласование.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Ответ:_________________________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10. Замените словосочетание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«гул пчёл»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построенное на основе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управления,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синонимичным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словосочетанием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связью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согласование.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:_________________________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1318</Words>
  <Application>Microsoft Office PowerPoint</Application>
  <PresentationFormat>Экран (4:3)</PresentationFormat>
  <Paragraphs>341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Тематические тренинги  для подготовки к ГИА</vt:lpstr>
      <vt:lpstr>Слайд 2</vt:lpstr>
      <vt:lpstr>Слайд 3</vt:lpstr>
      <vt:lpstr>Слайд 4</vt:lpstr>
      <vt:lpstr>Слайд 5</vt:lpstr>
      <vt:lpstr>         Примыкание - это такой способ подчинительной связи, при котором зависимое слово связано с главным только по смыслу и интонационно: внимательно слушать, собираться уехать, идти не оглядываясь, яйца всмятку очень добрый и т.п. </vt:lpstr>
      <vt:lpstr>Слайд 7</vt:lpstr>
      <vt:lpstr>Тренировочные задания</vt:lpstr>
      <vt:lpstr>Слайд 9</vt:lpstr>
      <vt:lpstr>               Тест «Способы связи слов в словосочетании»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Ответы</vt:lpstr>
      <vt:lpstr>Слайд 24</vt:lpstr>
      <vt:lpstr>Слайд 25</vt:lpstr>
      <vt:lpstr>Слайд 26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Тематические тренинги для подготовки к ГИА</dc:title>
  <dc:creator>Мария</dc:creator>
  <cp:lastModifiedBy>Мария</cp:lastModifiedBy>
  <cp:revision>21</cp:revision>
  <dcterms:created xsi:type="dcterms:W3CDTF">2013-11-08T19:53:28Z</dcterms:created>
  <dcterms:modified xsi:type="dcterms:W3CDTF">2013-11-20T20:05:03Z</dcterms:modified>
</cp:coreProperties>
</file>