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75" r:id="rId4"/>
    <p:sldId id="277" r:id="rId5"/>
    <p:sldId id="278" r:id="rId6"/>
    <p:sldId id="280" r:id="rId7"/>
    <p:sldId id="281" r:id="rId8"/>
    <p:sldId id="282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DFFDC-A53D-4CB8-B9C0-F4E08D3AF996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0C9AB-1A06-4F5F-B322-DBF7EB1608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9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26C18-0D7A-4B05-BA8B-ED49D5102E68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A2ED7-3DB1-4619-963C-B36E0C585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358246" cy="60722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286808" cy="60007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ИГРА</a:t>
            </a:r>
            <a:r>
              <a:rPr lang="ru-RU" sz="4400" b="1" dirty="0">
                <a:solidFill>
                  <a:schemeClr val="tx1"/>
                </a:solidFill>
              </a:rPr>
              <a:t>: </a:t>
            </a:r>
            <a:endParaRPr lang="ru-RU" sz="4400" b="1" dirty="0" smtClean="0">
              <a:solidFill>
                <a:schemeClr val="tx1"/>
              </a:solidFill>
            </a:endParaRPr>
          </a:p>
          <a:p>
            <a:endParaRPr lang="ru-RU" sz="4400" b="1" dirty="0"/>
          </a:p>
          <a:p>
            <a:r>
              <a:rPr lang="ru-RU" sz="4400" b="1" dirty="0" smtClean="0">
                <a:solidFill>
                  <a:schemeClr val="tx1"/>
                </a:solidFill>
              </a:rPr>
              <a:t>«</a:t>
            </a:r>
            <a:r>
              <a:rPr lang="ru-RU" sz="4400" b="1" dirty="0">
                <a:solidFill>
                  <a:schemeClr val="tx1"/>
                </a:solidFill>
              </a:rPr>
              <a:t>ВИРТУАЛЬНОЕ   ПУТИШЕСТВИЕ  НА  </a:t>
            </a:r>
            <a:r>
              <a:rPr lang="ru-RU" sz="4400" b="1" dirty="0" smtClean="0">
                <a:solidFill>
                  <a:schemeClr val="tx1"/>
                </a:solidFill>
              </a:rPr>
              <a:t>ЛУНУ»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(7-11 классы)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4.Школа и школьная спортплощадка освещена лампами без стеклянных баллонов,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(почему?).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200" b="1" i="1" dirty="0" smtClean="0"/>
              <a:t> </a:t>
            </a:r>
          </a:p>
          <a:p>
            <a:pPr>
              <a:buNone/>
            </a:pPr>
            <a:r>
              <a:rPr lang="ru-RU" sz="3200" b="1" dirty="0" smtClean="0"/>
              <a:t>5.Футбольный  мяч сплошной, резиновый. </a:t>
            </a:r>
            <a:r>
              <a:rPr lang="ru-RU" sz="3200" b="1" i="1" dirty="0" smtClean="0"/>
              <a:t>(нашим мячом пользоваться нельзя (почему?),  он взорвётся.  (</a:t>
            </a:r>
            <a:r>
              <a:rPr lang="ru-RU" sz="3200" b="1" i="1" dirty="0" smtClean="0">
                <a:solidFill>
                  <a:srgbClr val="00B050"/>
                </a:solidFill>
              </a:rPr>
              <a:t>Почему?)</a:t>
            </a:r>
          </a:p>
          <a:p>
            <a:pPr>
              <a:buNone/>
            </a:pPr>
            <a:r>
              <a:rPr lang="ru-RU" sz="3200" b="1" dirty="0" smtClean="0"/>
              <a:t> </a:t>
            </a:r>
          </a:p>
          <a:p>
            <a:pPr>
              <a:buNone/>
            </a:pPr>
            <a:r>
              <a:rPr lang="ru-RU" sz="3200" b="1" dirty="0" smtClean="0"/>
              <a:t>6.В Лунной школе проводят только влажную уборку, так как пыль поднятая веником долго не оседает.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(Почему?).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7.На прогулках, экскурсиях по Луне, ребята переговариваются с помощью переговорных устройств.  </a:t>
            </a:r>
            <a:r>
              <a:rPr lang="ru-RU" sz="3600" b="1" i="1" dirty="0" smtClean="0"/>
              <a:t> </a:t>
            </a:r>
            <a:r>
              <a:rPr lang="ru-RU" sz="3600" b="1" dirty="0" smtClean="0">
                <a:solidFill>
                  <a:srgbClr val="00B050"/>
                </a:solidFill>
              </a:rPr>
              <a:t>(Почему?)</a:t>
            </a:r>
          </a:p>
          <a:p>
            <a:pPr>
              <a:buNone/>
            </a:pPr>
            <a:r>
              <a:rPr lang="ru-RU" sz="3600" b="1" dirty="0" smtClean="0"/>
              <a:t> </a:t>
            </a:r>
          </a:p>
          <a:p>
            <a:pPr>
              <a:buNone/>
            </a:pPr>
            <a:r>
              <a:rPr lang="ru-RU" sz="3600" b="1" dirty="0" smtClean="0"/>
              <a:t>8. Все жители Луны на «улице» ходят в костюмах- скафандрах с антеннами. </a:t>
            </a:r>
            <a:r>
              <a:rPr lang="ru-RU" sz="3600" b="1" i="1" dirty="0" smtClean="0">
                <a:solidFill>
                  <a:srgbClr val="00B050"/>
                </a:solidFill>
              </a:rPr>
              <a:t>(Зачем?).</a:t>
            </a:r>
            <a:endParaRPr lang="ru-RU" sz="36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600" b="1" dirty="0" smtClean="0"/>
              <a:t> </a:t>
            </a:r>
          </a:p>
          <a:p>
            <a:pPr>
              <a:buNone/>
            </a:pPr>
            <a:r>
              <a:rPr lang="ru-RU" sz="3600" b="1" dirty="0" smtClean="0"/>
              <a:t>9.Небо над Луной всегда чёрное, даже днём. </a:t>
            </a:r>
            <a:r>
              <a:rPr lang="ru-RU" sz="3600" b="1" i="1" dirty="0" smtClean="0">
                <a:solidFill>
                  <a:srgbClr val="00B050"/>
                </a:solidFill>
              </a:rPr>
              <a:t>(Почему?).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20891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9. Ночью на Луне так светло, что можно читать.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(Почему?).,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sz="3200" b="1" i="1" dirty="0" smtClean="0"/>
          </a:p>
          <a:p>
            <a:pPr>
              <a:buNone/>
            </a:pPr>
            <a:r>
              <a:rPr lang="ru-RU" sz="3200" b="1" dirty="0" smtClean="0"/>
              <a:t>10. Если отключают электричество, то пользоваться свечёй нельзя. Она гаснет.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(Почему?).</a:t>
            </a:r>
            <a:r>
              <a:rPr lang="ru-RU" sz="3200" b="1" dirty="0" smtClean="0"/>
              <a:t>	</a:t>
            </a:r>
          </a:p>
          <a:p>
            <a:pPr>
              <a:buNone/>
            </a:pPr>
            <a:r>
              <a:rPr lang="ru-RU" sz="3200" b="1" dirty="0" smtClean="0"/>
              <a:t> </a:t>
            </a:r>
          </a:p>
          <a:p>
            <a:pPr>
              <a:buNone/>
            </a:pPr>
            <a:r>
              <a:rPr lang="ru-RU" sz="3200" b="1" dirty="0" smtClean="0"/>
              <a:t>11.У всех ребят ручки с герметично закрытыми стержнями, в которые паста подаётся под давлением. Земными ручками пользоваться очень неудобно. Паста плохо вытекает. (</a:t>
            </a:r>
            <a:r>
              <a:rPr lang="ru-RU" sz="3200" b="1" i="1" dirty="0" smtClean="0">
                <a:solidFill>
                  <a:srgbClr val="00B050"/>
                </a:solidFill>
              </a:rPr>
              <a:t>Почему?).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12.Для взвешивания продуктов пользуются только рычажными весами. Земные динамометры не подходят, не выгодно, будет недостача.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(Почему?).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200" b="1" dirty="0" smtClean="0"/>
              <a:t> </a:t>
            </a:r>
          </a:p>
          <a:p>
            <a:pPr>
              <a:buNone/>
            </a:pPr>
            <a:r>
              <a:rPr lang="ru-RU" sz="3200" b="1" dirty="0" smtClean="0"/>
              <a:t>13.Холодильники есть, но ими пользуются только днём, а ночью выносят продукты во «двор». </a:t>
            </a:r>
            <a:r>
              <a:rPr lang="ru-RU" sz="3200" b="1" i="1" dirty="0" smtClean="0">
                <a:solidFill>
                  <a:srgbClr val="00B050"/>
                </a:solidFill>
              </a:rPr>
              <a:t>(Зачем?). </a:t>
            </a:r>
          </a:p>
          <a:p>
            <a:pPr>
              <a:buNone/>
            </a:pPr>
            <a:r>
              <a:rPr lang="ru-RU" sz="3200" b="1" dirty="0" smtClean="0"/>
              <a:t>14.В больницах стерилизуют медицинские инструменты на «улице».</a:t>
            </a:r>
            <a:r>
              <a:rPr lang="ru-RU" sz="3200" b="1" dirty="0" smtClean="0">
                <a:solidFill>
                  <a:srgbClr val="00B050"/>
                </a:solidFill>
              </a:rPr>
              <a:t>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 - ультрафиолетовое излучение Солнца убивает все микробы).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15. Мокрые тряпки на «улице» моментально высыхают. </a:t>
            </a:r>
            <a:r>
              <a:rPr lang="ru-RU" sz="3600" b="1" i="1" dirty="0" smtClean="0">
                <a:solidFill>
                  <a:srgbClr val="0070C0"/>
                </a:solidFill>
              </a:rPr>
              <a:t>(Почему?)</a:t>
            </a:r>
            <a:r>
              <a:rPr lang="ru-RU" sz="36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3600" b="1" dirty="0" smtClean="0"/>
              <a:t>16. Экономят деньги на гвоздях. Доски, картины, гардины и  прибивают тонкими гвоздями. </a:t>
            </a:r>
            <a:r>
              <a:rPr lang="ru-RU" sz="3600" b="1" i="1" dirty="0" smtClean="0">
                <a:solidFill>
                  <a:srgbClr val="0070C0"/>
                </a:solidFill>
              </a:rPr>
              <a:t>(Почему?).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r>
              <a:rPr lang="ru-RU" sz="3600" b="1" dirty="0" smtClean="0"/>
              <a:t>17. По дорогам передвигаются только электромобили и </a:t>
            </a:r>
            <a:r>
              <a:rPr lang="ru-RU" sz="3600" b="1" dirty="0" err="1" smtClean="0"/>
              <a:t>солнцемобили</a:t>
            </a:r>
            <a:r>
              <a:rPr lang="ru-RU" sz="3600" b="1" dirty="0" smtClean="0"/>
              <a:t>.  Двигатель внутреннего сгорания на Луне не работает. </a:t>
            </a:r>
            <a:r>
              <a:rPr lang="ru-RU" sz="3600" b="1" i="1" dirty="0" smtClean="0">
                <a:solidFill>
                  <a:srgbClr val="0070C0"/>
                </a:solidFill>
              </a:rPr>
              <a:t>(Почему?)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Осваивать Луну и другие планеты нужно. </a:t>
            </a:r>
          </a:p>
          <a:p>
            <a:pPr>
              <a:buNone/>
            </a:pPr>
            <a:r>
              <a:rPr lang="ru-RU" sz="3600" b="1" dirty="0" smtClean="0"/>
              <a:t>Но я бы ОБРАТИЛА внимание на собственную , родную планету.              А ВОТ ПОЧЕМУ!!!</a:t>
            </a:r>
            <a:endParaRPr lang="ru-RU" sz="3600" b="1" i="1" dirty="0" smtClean="0"/>
          </a:p>
          <a:p>
            <a:pPr>
              <a:buNone/>
            </a:pPr>
            <a:r>
              <a:rPr lang="ru-RU" sz="3600" b="1" i="1" dirty="0" smtClean="0"/>
              <a:t>Видеоролики</a:t>
            </a:r>
            <a:r>
              <a:rPr lang="ru-RU" sz="3600" b="1" dirty="0" smtClean="0"/>
              <a:t>:  </a:t>
            </a:r>
            <a:r>
              <a:rPr lang="ru-RU" sz="3600" b="1" dirty="0" smtClean="0">
                <a:solidFill>
                  <a:srgbClr val="FF0000"/>
                </a:solidFill>
              </a:rPr>
              <a:t>«Планета задыхается от МУСОРА»; </a:t>
            </a:r>
            <a:r>
              <a:rPr lang="ru-RU" sz="3600" b="1" dirty="0" smtClean="0">
                <a:solidFill>
                  <a:srgbClr val="C00000"/>
                </a:solidFill>
              </a:rPr>
              <a:t>«Нужно беречь СВОЙ ДОМ – планету ЗЕМЛЯ»;</a:t>
            </a:r>
            <a:r>
              <a:rPr lang="ru-RU" sz="3600" b="1" dirty="0" smtClean="0">
                <a:solidFill>
                  <a:srgbClr val="00B050"/>
                </a:solidFill>
              </a:rPr>
              <a:t>                               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                             «Берегите ЗЕМЛЮ».</a:t>
            </a:r>
            <a:endParaRPr lang="ru-RU" sz="36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РЕФЛЕКСИЯ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i="1" dirty="0" smtClean="0"/>
              <a:t>    </a:t>
            </a:r>
            <a:r>
              <a:rPr lang="ru-RU" sz="2400" b="1" dirty="0" smtClean="0"/>
              <a:t>Проведём анализ своей деятельности по итогам не только игры, но и по итогам просмотра материала видеороликов: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 -какие трудности вы испытывали в процессе игры?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  -теперь я знаю, понимаю…….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  -теперь я могу объяснить как……., почему…..?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 -теперь я могу применить ……….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-теперь я буду-----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ПОДВЕДЕНИЕ ИТОГОВ</a:t>
            </a:r>
            <a:endParaRPr lang="ru-RU" sz="2400" i="1" dirty="0" smtClean="0"/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Вручение победителям приглашение для полёта на Луну.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Руководитель группы зачитывает приглашение.</a:t>
            </a:r>
            <a:endParaRPr lang="ru-RU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</a:t>
            </a:r>
            <a:r>
              <a:rPr lang="ru-RU" sz="3600" b="1" dirty="0" smtClean="0">
                <a:solidFill>
                  <a:srgbClr val="7030A0"/>
                </a:solidFill>
              </a:rPr>
              <a:t>Дорогой ДРУГ!!!</a:t>
            </a:r>
          </a:p>
          <a:p>
            <a:pPr>
              <a:buNone/>
            </a:pPr>
            <a:r>
              <a:rPr lang="ru-RU" sz="3600" b="1" dirty="0" smtClean="0"/>
              <a:t>               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Приглашаем ТЕБЯ                        </a:t>
            </a:r>
          </a:p>
          <a:p>
            <a:pPr>
              <a:buNone/>
            </a:pP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       в увлекательное путешествие       </a:t>
            </a:r>
          </a:p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                  на планету ЛУНА.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lang="ru-RU" sz="3600" b="1" dirty="0" smtClean="0">
                <a:solidFill>
                  <a:srgbClr val="0070C0"/>
                </a:solidFill>
              </a:rPr>
              <a:t>Орг. комитет:  </a:t>
            </a:r>
            <a:r>
              <a:rPr lang="ru-RU" sz="3600" dirty="0" smtClean="0">
                <a:solidFill>
                  <a:srgbClr val="0070C0"/>
                </a:solidFill>
              </a:rPr>
              <a:t>_______________________</a:t>
            </a:r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                </a:t>
            </a:r>
            <a:r>
              <a:rPr lang="ru-RU" sz="3600" b="1" dirty="0" smtClean="0">
                <a:solidFill>
                  <a:srgbClr val="0070C0"/>
                </a:solidFill>
              </a:rPr>
              <a:t>Время старта назначает руководитель  группы.  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                                                                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428652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9144000" cy="721521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</a:p>
          <a:p>
            <a:r>
              <a:rPr lang="ru-RU" sz="2800" b="1" dirty="0" smtClean="0"/>
              <a:t>Литература:</a:t>
            </a:r>
          </a:p>
          <a:p>
            <a:r>
              <a:rPr lang="ru-RU" sz="2800" b="1" dirty="0" smtClean="0"/>
              <a:t>Учебник «Астрономия» Е.П. Левитан,                                                             Я.И. Перельман «Занимательная физика»,                                                     Г.П. Субботин «Сборник задач по астрономии»,                                                                    И.Я. Ланина «Не уроком единым» </a:t>
            </a:r>
            <a:endParaRPr lang="ru-RU" sz="2800" b="1" dirty="0" smtClean="0"/>
          </a:p>
          <a:p>
            <a:r>
              <a:rPr lang="ru-RU" sz="2800" b="1" dirty="0" smtClean="0"/>
              <a:t>Н.В. Комаров «Занимательная астрономия»</a:t>
            </a:r>
            <a:endParaRPr lang="ru-RU" sz="2800" b="1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ru-RU" b="1" dirty="0" smtClean="0"/>
              <a:t>Интернет – ресурсы:</a:t>
            </a:r>
          </a:p>
          <a:p>
            <a:r>
              <a:rPr lang="en-US" b="1" dirty="0" smtClean="0"/>
              <a:t>Vidco.yandex.ru; youtube.com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3600" b="1" i="1" dirty="0" smtClean="0">
                <a:solidFill>
                  <a:srgbClr val="FF0000"/>
                </a:solidFill>
              </a:rPr>
              <a:t>ПРОБЛЕМА:</a:t>
            </a:r>
          </a:p>
          <a:p>
            <a:r>
              <a:rPr lang="ru-RU" sz="3600" b="1" i="1" dirty="0" smtClean="0"/>
              <a:t> </a:t>
            </a:r>
            <a:r>
              <a:rPr lang="ru-RU" sz="3600" b="1" i="1" u="sng" dirty="0" smtClean="0"/>
              <a:t>Исследование условий для жизни людей на Луне.</a:t>
            </a:r>
            <a:endParaRPr lang="ru-RU" sz="3600" b="1" dirty="0" smtClean="0"/>
          </a:p>
          <a:p>
            <a:r>
              <a:rPr lang="ru-RU" sz="3600" i="1" dirty="0" smtClean="0"/>
              <a:t> </a:t>
            </a:r>
            <a:endParaRPr lang="ru-RU" sz="3600" dirty="0" smtClean="0"/>
          </a:p>
          <a:p>
            <a:r>
              <a:rPr lang="ru-RU" sz="3600" b="1" i="1" u="sng" dirty="0" smtClean="0"/>
              <a:t>Сегодня мы собрались для виртуального путешествия на Луну, чтобы подготовиться для реального путешествия.</a:t>
            </a:r>
          </a:p>
          <a:p>
            <a:endParaRPr lang="ru-RU" sz="2400" b="1" i="1" u="sng" dirty="0" smtClean="0">
              <a:solidFill>
                <a:srgbClr val="0070C0"/>
              </a:solidFill>
            </a:endParaRP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В игре участвуют две команды: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«МАРС» </a:t>
            </a:r>
            <a:r>
              <a:rPr lang="ru-RU" sz="2400" b="1" i="1" u="sng" dirty="0" smtClean="0"/>
              <a:t>и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«ВЕНЕРА», </a:t>
            </a:r>
            <a:r>
              <a:rPr lang="ru-RU" sz="2400" b="1" i="1" u="sng" dirty="0" smtClean="0">
                <a:solidFill>
                  <a:srgbClr val="7030A0"/>
                </a:solidFill>
              </a:rPr>
              <a:t>болельщики.</a:t>
            </a:r>
            <a:endParaRPr lang="ru-RU" sz="2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142984"/>
            <a:ext cx="85011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ЦЕЛЬ:</a:t>
            </a:r>
            <a:endParaRPr lang="ru-RU" sz="3600" b="1" i="1" dirty="0" smtClean="0"/>
          </a:p>
          <a:p>
            <a:pPr>
              <a:buNone/>
            </a:pPr>
            <a:r>
              <a:rPr lang="ru-RU" sz="3600" b="1" dirty="0" smtClean="0"/>
              <a:t>  </a:t>
            </a:r>
            <a:r>
              <a:rPr lang="ru-RU" sz="3600" b="1" dirty="0" smtClean="0">
                <a:solidFill>
                  <a:srgbClr val="FF0000"/>
                </a:solidFill>
              </a:rPr>
              <a:t>-  дать возможность обучающимся проявить сой творческий потенциал;</a:t>
            </a:r>
            <a:endParaRPr lang="ru-RU" sz="36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-  в увлекательной форме расширить и углубить знания о спутнике      </a:t>
            </a:r>
            <a:endParaRPr lang="ru-RU" sz="36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Земли.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75491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ОБОРОУДОВАНИЕ:</a:t>
            </a:r>
            <a:endParaRPr lang="ru-RU" sz="3600" i="1" dirty="0" smtClean="0"/>
          </a:p>
          <a:p>
            <a:pPr>
              <a:buNone/>
            </a:pPr>
            <a:r>
              <a:rPr lang="ru-RU" sz="3600" b="1" dirty="0" smtClean="0"/>
              <a:t> </a:t>
            </a:r>
            <a:r>
              <a:rPr lang="ru-RU" sz="3600" b="1" i="1" dirty="0" smtClean="0">
                <a:solidFill>
                  <a:srgbClr val="C00000"/>
                </a:solidFill>
              </a:rPr>
              <a:t>Видеопроектор, видеоролики: «Происхождение Луны», «Планета  задыхается от мусора», «Берегите Землю», динамометр, рычажные весы, лампочка, мяч, ручка, спички, гвоздь, свеча, шприц, мокрая,  тряпка, модель двигателя внутреннего сгорания, метроном, секундомер.</a:t>
            </a:r>
            <a:endParaRPr lang="ru-RU" sz="36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52736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Сведения о Луне.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/>
              <a:t> </a:t>
            </a:r>
            <a:r>
              <a:rPr lang="ru-RU" sz="2800" b="1" dirty="0" smtClean="0"/>
              <a:t>1). Масса Луны в 81 раз меньше массы Земли.</a:t>
            </a:r>
          </a:p>
          <a:p>
            <a:r>
              <a:rPr lang="ru-RU" sz="2800" b="1" dirty="0" smtClean="0"/>
              <a:t>2). Ускорение свободного падения на Земле равно 9,8 кг/м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, а на Луне -1,6кг/м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.</a:t>
            </a:r>
          </a:p>
          <a:p>
            <a:r>
              <a:rPr lang="ru-RU" sz="2800" b="1" dirty="0" smtClean="0"/>
              <a:t>(</a:t>
            </a:r>
            <a:r>
              <a:rPr lang="ru-RU" sz="2800" b="1" i="1" dirty="0" smtClean="0"/>
              <a:t>т. е. в 6 раз меньше на Луне, чем на Земле).</a:t>
            </a:r>
            <a:endParaRPr lang="ru-RU" sz="2800" b="1" dirty="0" smtClean="0"/>
          </a:p>
          <a:p>
            <a:r>
              <a:rPr lang="ru-RU" sz="2800" b="1" dirty="0" smtClean="0"/>
              <a:t>3). Нет атмосферы.</a:t>
            </a:r>
          </a:p>
          <a:p>
            <a:r>
              <a:rPr lang="ru-RU" sz="2800" b="1" dirty="0" smtClean="0"/>
              <a:t>4). Температура  1) днём    +130 градусов,</a:t>
            </a:r>
          </a:p>
          <a:p>
            <a:r>
              <a:rPr lang="ru-RU" sz="2800" b="1" dirty="0" smtClean="0"/>
              <a:t>                                 2) ночью    - 170 градусов.</a:t>
            </a:r>
          </a:p>
          <a:p>
            <a:r>
              <a:rPr lang="ru-RU" sz="2800" b="1" dirty="0" smtClean="0"/>
              <a:t>5). День и ночь длятся по 14 земных суток.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dirty="0" smtClean="0"/>
              <a:t>Ещё  с давних пор  люди мечтали побывать на других планетах. </a:t>
            </a:r>
          </a:p>
          <a:p>
            <a:pPr>
              <a:buNone/>
            </a:pPr>
            <a:r>
              <a:rPr lang="ru-RU" sz="3600" b="1" dirty="0" smtClean="0"/>
              <a:t>  Луна единственное небесное тело, на которое ступала нога человека. С 1969 по 1972 год на её поверхность высадилось 6 американских экипажей «</a:t>
            </a:r>
            <a:r>
              <a:rPr lang="ru-RU" sz="3600" b="1" dirty="0" err="1" smtClean="0"/>
              <a:t>Аполло</a:t>
            </a:r>
            <a:r>
              <a:rPr lang="ru-RU" sz="3600" b="1" dirty="0" smtClean="0"/>
              <a:t>». Астронавты водрузили флаг США и привезли 380 кг грунта.  </a:t>
            </a:r>
            <a:endParaRPr lang="ru-RU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 Так как на Земле истощаются природные ресурсы, а Луна очень богата полезным ископаемыми и её поверхность является удобной площадкой для запуска космических кораблей к другим планетам и галактикам. Поэтому на Луне необходимо построить города, где люди могли бы жить и работать. А в городах нужно построить школы, в которых ребята могли, так же как и на Земле, учиться.</a:t>
            </a:r>
            <a:endParaRPr lang="ru-RU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35900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Чтобы жить на Луне, необходимо знать;</a:t>
            </a:r>
          </a:p>
          <a:p>
            <a:pPr>
              <a:buNone/>
            </a:pPr>
            <a:r>
              <a:rPr lang="ru-RU" sz="3200" b="1" dirty="0" smtClean="0"/>
              <a:t>     - как образовалась Луна,</a:t>
            </a:r>
          </a:p>
          <a:p>
            <a:pPr>
              <a:buNone/>
            </a:pPr>
            <a:r>
              <a:rPr lang="ru-RU" sz="3200" b="1" dirty="0" smtClean="0"/>
              <a:t>     - как там работают законы физики.</a:t>
            </a:r>
          </a:p>
          <a:p>
            <a:pPr>
              <a:buNone/>
            </a:pPr>
            <a:r>
              <a:rPr lang="ru-RU" sz="3200" b="1" dirty="0" smtClean="0"/>
              <a:t> </a:t>
            </a:r>
          </a:p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Возможно команда -победитель  будет участвовать в этом путешествии на Луну.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Видеоролик: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                  «Происхождение Луны»</a:t>
            </a:r>
          </a:p>
          <a:p>
            <a:pPr>
              <a:buNone/>
            </a:pPr>
            <a:r>
              <a:rPr lang="ru-RU" sz="3200" b="1" dirty="0" smtClean="0"/>
              <a:t>                                           (Приложение 1)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1369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НАЧИНАЕМ ПУТИШЕСТВИЕ </a:t>
            </a:r>
            <a:r>
              <a:rPr lang="ru-RU" sz="3200" b="1" dirty="0" smtClean="0"/>
              <a:t>– </a:t>
            </a:r>
            <a:r>
              <a:rPr lang="ru-RU" sz="3200" b="1" dirty="0" smtClean="0">
                <a:solidFill>
                  <a:srgbClr val="FF0000"/>
                </a:solidFill>
              </a:rPr>
              <a:t>ПОЕХАЛИ!!!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1.Здание Лунной школы построено по проекту земной. Но если земная школа трёхэтажная, то Лунная - четырёхэтажная </a:t>
            </a:r>
            <a:r>
              <a:rPr lang="ru-RU" sz="3200" b="1" i="1" dirty="0" smtClean="0">
                <a:solidFill>
                  <a:srgbClr val="00B050"/>
                </a:solidFill>
              </a:rPr>
              <a:t>[почему?), (сила тяжести меньше).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200" b="1" dirty="0" smtClean="0"/>
              <a:t> 2.Сделали прочный </a:t>
            </a:r>
            <a:r>
              <a:rPr lang="ru-RU" sz="3200" b="1" dirty="0" err="1" smtClean="0"/>
              <a:t>противометеоритный</a:t>
            </a:r>
            <a:r>
              <a:rPr lang="ru-RU" sz="3200" b="1" dirty="0" smtClean="0"/>
              <a:t> купол, </a:t>
            </a:r>
            <a:r>
              <a:rPr lang="ru-RU" sz="3200" b="1" i="1" dirty="0" smtClean="0"/>
              <a:t>(</a:t>
            </a:r>
            <a:r>
              <a:rPr lang="ru-RU" sz="3200" b="1" i="1" dirty="0" smtClean="0">
                <a:solidFill>
                  <a:srgbClr val="00B050"/>
                </a:solidFill>
              </a:rPr>
              <a:t>зачем?). </a:t>
            </a:r>
            <a:r>
              <a:rPr lang="ru-RU" sz="3200" b="1" dirty="0" smtClean="0"/>
              <a:t>Место выбрали хорошее - Море Спокойствия.</a:t>
            </a:r>
          </a:p>
          <a:p>
            <a:pPr>
              <a:buNone/>
            </a:pPr>
            <a:r>
              <a:rPr lang="ru-RU" sz="3200" b="1" dirty="0" smtClean="0"/>
              <a:t> 3.Спортивный зал очень высокий. Баскетбольные кольца закрепили на высоте 6 метров, </a:t>
            </a:r>
            <a:r>
              <a:rPr lang="ru-RU" sz="3200" b="1" i="1" dirty="0" smtClean="0">
                <a:solidFill>
                  <a:srgbClr val="00B050"/>
                </a:solidFill>
              </a:rPr>
              <a:t>(почему?).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200" b="1" dirty="0" smtClean="0"/>
              <a:t> </a:t>
            </a:r>
            <a:endParaRPr lang="ru-RU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529</Words>
  <Application>Microsoft Office PowerPoint</Application>
  <PresentationFormat>Экран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xxx</dc:creator>
  <cp:lastModifiedBy>ученик</cp:lastModifiedBy>
  <cp:revision>72</cp:revision>
  <dcterms:created xsi:type="dcterms:W3CDTF">2015-09-07T11:15:50Z</dcterms:created>
  <dcterms:modified xsi:type="dcterms:W3CDTF">2015-09-30T07:15:19Z</dcterms:modified>
</cp:coreProperties>
</file>