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6" r:id="rId4"/>
    <p:sldId id="260" r:id="rId5"/>
    <p:sldId id="261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CF608-34CC-422C-8CB3-3A66CE433BA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8F120-6E64-47C8-A6C5-220DFFF6EB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614A5E-BBFE-4942-94E0-822EF2F47A79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543A32-9D51-4866-A5BE-F92CC9F363DB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515D-E620-4FB6-884A-0FA7F716D21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726B-14E0-403A-9AE1-906AA9FFC3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515D-E620-4FB6-884A-0FA7F716D21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726B-14E0-403A-9AE1-906AA9FFC3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515D-E620-4FB6-884A-0FA7F716D21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726B-14E0-403A-9AE1-906AA9FFC3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515D-E620-4FB6-884A-0FA7F716D21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726B-14E0-403A-9AE1-906AA9FFC3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515D-E620-4FB6-884A-0FA7F716D21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726B-14E0-403A-9AE1-906AA9FFC3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515D-E620-4FB6-884A-0FA7F716D21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726B-14E0-403A-9AE1-906AA9FFC3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515D-E620-4FB6-884A-0FA7F716D21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726B-14E0-403A-9AE1-906AA9FFC3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515D-E620-4FB6-884A-0FA7F716D21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726B-14E0-403A-9AE1-906AA9FFC3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515D-E620-4FB6-884A-0FA7F716D21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726B-14E0-403A-9AE1-906AA9FFC3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515D-E620-4FB6-884A-0FA7F716D21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726B-14E0-403A-9AE1-906AA9FFC3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B515D-E620-4FB6-884A-0FA7F716D21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726B-14E0-403A-9AE1-906AA9FFC3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B515D-E620-4FB6-884A-0FA7F716D21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0726B-14E0-403A-9AE1-906AA9FFC3A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6624736" cy="230425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Работа над ошибками</a:t>
            </a:r>
          </a:p>
          <a:p>
            <a:endParaRPr lang="ru-RU" sz="4000" dirty="0">
              <a:solidFill>
                <a:schemeClr val="tx1"/>
              </a:solidFill>
            </a:endParaRPr>
          </a:p>
          <a:p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Что нового вы узнали на уроке?</a:t>
            </a:r>
          </a:p>
          <a:p>
            <a:pPr>
              <a:buNone/>
            </a:pPr>
            <a:r>
              <a:rPr lang="ru-RU" dirty="0" smtClean="0"/>
              <a:t>Какое впечатление у вас от урока?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692696"/>
            <a:ext cx="3888432" cy="432048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(356-256)+136=236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4896544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(356+136)-256=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347</a:t>
            </a:r>
            <a:r>
              <a:rPr lang="ru-RU" dirty="0"/>
              <a:t>+(147+653)=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728-</a:t>
            </a:r>
            <a:r>
              <a:rPr lang="ru-RU" dirty="0"/>
              <a:t>(165+328)=</a:t>
            </a:r>
          </a:p>
          <a:p>
            <a:pPr>
              <a:buNone/>
            </a:pPr>
            <a:r>
              <a:rPr lang="ru-RU" dirty="0" smtClean="0"/>
              <a:t>2*245*50</a:t>
            </a:r>
            <a:r>
              <a:rPr lang="ru-RU" dirty="0"/>
              <a:t>=</a:t>
            </a:r>
          </a:p>
          <a:p>
            <a:pPr>
              <a:buNone/>
            </a:pPr>
            <a:r>
              <a:rPr lang="ru-RU" dirty="0" smtClean="0"/>
              <a:t>25*135*4</a:t>
            </a:r>
            <a:r>
              <a:rPr lang="ru-RU" dirty="0"/>
              <a:t>=</a:t>
            </a:r>
          </a:p>
          <a:p>
            <a:pPr>
              <a:buNone/>
            </a:pPr>
            <a:r>
              <a:rPr lang="ru-RU" dirty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ПРОБЛЕМА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dirty="0"/>
              <a:t>74*3 =          </a:t>
            </a:r>
          </a:p>
          <a:p>
            <a:pPr>
              <a:buNone/>
            </a:pPr>
            <a:r>
              <a:rPr lang="ru-RU" dirty="0"/>
              <a:t>       4*89 </a:t>
            </a:r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499992" y="1340768"/>
            <a:ext cx="388843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(347+653)+147=1147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11960" y="1916832"/>
            <a:ext cx="388843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(728-328)-165=235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499992" y="2492896"/>
            <a:ext cx="388843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2*50*245=24500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499992" y="3068960"/>
            <a:ext cx="388843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25*4*135=13500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3298378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2"/>
                </a:solidFill>
              </a:rPr>
              <a:t>Распределительное свойство умножения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2160588"/>
          </a:xfrm>
        </p:spPr>
        <p:txBody>
          <a:bodyPr/>
          <a:lstStyle/>
          <a:p>
            <a:pPr eaLnBrk="1" hangingPunct="1"/>
            <a:r>
              <a:rPr lang="en-US" sz="6000" dirty="0" smtClean="0">
                <a:solidFill>
                  <a:srgbClr val="002060"/>
                </a:solidFill>
                <a:latin typeface="Monotype Corsiva" pitchFamily="66" charset="0"/>
              </a:rPr>
              <a:t>(</a:t>
            </a:r>
            <a: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  <a:t>а</a:t>
            </a:r>
            <a:r>
              <a:rPr lang="en-US" sz="6000" dirty="0" smtClean="0">
                <a:solidFill>
                  <a:srgbClr val="002060"/>
                </a:solidFill>
                <a:latin typeface="Monotype Corsiva" pitchFamily="66" charset="0"/>
              </a:rPr>
              <a:t> +</a:t>
            </a:r>
            <a: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  <a:t>в</a:t>
            </a:r>
            <a:r>
              <a:rPr lang="en-US" sz="6000" dirty="0" smtClean="0">
                <a:solidFill>
                  <a:srgbClr val="002060"/>
                </a:solidFill>
                <a:latin typeface="Monotype Corsiva" pitchFamily="66" charset="0"/>
              </a:rPr>
              <a:t>) </a:t>
            </a:r>
            <a:r>
              <a:rPr lang="en-US" sz="6000" dirty="0" smtClean="0">
                <a:solidFill>
                  <a:srgbClr val="002060"/>
                </a:solidFill>
                <a:latin typeface="Monotype Corsiva" pitchFamily="66" charset="0"/>
                <a:sym typeface="Symbol" pitchFamily="18" charset="2"/>
              </a:rPr>
              <a:t>∙</a:t>
            </a:r>
            <a:r>
              <a:rPr lang="en-US" sz="60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  <a:t>с</a:t>
            </a:r>
            <a:r>
              <a:rPr lang="en-US" sz="6000" dirty="0" smtClean="0">
                <a:solidFill>
                  <a:srgbClr val="002060"/>
                </a:solidFill>
                <a:latin typeface="Monotype Corsiva" pitchFamily="66" charset="0"/>
              </a:rPr>
              <a:t> = </a:t>
            </a:r>
            <a: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  <a:t>а</a:t>
            </a:r>
            <a:r>
              <a:rPr lang="en-US" sz="60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en-US" sz="6000" dirty="0" smtClean="0">
                <a:solidFill>
                  <a:srgbClr val="002060"/>
                </a:solidFill>
                <a:latin typeface="Monotype Corsiva" pitchFamily="66" charset="0"/>
                <a:sym typeface="Symbol" pitchFamily="18" charset="2"/>
              </a:rPr>
              <a:t>∙</a:t>
            </a:r>
            <a:r>
              <a:rPr lang="en-US" sz="60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  <a:t>с</a:t>
            </a:r>
            <a:r>
              <a:rPr lang="en-US" sz="6000" dirty="0" smtClean="0">
                <a:solidFill>
                  <a:srgbClr val="002060"/>
                </a:solidFill>
                <a:latin typeface="Monotype Corsiva" pitchFamily="66" charset="0"/>
              </a:rPr>
              <a:t> +</a:t>
            </a:r>
            <a: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  <a:t>в</a:t>
            </a:r>
            <a:r>
              <a:rPr lang="en-US" sz="60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en-US" sz="6000" dirty="0" smtClean="0">
                <a:solidFill>
                  <a:srgbClr val="002060"/>
                </a:solidFill>
                <a:latin typeface="Monotype Corsiva" pitchFamily="66" charset="0"/>
                <a:sym typeface="Symbol" pitchFamily="18" charset="2"/>
              </a:rPr>
              <a:t>∙</a:t>
            </a:r>
            <a:r>
              <a:rPr lang="en-US" sz="60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6000" dirty="0" smtClean="0">
                <a:solidFill>
                  <a:srgbClr val="002060"/>
                </a:solidFill>
                <a:latin typeface="Monotype Corsiva" pitchFamily="66" charset="0"/>
              </a:rPr>
              <a:t>с</a:t>
            </a:r>
            <a:r>
              <a:rPr lang="ru-RU" sz="3600" dirty="0" smtClean="0">
                <a:solidFill>
                  <a:srgbClr val="002060"/>
                </a:solidFill>
              </a:rPr>
              <a:t>      </a:t>
            </a:r>
            <a:r>
              <a:rPr lang="ru-RU" sz="3600" dirty="0" smtClean="0">
                <a:solidFill>
                  <a:srgbClr val="C00000"/>
                </a:solidFill>
              </a:rPr>
              <a:t>распределительное свойство умножения относительно сложения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65400"/>
            <a:ext cx="8229600" cy="3743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Правило: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   </a:t>
            </a:r>
            <a:r>
              <a:rPr lang="ru-RU" sz="4000" b="1" dirty="0" smtClean="0">
                <a:solidFill>
                  <a:srgbClr val="660033"/>
                </a:solidFill>
                <a:latin typeface="Monotype Corsiva" pitchFamily="66" charset="0"/>
              </a:rPr>
              <a:t>чтобы умножить сумму на число, можно умножить на это число каждое слагаемое и сложить получившиеся произведения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C00000"/>
                </a:solidFill>
              </a:rPr>
              <a:t>распределительное свойство умножения относительно вычитания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113"/>
            <a:ext cx="8229600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Правило: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   </a:t>
            </a:r>
            <a:r>
              <a:rPr lang="ru-RU" sz="4800" b="1" dirty="0" smtClean="0">
                <a:solidFill>
                  <a:srgbClr val="660033"/>
                </a:solidFill>
                <a:latin typeface="Monotype Corsiva" pitchFamily="66" charset="0"/>
              </a:rPr>
              <a:t>чтобы умножить разность на число, можно умножить на это число уменьшаемое и вычитаемое и из первого произведения вычесть второе.</a:t>
            </a:r>
          </a:p>
          <a:p>
            <a:pPr eaLnBrk="1" hangingPunct="1">
              <a:lnSpc>
                <a:spcPct val="90000"/>
              </a:lnSpc>
            </a:pPr>
            <a:endParaRPr lang="ru-RU" sz="2400" dirty="0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476375" y="0"/>
            <a:ext cx="6911975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6000">
                <a:solidFill>
                  <a:srgbClr val="002060"/>
                </a:solidFill>
                <a:latin typeface="Monotype Corsiva" pitchFamily="66" charset="0"/>
              </a:rPr>
              <a:t>(</a:t>
            </a:r>
            <a:r>
              <a:rPr lang="ru-RU" sz="6000" b="1">
                <a:solidFill>
                  <a:srgbClr val="002060"/>
                </a:solidFill>
                <a:latin typeface="Monotype Corsiva" pitchFamily="66" charset="0"/>
              </a:rPr>
              <a:t>а</a:t>
            </a:r>
            <a:r>
              <a:rPr lang="en-US" sz="6000" b="1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6000" b="1">
                <a:solidFill>
                  <a:srgbClr val="002060"/>
                </a:solidFill>
                <a:latin typeface="Monotype Corsiva" pitchFamily="66" charset="0"/>
              </a:rPr>
              <a:t>- в</a:t>
            </a:r>
            <a:r>
              <a:rPr lang="en-US" sz="6000" b="1">
                <a:solidFill>
                  <a:srgbClr val="002060"/>
                </a:solidFill>
                <a:latin typeface="Monotype Corsiva" pitchFamily="66" charset="0"/>
              </a:rPr>
              <a:t>) </a:t>
            </a:r>
            <a:r>
              <a:rPr lang="en-US" sz="6000" b="1">
                <a:solidFill>
                  <a:srgbClr val="002060"/>
                </a:solidFill>
                <a:latin typeface="Monotype Corsiva" pitchFamily="66" charset="0"/>
                <a:sym typeface="Symbol" pitchFamily="18" charset="2"/>
              </a:rPr>
              <a:t>∙</a:t>
            </a:r>
            <a:r>
              <a:rPr lang="en-US" sz="6000" b="1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6000" b="1">
                <a:solidFill>
                  <a:srgbClr val="002060"/>
                </a:solidFill>
                <a:latin typeface="Monotype Corsiva" pitchFamily="66" charset="0"/>
                <a:sym typeface="Symbol" pitchFamily="18" charset="2"/>
              </a:rPr>
              <a:t>с</a:t>
            </a:r>
            <a:r>
              <a:rPr lang="en-US" sz="6000" b="1">
                <a:solidFill>
                  <a:srgbClr val="002060"/>
                </a:solidFill>
                <a:latin typeface="Monotype Corsiva" pitchFamily="66" charset="0"/>
                <a:sym typeface="Symbol" pitchFamily="18" charset="2"/>
              </a:rPr>
              <a:t> = </a:t>
            </a:r>
            <a:r>
              <a:rPr lang="ru-RU" sz="6000" b="1">
                <a:solidFill>
                  <a:srgbClr val="002060"/>
                </a:solidFill>
                <a:latin typeface="Monotype Corsiva" pitchFamily="66" charset="0"/>
                <a:sym typeface="Symbol" pitchFamily="18" charset="2"/>
              </a:rPr>
              <a:t>а</a:t>
            </a:r>
            <a:r>
              <a:rPr lang="en-US" sz="6000" b="1">
                <a:solidFill>
                  <a:srgbClr val="002060"/>
                </a:solidFill>
                <a:latin typeface="Monotype Corsiva" pitchFamily="66" charset="0"/>
                <a:sym typeface="Symbol" pitchFamily="18" charset="2"/>
              </a:rPr>
              <a:t> ∙</a:t>
            </a:r>
            <a:r>
              <a:rPr lang="en-US" sz="6000" b="1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6000" b="1">
                <a:solidFill>
                  <a:srgbClr val="002060"/>
                </a:solidFill>
                <a:latin typeface="Monotype Corsiva" pitchFamily="66" charset="0"/>
                <a:sym typeface="Symbol" pitchFamily="18" charset="2"/>
              </a:rPr>
              <a:t>с</a:t>
            </a:r>
            <a:r>
              <a:rPr lang="en-US" sz="6000" b="1">
                <a:solidFill>
                  <a:srgbClr val="002060"/>
                </a:solidFill>
                <a:latin typeface="Monotype Corsiva" pitchFamily="66" charset="0"/>
                <a:sym typeface="Symbol" pitchFamily="18" charset="2"/>
              </a:rPr>
              <a:t> </a:t>
            </a:r>
            <a:r>
              <a:rPr lang="ru-RU" sz="6000" b="1">
                <a:solidFill>
                  <a:srgbClr val="002060"/>
                </a:solidFill>
                <a:latin typeface="Monotype Corsiva" pitchFamily="66" charset="0"/>
                <a:sym typeface="Symbol" pitchFamily="18" charset="2"/>
              </a:rPr>
              <a:t>- в</a:t>
            </a:r>
            <a:r>
              <a:rPr lang="en-US" sz="6000" b="1">
                <a:solidFill>
                  <a:srgbClr val="002060"/>
                </a:solidFill>
                <a:latin typeface="Monotype Corsiva" pitchFamily="66" charset="0"/>
                <a:sym typeface="Symbol" pitchFamily="18" charset="2"/>
              </a:rPr>
              <a:t> ∙</a:t>
            </a:r>
            <a:r>
              <a:rPr lang="en-US" sz="6000" b="1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6000" b="1">
                <a:solidFill>
                  <a:srgbClr val="002060"/>
                </a:solidFill>
                <a:latin typeface="Monotype Corsiva" pitchFamily="66" charset="0"/>
                <a:sym typeface="Symbol" pitchFamily="18" charset="2"/>
              </a:rPr>
              <a:t>с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4896544" cy="54726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 </a:t>
            </a:r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РЕШЕНИЕ </a:t>
            </a:r>
            <a:r>
              <a:rPr lang="ru-RU" dirty="0" smtClean="0">
                <a:solidFill>
                  <a:srgbClr val="FF0000"/>
                </a:solidFill>
              </a:rPr>
              <a:t>ПРОБЛЕМЫ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dirty="0"/>
              <a:t>74*3 =          </a:t>
            </a:r>
          </a:p>
          <a:p>
            <a:pPr>
              <a:buNone/>
            </a:pPr>
            <a:r>
              <a:rPr lang="ru-RU" dirty="0"/>
              <a:t>       4*89 </a:t>
            </a:r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483768" y="1844824"/>
            <a:ext cx="482453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(70+4)*3=70*3+4*3=222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555776" y="2420888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(90-1)*4=90*4-1*4=364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Закрепление проблемы: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060848"/>
            <a:ext cx="8640960" cy="16847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№ 559 (а, б) - у </a:t>
            </a:r>
            <a:r>
              <a:rPr lang="ru-RU" dirty="0" err="1" smtClean="0"/>
              <a:t>дости</a:t>
            </a:r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(в, г, ж, </a:t>
            </a:r>
            <a:r>
              <a:rPr lang="ru-RU" dirty="0" err="1" smtClean="0"/>
              <a:t>з</a:t>
            </a:r>
            <a:r>
              <a:rPr lang="ru-RU" dirty="0" smtClean="0"/>
              <a:t>) - самостоятельно, с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комментарием с места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r>
              <a:rPr lang="ru-RU" sz="6600" dirty="0" smtClean="0">
                <a:solidFill>
                  <a:srgbClr val="002060"/>
                </a:solidFill>
                <a:latin typeface="Monotype Corsiva" pitchFamily="66" charset="0"/>
              </a:rPr>
              <a:t>а</a:t>
            </a:r>
            <a:r>
              <a:rPr lang="en-US" sz="66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en-US" sz="6600" dirty="0" smtClean="0">
                <a:solidFill>
                  <a:srgbClr val="002060"/>
                </a:solidFill>
                <a:latin typeface="Monotype Corsiva" pitchFamily="66" charset="0"/>
                <a:sym typeface="Symbol" pitchFamily="18" charset="2"/>
              </a:rPr>
              <a:t>∙</a:t>
            </a:r>
            <a:r>
              <a:rPr lang="en-US" sz="66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6600" dirty="0" smtClean="0">
                <a:solidFill>
                  <a:srgbClr val="002060"/>
                </a:solidFill>
                <a:latin typeface="Monotype Corsiva" pitchFamily="66" charset="0"/>
              </a:rPr>
              <a:t>с</a:t>
            </a:r>
            <a:r>
              <a:rPr lang="en-US" sz="6600" dirty="0" smtClean="0">
                <a:solidFill>
                  <a:srgbClr val="002060"/>
                </a:solidFill>
                <a:latin typeface="Monotype Corsiva" pitchFamily="66" charset="0"/>
              </a:rPr>
              <a:t> +</a:t>
            </a:r>
            <a:r>
              <a:rPr lang="ru-RU" sz="6600" dirty="0" smtClean="0">
                <a:solidFill>
                  <a:srgbClr val="002060"/>
                </a:solidFill>
                <a:latin typeface="Monotype Corsiva" pitchFamily="66" charset="0"/>
              </a:rPr>
              <a:t>в</a:t>
            </a:r>
            <a:r>
              <a:rPr lang="en-US" sz="66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en-US" sz="6600" dirty="0" smtClean="0">
                <a:solidFill>
                  <a:srgbClr val="002060"/>
                </a:solidFill>
                <a:latin typeface="Monotype Corsiva" pitchFamily="66" charset="0"/>
                <a:sym typeface="Symbol" pitchFamily="18" charset="2"/>
              </a:rPr>
              <a:t>∙</a:t>
            </a:r>
            <a:r>
              <a:rPr lang="en-US" sz="66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6600" dirty="0" smtClean="0">
                <a:solidFill>
                  <a:srgbClr val="002060"/>
                </a:solidFill>
                <a:latin typeface="Monotype Corsiva" pitchFamily="66" charset="0"/>
              </a:rPr>
              <a:t>с =</a:t>
            </a:r>
            <a:r>
              <a:rPr lang="en-US" sz="6600" dirty="0" smtClean="0">
                <a:solidFill>
                  <a:srgbClr val="002060"/>
                </a:solidFill>
                <a:latin typeface="Monotype Corsiva" pitchFamily="66" charset="0"/>
              </a:rPr>
              <a:t> (</a:t>
            </a:r>
            <a:r>
              <a:rPr lang="ru-RU" sz="6600" dirty="0" smtClean="0">
                <a:solidFill>
                  <a:srgbClr val="002060"/>
                </a:solidFill>
                <a:latin typeface="Monotype Corsiva" pitchFamily="66" charset="0"/>
              </a:rPr>
              <a:t>а</a:t>
            </a:r>
            <a:r>
              <a:rPr lang="en-US" sz="6600" dirty="0" smtClean="0">
                <a:solidFill>
                  <a:srgbClr val="002060"/>
                </a:solidFill>
                <a:latin typeface="Monotype Corsiva" pitchFamily="66" charset="0"/>
              </a:rPr>
              <a:t> +</a:t>
            </a:r>
            <a:r>
              <a:rPr lang="ru-RU" sz="6600" dirty="0" smtClean="0">
                <a:solidFill>
                  <a:srgbClr val="002060"/>
                </a:solidFill>
                <a:latin typeface="Monotype Corsiva" pitchFamily="66" charset="0"/>
              </a:rPr>
              <a:t>в</a:t>
            </a:r>
            <a:r>
              <a:rPr lang="en-US" sz="6600" dirty="0" smtClean="0">
                <a:solidFill>
                  <a:srgbClr val="002060"/>
                </a:solidFill>
                <a:latin typeface="Monotype Corsiva" pitchFamily="66" charset="0"/>
              </a:rPr>
              <a:t>) </a:t>
            </a:r>
            <a:r>
              <a:rPr lang="en-US" sz="6600" dirty="0" smtClean="0">
                <a:solidFill>
                  <a:srgbClr val="002060"/>
                </a:solidFill>
                <a:latin typeface="Monotype Corsiva" pitchFamily="66" charset="0"/>
                <a:sym typeface="Symbol" pitchFamily="18" charset="2"/>
              </a:rPr>
              <a:t>∙</a:t>
            </a:r>
            <a:r>
              <a:rPr lang="en-US" sz="66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6600" dirty="0" smtClean="0">
                <a:solidFill>
                  <a:srgbClr val="002060"/>
                </a:solidFill>
                <a:latin typeface="Monotype Corsiva" pitchFamily="66" charset="0"/>
              </a:rPr>
              <a:t>с</a:t>
            </a:r>
            <a:br>
              <a:rPr lang="ru-RU" sz="6600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6600" dirty="0" smtClean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6600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6600" dirty="0" smtClean="0">
                <a:solidFill>
                  <a:srgbClr val="002060"/>
                </a:solidFill>
                <a:latin typeface="Monotype Corsiva" pitchFamily="66" charset="0"/>
              </a:rPr>
              <a:t>а</a:t>
            </a:r>
            <a:r>
              <a:rPr lang="en-US" sz="66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en-US" sz="6600" dirty="0" smtClean="0">
                <a:solidFill>
                  <a:srgbClr val="002060"/>
                </a:solidFill>
                <a:latin typeface="Monotype Corsiva" pitchFamily="66" charset="0"/>
                <a:sym typeface="Symbol" pitchFamily="18" charset="2"/>
              </a:rPr>
              <a:t>∙</a:t>
            </a:r>
            <a:r>
              <a:rPr lang="en-US" sz="66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6600" dirty="0" smtClean="0">
                <a:solidFill>
                  <a:srgbClr val="002060"/>
                </a:solidFill>
                <a:latin typeface="Monotype Corsiva" pitchFamily="66" charset="0"/>
              </a:rPr>
              <a:t>с</a:t>
            </a:r>
            <a:r>
              <a:rPr lang="en-US" sz="66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6600" dirty="0" smtClean="0">
                <a:solidFill>
                  <a:srgbClr val="002060"/>
                </a:solidFill>
                <a:latin typeface="Monotype Corsiva" pitchFamily="66" charset="0"/>
              </a:rPr>
              <a:t>- в</a:t>
            </a:r>
            <a:r>
              <a:rPr lang="en-US" sz="66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en-US" sz="6600" dirty="0" smtClean="0">
                <a:solidFill>
                  <a:srgbClr val="002060"/>
                </a:solidFill>
                <a:latin typeface="Monotype Corsiva" pitchFamily="66" charset="0"/>
                <a:sym typeface="Symbol" pitchFamily="18" charset="2"/>
              </a:rPr>
              <a:t>∙</a:t>
            </a:r>
            <a:r>
              <a:rPr lang="en-US" sz="66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6600" dirty="0" smtClean="0">
                <a:solidFill>
                  <a:srgbClr val="002060"/>
                </a:solidFill>
                <a:latin typeface="Monotype Corsiva" pitchFamily="66" charset="0"/>
              </a:rPr>
              <a:t>с =</a:t>
            </a:r>
            <a:r>
              <a:rPr lang="en-US" sz="6600" dirty="0" smtClean="0">
                <a:solidFill>
                  <a:srgbClr val="002060"/>
                </a:solidFill>
                <a:latin typeface="Monotype Corsiva" pitchFamily="66" charset="0"/>
              </a:rPr>
              <a:t> (</a:t>
            </a:r>
            <a:r>
              <a:rPr lang="ru-RU" sz="6600" dirty="0" smtClean="0">
                <a:solidFill>
                  <a:srgbClr val="002060"/>
                </a:solidFill>
                <a:latin typeface="Monotype Corsiva" pitchFamily="66" charset="0"/>
              </a:rPr>
              <a:t>а</a:t>
            </a:r>
            <a:r>
              <a:rPr lang="en-US" sz="66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6600" dirty="0" smtClean="0">
                <a:solidFill>
                  <a:srgbClr val="002060"/>
                </a:solidFill>
                <a:latin typeface="Monotype Corsiva" pitchFamily="66" charset="0"/>
              </a:rPr>
              <a:t>- в</a:t>
            </a:r>
            <a:r>
              <a:rPr lang="en-US" sz="6600" dirty="0" smtClean="0">
                <a:solidFill>
                  <a:srgbClr val="002060"/>
                </a:solidFill>
                <a:latin typeface="Monotype Corsiva" pitchFamily="66" charset="0"/>
              </a:rPr>
              <a:t>) </a:t>
            </a:r>
            <a:r>
              <a:rPr lang="en-US" sz="6600" dirty="0" smtClean="0">
                <a:solidFill>
                  <a:srgbClr val="002060"/>
                </a:solidFill>
                <a:latin typeface="Monotype Corsiva" pitchFamily="66" charset="0"/>
                <a:sym typeface="Symbol" pitchFamily="18" charset="2"/>
              </a:rPr>
              <a:t>∙</a:t>
            </a:r>
            <a:r>
              <a:rPr lang="en-US" sz="66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ru-RU" sz="6600" dirty="0" smtClean="0">
                <a:solidFill>
                  <a:srgbClr val="002060"/>
                </a:solidFill>
                <a:latin typeface="Monotype Corsiva" pitchFamily="66" charset="0"/>
              </a:rPr>
              <a:t>с</a:t>
            </a:r>
            <a:br>
              <a:rPr lang="ru-RU" sz="6600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6600" dirty="0" smtClean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6600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6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№ 560(</a:t>
            </a:r>
            <a:r>
              <a:rPr lang="ru-RU" sz="6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а-г</a:t>
            </a:r>
            <a:r>
              <a:rPr lang="ru-RU" sz="6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561(б, г)</a:t>
            </a:r>
            <a:r>
              <a:rPr lang="ru-RU" sz="6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Д/</a:t>
            </a:r>
            <a:r>
              <a:rPr lang="ru-RU" dirty="0" err="1" smtClean="0"/>
              <a:t>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п. 14 (1 часть), № 609 (а), 610(</a:t>
            </a:r>
            <a:r>
              <a:rPr lang="ru-RU" dirty="0" err="1" smtClean="0"/>
              <a:t>а,б</a:t>
            </a:r>
            <a:r>
              <a:rPr lang="ru-RU" dirty="0" smtClean="0"/>
              <a:t>),611(</a:t>
            </a:r>
            <a:r>
              <a:rPr lang="ru-RU" dirty="0" err="1" smtClean="0"/>
              <a:t>а,в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193</Words>
  <Application>Microsoft Office PowerPoint</Application>
  <PresentationFormat>Экран (4:3)</PresentationFormat>
  <Paragraphs>41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(356-256)+136=236</vt:lpstr>
      <vt:lpstr>Распределительное свойство умножения</vt:lpstr>
      <vt:lpstr>(а +в) ∙ с = а ∙ с +в ∙ с      распределительное свойство умножения относительно сложения</vt:lpstr>
      <vt:lpstr>распределительное свойство умножения относительно вычитания</vt:lpstr>
      <vt:lpstr>Слайд 6</vt:lpstr>
      <vt:lpstr>Закрепление проблемы:</vt:lpstr>
      <vt:lpstr>а ∙ с +в ∙ с = (а +в) ∙ с  а ∙ с - в ∙ с = (а - в) ∙ с  № 560(а-г), 561(б, г)  </vt:lpstr>
      <vt:lpstr>Д/з</vt:lpstr>
      <vt:lpstr>Итог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BEST</dc:creator>
  <cp:lastModifiedBy>BEST</cp:lastModifiedBy>
  <cp:revision>4</cp:revision>
  <dcterms:created xsi:type="dcterms:W3CDTF">2015-10-26T16:24:20Z</dcterms:created>
  <dcterms:modified xsi:type="dcterms:W3CDTF">2015-10-26T16:54:42Z</dcterms:modified>
</cp:coreProperties>
</file>