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60" r:id="rId2"/>
    <p:sldId id="284" r:id="rId3"/>
    <p:sldId id="293" r:id="rId4"/>
    <p:sldId id="256" r:id="rId5"/>
    <p:sldId id="285" r:id="rId6"/>
    <p:sldId id="286" r:id="rId7"/>
    <p:sldId id="287" r:id="rId8"/>
    <p:sldId id="288" r:id="rId9"/>
    <p:sldId id="289" r:id="rId10"/>
    <p:sldId id="290" r:id="rId11"/>
    <p:sldId id="291" r:id="rId12"/>
    <p:sldId id="292" r:id="rId13"/>
    <p:sldId id="294" r:id="rId14"/>
    <p:sldId id="295" r:id="rId15"/>
    <p:sldId id="300" r:id="rId16"/>
    <p:sldId id="298" r:id="rId17"/>
    <p:sldId id="29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FF006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17" autoAdjust="0"/>
    <p:restoredTop sz="94624" autoAdjust="0"/>
  </p:normalViewPr>
  <p:slideViewPr>
    <p:cSldViewPr>
      <p:cViewPr varScale="1">
        <p:scale>
          <a:sx n="70" d="100"/>
          <a:sy n="70" d="100"/>
        </p:scale>
        <p:origin x="118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8B0AC6-106A-429B-BCB0-5642218A12F6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F42950-222A-48CE-834E-90A8B9674E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530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CED778-79A1-4247-BB1C-A8FAE755AC32}" type="slidenum">
              <a:rPr lang="ru-RU"/>
              <a:pPr/>
              <a:t>17</a:t>
            </a:fld>
            <a:endParaRPr lang="ru-RU"/>
          </a:p>
        </p:txBody>
      </p:sp>
      <p:sp>
        <p:nvSpPr>
          <p:cNvPr id="133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8711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slide" Target="slide11.xml"/><Relationship Id="rId3" Type="http://schemas.openxmlformats.org/officeDocument/2006/relationships/slide" Target="slide4.xml"/><Relationship Id="rId7" Type="http://schemas.openxmlformats.org/officeDocument/2006/relationships/slide" Target="slide7.xml"/><Relationship Id="rId12" Type="http://schemas.openxmlformats.org/officeDocument/2006/relationships/slide" Target="slide6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4.xml"/><Relationship Id="rId11" Type="http://schemas.openxmlformats.org/officeDocument/2006/relationships/slide" Target="slide8.xml"/><Relationship Id="rId5" Type="http://schemas.openxmlformats.org/officeDocument/2006/relationships/slide" Target="slide5.xml"/><Relationship Id="rId10" Type="http://schemas.openxmlformats.org/officeDocument/2006/relationships/slide" Target="slide15.xml"/><Relationship Id="rId4" Type="http://schemas.openxmlformats.org/officeDocument/2006/relationships/slide" Target="slide9.xml"/><Relationship Id="rId9" Type="http://schemas.openxmlformats.org/officeDocument/2006/relationships/slide" Target="slide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>Своя игра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43570" y="4643446"/>
            <a:ext cx="2128830" cy="995354"/>
          </a:xfrm>
        </p:spPr>
        <p:txBody>
          <a:bodyPr/>
          <a:lstStyle/>
          <a:p>
            <a:r>
              <a:rPr lang="ru-RU" dirty="0" smtClean="0"/>
              <a:t>6 класс</a:t>
            </a:r>
            <a:endParaRPr lang="ru-RU" dirty="0"/>
          </a:p>
        </p:txBody>
      </p:sp>
      <p:pic>
        <p:nvPicPr>
          <p:cNvPr id="4" name="Picture 4" descr="http://s003.radikal.ru/i203/1103/c4/ee15a18c5cae.jpg"/>
          <p:cNvPicPr>
            <a:picLocks noChangeAspect="1" noChangeArrowheads="1"/>
          </p:cNvPicPr>
          <p:nvPr/>
        </p:nvPicPr>
        <p:blipFill>
          <a:blip r:embed="rId2" cstate="print">
            <a:lum bright="-20000" contrast="20000"/>
          </a:blip>
          <a:srcRect/>
          <a:stretch>
            <a:fillRect/>
          </a:stretch>
        </p:blipFill>
        <p:spPr bwMode="auto">
          <a:xfrm>
            <a:off x="323528" y="620688"/>
            <a:ext cx="8429684" cy="563264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700808"/>
            <a:ext cx="792088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Сколько у вас уроков в субботу? Сколькими способами можно составить ваше расписание в этот день? </a:t>
            </a:r>
            <a:endParaRPr lang="ru-RU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Стрелка влево 2">
            <a:hlinkClick r:id="rId2" action="ppaction://hlinksldjump"/>
          </p:cNvPr>
          <p:cNvSpPr/>
          <p:nvPr/>
        </p:nvSpPr>
        <p:spPr>
          <a:xfrm>
            <a:off x="7740352" y="6093296"/>
            <a:ext cx="648072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53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140968"/>
            <a:ext cx="3816424" cy="199012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195736" y="1844824"/>
            <a:ext cx="561705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</a:rPr>
              <a:t>Сколько </a:t>
            </a: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треугольников? </a:t>
            </a:r>
            <a:endParaRPr lang="ru-RU" sz="4000" dirty="0"/>
          </a:p>
        </p:txBody>
      </p:sp>
      <p:sp>
        <p:nvSpPr>
          <p:cNvPr id="4" name="Стрелка влево 3">
            <a:hlinkClick r:id="rId3" action="ppaction://hlinksldjump" highlightClick="1"/>
          </p:cNvPr>
          <p:cNvSpPr/>
          <p:nvPr/>
        </p:nvSpPr>
        <p:spPr>
          <a:xfrm>
            <a:off x="7740352" y="6093296"/>
            <a:ext cx="648072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477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/>
          <p:nvPr/>
        </p:nvGrpSpPr>
        <p:grpSpPr bwMode="auto">
          <a:xfrm>
            <a:off x="5640832" y="2005408"/>
            <a:ext cx="2434335" cy="3770514"/>
            <a:chOff x="3" y="8"/>
            <a:chExt cx="524" cy="1311"/>
          </a:xfrm>
          <a:solidFill>
            <a:srgbClr val="FF0000"/>
          </a:solidFill>
        </p:grpSpPr>
        <p:sp>
          <p:nvSpPr>
            <p:cNvPr id="3" name="Rectangle 11"/>
            <p:cNvSpPr>
              <a:spLocks noChangeArrowheads="1"/>
            </p:cNvSpPr>
            <p:nvPr/>
          </p:nvSpPr>
          <p:spPr bwMode="auto">
            <a:xfrm>
              <a:off x="223" y="926"/>
              <a:ext cx="203" cy="205"/>
            </a:xfrm>
            <a:prstGeom prst="rect">
              <a:avLst/>
            </a:prstGeom>
            <a:grpFill/>
            <a:ln w="127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" name="AutoShape 12"/>
            <p:cNvSpPr>
              <a:spLocks noChangeArrowheads="1"/>
            </p:cNvSpPr>
            <p:nvPr/>
          </p:nvSpPr>
          <p:spPr bwMode="auto">
            <a:xfrm rot="10800000">
              <a:off x="122" y="8"/>
              <a:ext cx="405" cy="405"/>
            </a:xfrm>
            <a:prstGeom prst="rtTriangle">
              <a:avLst/>
            </a:prstGeom>
            <a:grpFill/>
            <a:ln w="127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" name="AutoShape 13"/>
            <p:cNvSpPr>
              <a:spLocks noChangeArrowheads="1"/>
            </p:cNvSpPr>
            <p:nvPr/>
          </p:nvSpPr>
          <p:spPr bwMode="auto">
            <a:xfrm rot="10800000">
              <a:off x="202" y="706"/>
              <a:ext cx="281" cy="281"/>
            </a:xfrm>
            <a:prstGeom prst="rtTriangle">
              <a:avLst/>
            </a:prstGeom>
            <a:grpFill/>
            <a:ln w="127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AutoShape 14"/>
            <p:cNvSpPr>
              <a:spLocks noChangeArrowheads="1"/>
            </p:cNvSpPr>
            <p:nvPr/>
          </p:nvSpPr>
          <p:spPr bwMode="auto">
            <a:xfrm rot="16200000">
              <a:off x="4" y="295"/>
              <a:ext cx="404" cy="406"/>
            </a:xfrm>
            <a:prstGeom prst="rtTriangle">
              <a:avLst/>
            </a:prstGeom>
            <a:grpFill/>
            <a:ln w="127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AutoShape 15"/>
            <p:cNvSpPr>
              <a:spLocks noChangeArrowheads="1"/>
            </p:cNvSpPr>
            <p:nvPr/>
          </p:nvSpPr>
          <p:spPr bwMode="auto">
            <a:xfrm>
              <a:off x="209" y="91"/>
              <a:ext cx="200" cy="199"/>
            </a:xfrm>
            <a:prstGeom prst="rtTriangle">
              <a:avLst/>
            </a:prstGeom>
            <a:grpFill/>
            <a:ln w="127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AutoShape 16"/>
            <p:cNvSpPr>
              <a:spLocks noChangeArrowheads="1"/>
            </p:cNvSpPr>
            <p:nvPr/>
          </p:nvSpPr>
          <p:spPr bwMode="auto">
            <a:xfrm flipH="1">
              <a:off x="225" y="1123"/>
              <a:ext cx="198" cy="196"/>
            </a:xfrm>
            <a:prstGeom prst="rtTriangle">
              <a:avLst/>
            </a:prstGeom>
            <a:grpFill/>
            <a:ln w="127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Freeform 17"/>
            <p:cNvSpPr>
              <a:spLocks/>
            </p:cNvSpPr>
            <p:nvPr/>
          </p:nvSpPr>
          <p:spPr bwMode="auto">
            <a:xfrm>
              <a:off x="13" y="707"/>
              <a:ext cx="403" cy="212"/>
            </a:xfrm>
            <a:custGeom>
              <a:avLst/>
              <a:gdLst>
                <a:gd name="T0" fmla="*/ 0 w 403"/>
                <a:gd name="T1" fmla="*/ 0 h 212"/>
                <a:gd name="T2" fmla="*/ 211 w 403"/>
                <a:gd name="T3" fmla="*/ 211 h 212"/>
                <a:gd name="T4" fmla="*/ 402 w 403"/>
                <a:gd name="T5" fmla="*/ 211 h 212"/>
                <a:gd name="T6" fmla="*/ 399 w 403"/>
                <a:gd name="T7" fmla="*/ 208 h 212"/>
                <a:gd name="T8" fmla="*/ 192 w 403"/>
                <a:gd name="T9" fmla="*/ 1 h 212"/>
                <a:gd name="T10" fmla="*/ 186 w 403"/>
                <a:gd name="T11" fmla="*/ 1 h 212"/>
                <a:gd name="T12" fmla="*/ 1 w 403"/>
                <a:gd name="T13" fmla="*/ 1 h 212"/>
                <a:gd name="T14" fmla="*/ 0 w 403"/>
                <a:gd name="T15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3" h="212">
                  <a:moveTo>
                    <a:pt x="0" y="0"/>
                  </a:moveTo>
                  <a:lnTo>
                    <a:pt x="211" y="211"/>
                  </a:lnTo>
                  <a:lnTo>
                    <a:pt x="402" y="211"/>
                  </a:lnTo>
                  <a:lnTo>
                    <a:pt x="399" y="208"/>
                  </a:lnTo>
                  <a:lnTo>
                    <a:pt x="192" y="1"/>
                  </a:lnTo>
                  <a:lnTo>
                    <a:pt x="186" y="1"/>
                  </a:lnTo>
                  <a:lnTo>
                    <a:pt x="1" y="1"/>
                  </a:lnTo>
                  <a:lnTo>
                    <a:pt x="0" y="0"/>
                  </a:lnTo>
                </a:path>
              </a:pathLst>
            </a:custGeom>
            <a:grpFill/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251519" y="1899326"/>
            <a:ext cx="543577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1. В </a:t>
            </a:r>
            <a:r>
              <a:rPr lang="ru-RU" sz="3200" dirty="0"/>
              <a:t>состав каждой фигурки должны входить все семь частей </a:t>
            </a:r>
            <a:r>
              <a:rPr lang="ru-RU" sz="3200" dirty="0" err="1" smtClean="0"/>
              <a:t>танграма</a:t>
            </a:r>
            <a:endParaRPr lang="ru-RU" sz="3200" dirty="0" smtClean="0"/>
          </a:p>
          <a:p>
            <a:r>
              <a:rPr lang="ru-RU" sz="3200" dirty="0" smtClean="0"/>
              <a:t>2. Части </a:t>
            </a:r>
            <a:r>
              <a:rPr lang="ru-RU" sz="3200" dirty="0"/>
              <a:t>не должны перекрывать друг друга</a:t>
            </a:r>
            <a:endParaRPr lang="ru-RU" sz="3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67544" y="1052736"/>
            <a:ext cx="28396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/>
              <a:t>Правила игры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546757" y="846627"/>
            <a:ext cx="3960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Сложите фигуру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Стрелка влево 14">
            <a:hlinkClick r:id="rId2" action="ppaction://hlinksldjump" highlightClick="1"/>
          </p:cNvPr>
          <p:cNvSpPr/>
          <p:nvPr/>
        </p:nvSpPr>
        <p:spPr>
          <a:xfrm>
            <a:off x="7751131" y="6093296"/>
            <a:ext cx="648072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85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59224" y="3694234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Проценты в нашей жизни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556792"/>
            <a:ext cx="8136904" cy="193899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Знак % происходит, как полагают, от итальянского слова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cento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(сто), которое в процентных расчетах часто писалось сокращенно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cto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Отсюда путем дальнейшего упрощения в скорописи буква t превратилась в наклонную черту (/), возник современный символ для обозначения процента .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666836" y="836712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Это интересно!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3702" y="4217454"/>
            <a:ext cx="8100900" cy="230832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Изучение процента продиктовано самой жизнью. Они нас окружают почти везде.  Люди многих профессий работают с процентами. Например, экономисты, бухгалтера, банкиры и даже продавцы. Умение выполнять процентные вычисления и расчеты необходимо каждому человеку, так как с процентами мы сталкиваемся в повседневной жизни.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" name="Содержимое 4" descr="12350559582reA1P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714"/>
          <a:stretch>
            <a:fillRect/>
          </a:stretch>
        </p:blipFill>
        <p:spPr bwMode="auto">
          <a:xfrm>
            <a:off x="6012160" y="-69242"/>
            <a:ext cx="2134606" cy="1415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954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0289" y="4583295"/>
            <a:ext cx="8001000" cy="224676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Италии ростовщики, давая деньги в долг, ставили перед именем должника сумму долга и черточку, вроде нашего минуса, а когда должник возвращал деньги, зачеркивали ее, получалось что-то вроде нашего плюса.</a:t>
            </a:r>
            <a:endParaRPr lang="ru-RU" sz="2800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908720"/>
            <a:ext cx="8676456" cy="1200329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индийской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математике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положительные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числа называли «имущество» или «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друг» отрицательные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 «долг» или «враг».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567226"/>
            <a:ext cx="8136904" cy="1446550"/>
          </a:xfrm>
          <a:prstGeom prst="rect">
            <a:avLst/>
          </a:prstGeom>
          <a:solidFill>
            <a:srgbClr val="FF66FF"/>
          </a:solidFill>
          <a:ln>
            <a:solidFill>
              <a:srgbClr val="FF66FF"/>
            </a:solidFill>
          </a:ln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китайской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математике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положительные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количества называли «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чен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» и изображали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красным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цветом,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отрицательные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«фу» и изображали 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чёрным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люс 5"/>
          <p:cNvSpPr/>
          <p:nvPr/>
        </p:nvSpPr>
        <p:spPr>
          <a:xfrm>
            <a:off x="2843808" y="404664"/>
            <a:ext cx="720080" cy="504056"/>
          </a:xfrm>
          <a:prstGeom prst="mathPl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Минус 6">
            <a:hlinkClick r:id="rId2" action="ppaction://hlinksldjump"/>
          </p:cNvPr>
          <p:cNvSpPr/>
          <p:nvPr/>
        </p:nvSpPr>
        <p:spPr>
          <a:xfrm>
            <a:off x="4716016" y="476672"/>
            <a:ext cx="1152128" cy="288032"/>
          </a:xfrm>
          <a:prstGeom prst="mathMinu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340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img.inforico.com.ua/a/prodam-shkolnaya-doska--ae8d-1316367488485292-1-big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00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4"/>
          <p:cNvGrpSpPr>
            <a:grpSpLocks/>
          </p:cNvGrpSpPr>
          <p:nvPr/>
        </p:nvGrpSpPr>
        <p:grpSpPr bwMode="auto">
          <a:xfrm>
            <a:off x="214313" y="2143125"/>
            <a:ext cx="2832100" cy="4500563"/>
            <a:chOff x="5955424" y="1285860"/>
            <a:chExt cx="2831419" cy="4500594"/>
          </a:xfrm>
        </p:grpSpPr>
        <p:pic>
          <p:nvPicPr>
            <p:cNvPr id="32781" name="Picture 6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429388" y="2143116"/>
              <a:ext cx="2000264" cy="3643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/>
          </p:nvSpPr>
          <p:spPr>
            <a:xfrm rot="20788129">
              <a:off x="6357950" y="1857364"/>
              <a:ext cx="571504" cy="923330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>
                <a:defRPr/>
              </a:pPr>
              <a:r>
                <a:rPr lang="ru-RU" sz="5400" b="1" dirty="0">
                  <a:ln w="11430"/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?</a:t>
              </a:r>
            </a:p>
          </p:txBody>
        </p:sp>
        <p:sp>
          <p:nvSpPr>
            <p:cNvPr id="9" name="Прямоугольник 8"/>
            <p:cNvSpPr/>
            <p:nvPr/>
          </p:nvSpPr>
          <p:spPr>
            <a:xfrm rot="786912">
              <a:off x="7929586" y="2000240"/>
              <a:ext cx="530915" cy="923330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>
                <a:defRPr/>
              </a:pPr>
              <a:r>
                <a:rPr lang="ru-RU" sz="5400" b="1" dirty="0">
                  <a:ln w="11430"/>
                  <a:solidFill>
                    <a:srgbClr val="409059"/>
                  </a:solidFill>
                  <a:latin typeface="Times New Roman" pitchFamily="18" charset="0"/>
                  <a:cs typeface="Times New Roman" pitchFamily="18" charset="0"/>
                </a:rPr>
                <a:t>?</a:t>
              </a:r>
            </a:p>
          </p:txBody>
        </p:sp>
        <p:sp>
          <p:nvSpPr>
            <p:cNvPr id="10" name="Прямоугольник 9"/>
            <p:cNvSpPr/>
            <p:nvPr/>
          </p:nvSpPr>
          <p:spPr>
            <a:xfrm rot="20815662">
              <a:off x="5955424" y="2834135"/>
              <a:ext cx="530915" cy="923330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>
                <a:defRPr/>
              </a:pPr>
              <a:r>
                <a:rPr lang="ru-RU" sz="5400" b="1" dirty="0">
                  <a:ln w="11430"/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?</a:t>
              </a:r>
            </a:p>
          </p:txBody>
        </p:sp>
        <p:sp>
          <p:nvSpPr>
            <p:cNvPr id="32785" name="Прямоугольник 10"/>
            <p:cNvSpPr>
              <a:spLocks noChangeArrowheads="1"/>
            </p:cNvSpPr>
            <p:nvPr/>
          </p:nvSpPr>
          <p:spPr bwMode="auto">
            <a:xfrm rot="860766">
              <a:off x="7215206" y="1285860"/>
              <a:ext cx="530915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5400" b="1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?</a:t>
              </a:r>
            </a:p>
          </p:txBody>
        </p:sp>
        <p:sp>
          <p:nvSpPr>
            <p:cNvPr id="32786" name="Прямоугольник 11"/>
            <p:cNvSpPr>
              <a:spLocks noChangeArrowheads="1"/>
            </p:cNvSpPr>
            <p:nvPr/>
          </p:nvSpPr>
          <p:spPr bwMode="auto">
            <a:xfrm>
              <a:off x="8286777" y="3143248"/>
              <a:ext cx="500066" cy="928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5400" b="1">
                  <a:solidFill>
                    <a:srgbClr val="FFFF99"/>
                  </a:solidFill>
                  <a:latin typeface="Times New Roman" pitchFamily="18" charset="0"/>
                  <a:cs typeface="Times New Roman" pitchFamily="18" charset="0"/>
                </a:rPr>
                <a:t>?</a:t>
              </a:r>
            </a:p>
          </p:txBody>
        </p:sp>
      </p:grpSp>
      <p:sp>
        <p:nvSpPr>
          <p:cNvPr id="32772" name="TextBox 2"/>
          <p:cNvSpPr txBox="1">
            <a:spLocks noChangeArrowheads="1"/>
          </p:cNvSpPr>
          <p:nvPr/>
        </p:nvSpPr>
        <p:spPr bwMode="auto">
          <a:xfrm>
            <a:off x="714375" y="500063"/>
            <a:ext cx="8143875" cy="31700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Серёжа задумал число. </a:t>
            </a:r>
          </a:p>
          <a:p>
            <a:r>
              <a:rPr lang="ru-RU" sz="4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Потом это число он умножил на 29 и от произведения отнял число 29. В ответе получилось 0. Какое</a:t>
            </a:r>
          </a:p>
          <a:p>
            <a:r>
              <a:rPr lang="ru-RU" sz="4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число задумал Серёжа?</a:t>
            </a:r>
          </a:p>
        </p:txBody>
      </p:sp>
      <p:sp>
        <p:nvSpPr>
          <p:cNvPr id="32773" name="TextBox 13"/>
          <p:cNvSpPr txBox="1">
            <a:spLocks noChangeArrowheads="1"/>
          </p:cNvSpPr>
          <p:nvPr/>
        </p:nvSpPr>
        <p:spPr bwMode="auto">
          <a:xfrm>
            <a:off x="2143125" y="464343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2774" name="TextBox 14"/>
          <p:cNvSpPr txBox="1">
            <a:spLocks noChangeArrowheads="1"/>
          </p:cNvSpPr>
          <p:nvPr/>
        </p:nvSpPr>
        <p:spPr bwMode="auto">
          <a:xfrm>
            <a:off x="3357563" y="4214813"/>
            <a:ext cx="7858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571736" y="4143380"/>
            <a:ext cx="1857388" cy="1000132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5" name="Управляющая кнопка: назад 14">
            <a:hlinkClick r:id="rId4" action="ppaction://hlinksldjump" highlightClick="1"/>
          </p:cNvPr>
          <p:cNvSpPr/>
          <p:nvPr/>
        </p:nvSpPr>
        <p:spPr>
          <a:xfrm>
            <a:off x="8215338" y="6143644"/>
            <a:ext cx="642942" cy="500066"/>
          </a:xfrm>
          <a:prstGeom prst="actionButtonBackPrevious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4268090"/>
      </p:ext>
    </p:extLst>
  </p:cSld>
  <p:clrMapOvr>
    <a:masterClrMapping/>
  </p:clrMapOvr>
  <p:transition advClick="0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img.inforico.com.ua/a/prodam-shkolnaya-doska--ae8d-1316367488485292-1-big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00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4"/>
          <p:cNvGrpSpPr>
            <a:grpSpLocks/>
          </p:cNvGrpSpPr>
          <p:nvPr/>
        </p:nvGrpSpPr>
        <p:grpSpPr bwMode="auto">
          <a:xfrm>
            <a:off x="214313" y="2143125"/>
            <a:ext cx="2832100" cy="4500563"/>
            <a:chOff x="5955424" y="1285860"/>
            <a:chExt cx="2831419" cy="4500594"/>
          </a:xfrm>
        </p:grpSpPr>
        <p:pic>
          <p:nvPicPr>
            <p:cNvPr id="30731" name="Picture 6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429388" y="2143116"/>
              <a:ext cx="2000264" cy="3643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/>
          </p:nvSpPr>
          <p:spPr>
            <a:xfrm rot="20788129">
              <a:off x="6357950" y="1857364"/>
              <a:ext cx="571504" cy="923330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>
                <a:defRPr/>
              </a:pPr>
              <a:r>
                <a:rPr lang="ru-RU" sz="5400" b="1" dirty="0">
                  <a:ln w="11430"/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?</a:t>
              </a:r>
            </a:p>
          </p:txBody>
        </p:sp>
        <p:sp>
          <p:nvSpPr>
            <p:cNvPr id="9" name="Прямоугольник 8"/>
            <p:cNvSpPr/>
            <p:nvPr/>
          </p:nvSpPr>
          <p:spPr>
            <a:xfrm rot="786912">
              <a:off x="7929586" y="2000240"/>
              <a:ext cx="530915" cy="923330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>
                <a:defRPr/>
              </a:pPr>
              <a:r>
                <a:rPr lang="ru-RU" sz="5400" b="1" dirty="0">
                  <a:ln w="11430"/>
                  <a:solidFill>
                    <a:srgbClr val="409059"/>
                  </a:solidFill>
                  <a:latin typeface="Times New Roman" pitchFamily="18" charset="0"/>
                  <a:cs typeface="Times New Roman" pitchFamily="18" charset="0"/>
                </a:rPr>
                <a:t>?</a:t>
              </a:r>
            </a:p>
          </p:txBody>
        </p:sp>
        <p:sp>
          <p:nvSpPr>
            <p:cNvPr id="10" name="Прямоугольник 9"/>
            <p:cNvSpPr/>
            <p:nvPr/>
          </p:nvSpPr>
          <p:spPr>
            <a:xfrm rot="20815662">
              <a:off x="5955424" y="2834135"/>
              <a:ext cx="530915" cy="923330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>
                <a:defRPr/>
              </a:pPr>
              <a:r>
                <a:rPr lang="ru-RU" sz="5400" b="1" dirty="0">
                  <a:ln w="11430"/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?</a:t>
              </a:r>
            </a:p>
          </p:txBody>
        </p:sp>
        <p:sp>
          <p:nvSpPr>
            <p:cNvPr id="30735" name="Прямоугольник 10"/>
            <p:cNvSpPr>
              <a:spLocks noChangeArrowheads="1"/>
            </p:cNvSpPr>
            <p:nvPr/>
          </p:nvSpPr>
          <p:spPr bwMode="auto">
            <a:xfrm rot="860766">
              <a:off x="7215206" y="1285860"/>
              <a:ext cx="530915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5400" b="1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?</a:t>
              </a:r>
            </a:p>
          </p:txBody>
        </p:sp>
        <p:sp>
          <p:nvSpPr>
            <p:cNvPr id="30736" name="Прямоугольник 11"/>
            <p:cNvSpPr>
              <a:spLocks noChangeArrowheads="1"/>
            </p:cNvSpPr>
            <p:nvPr/>
          </p:nvSpPr>
          <p:spPr bwMode="auto">
            <a:xfrm>
              <a:off x="8286777" y="3143248"/>
              <a:ext cx="500066" cy="928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5400" b="1">
                  <a:solidFill>
                    <a:srgbClr val="FFFF99"/>
                  </a:solidFill>
                  <a:latin typeface="Times New Roman" pitchFamily="18" charset="0"/>
                  <a:cs typeface="Times New Roman" pitchFamily="18" charset="0"/>
                </a:rPr>
                <a:t>?</a:t>
              </a:r>
            </a:p>
          </p:txBody>
        </p:sp>
      </p:grpSp>
      <p:sp>
        <p:nvSpPr>
          <p:cNvPr id="30724" name="TextBox 2"/>
          <p:cNvSpPr txBox="1">
            <a:spLocks noChangeArrowheads="1"/>
          </p:cNvSpPr>
          <p:nvPr/>
        </p:nvSpPr>
        <p:spPr bwMode="auto">
          <a:xfrm>
            <a:off x="857250" y="642938"/>
            <a:ext cx="7786688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Установите закономерность в данном ряду чисел и назовите следующие два числа</a:t>
            </a:r>
          </a:p>
          <a:p>
            <a:pPr algn="ctr"/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2; 9; 16; 23; 30; …; …  .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571736" y="4143380"/>
            <a:ext cx="3357586" cy="1000132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37; 44</a:t>
            </a:r>
          </a:p>
        </p:txBody>
      </p:sp>
    </p:spTree>
    <p:extLst>
      <p:ext uri="{BB962C8B-B14F-4D97-AF65-F5344CB8AC3E}">
        <p14:creationId xmlns:p14="http://schemas.microsoft.com/office/powerpoint/2010/main" val="153792063"/>
      </p:ext>
    </p:extLst>
  </p:cSld>
  <p:clrMapOvr>
    <a:masterClrMapping/>
  </p:clrMapOvr>
  <p:transition advClick="0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A2D79-E723-4580-A6FD-4650019ADF23}" type="slidenum">
              <a:rPr lang="ru-RU"/>
              <a:pPr/>
              <a:t>17</a:t>
            </a:fld>
            <a:endParaRPr lang="ru-RU"/>
          </a:p>
        </p:txBody>
      </p:sp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2482850" y="1395413"/>
            <a:ext cx="1560513" cy="1227137"/>
            <a:chOff x="1564" y="879"/>
            <a:chExt cx="983" cy="773"/>
          </a:xfrm>
        </p:grpSpPr>
        <p:sp>
          <p:nvSpPr>
            <p:cNvPr id="12291" name="AutoShape 3"/>
            <p:cNvSpPr>
              <a:spLocks noChangeArrowheads="1"/>
            </p:cNvSpPr>
            <p:nvPr/>
          </p:nvSpPr>
          <p:spPr bwMode="auto">
            <a:xfrm rot="2700000">
              <a:off x="2143" y="1169"/>
              <a:ext cx="404" cy="404"/>
            </a:xfrm>
            <a:prstGeom prst="rtTriangle">
              <a:avLst/>
            </a:prstGeom>
            <a:solidFill>
              <a:schemeClr val="accent2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292" name="AutoShape 4"/>
            <p:cNvSpPr>
              <a:spLocks noChangeArrowheads="1"/>
            </p:cNvSpPr>
            <p:nvPr/>
          </p:nvSpPr>
          <p:spPr bwMode="auto">
            <a:xfrm rot="2700000" flipH="1">
              <a:off x="1564" y="1438"/>
              <a:ext cx="198" cy="196"/>
            </a:xfrm>
            <a:prstGeom prst="rtTriangle">
              <a:avLst/>
            </a:prstGeom>
            <a:solidFill>
              <a:schemeClr val="accent2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293" name="Rectangle 5"/>
            <p:cNvSpPr>
              <a:spLocks noChangeArrowheads="1"/>
            </p:cNvSpPr>
            <p:nvPr/>
          </p:nvSpPr>
          <p:spPr bwMode="auto">
            <a:xfrm rot="18900000">
              <a:off x="2191" y="879"/>
              <a:ext cx="203" cy="20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294" name="AutoShape 6"/>
            <p:cNvSpPr>
              <a:spLocks noChangeArrowheads="1"/>
            </p:cNvSpPr>
            <p:nvPr/>
          </p:nvSpPr>
          <p:spPr bwMode="auto">
            <a:xfrm rot="16200000">
              <a:off x="1649" y="1249"/>
              <a:ext cx="280" cy="280"/>
            </a:xfrm>
            <a:prstGeom prst="rtTriangle">
              <a:avLst/>
            </a:prstGeom>
            <a:solidFill>
              <a:schemeClr val="accent2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295" name="AutoShape 7"/>
            <p:cNvSpPr>
              <a:spLocks noChangeArrowheads="1"/>
            </p:cNvSpPr>
            <p:nvPr/>
          </p:nvSpPr>
          <p:spPr bwMode="auto">
            <a:xfrm>
              <a:off x="1930" y="1246"/>
              <a:ext cx="405" cy="406"/>
            </a:xfrm>
            <a:prstGeom prst="rtTriangle">
              <a:avLst/>
            </a:prstGeom>
            <a:solidFill>
              <a:schemeClr val="accent2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296" name="AutoShape 8"/>
            <p:cNvSpPr>
              <a:spLocks noChangeArrowheads="1"/>
            </p:cNvSpPr>
            <p:nvPr/>
          </p:nvSpPr>
          <p:spPr bwMode="auto">
            <a:xfrm rot="13500000">
              <a:off x="2243" y="1422"/>
              <a:ext cx="200" cy="198"/>
            </a:xfrm>
            <a:prstGeom prst="rtTriangle">
              <a:avLst/>
            </a:prstGeom>
            <a:solidFill>
              <a:schemeClr val="accent2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297" name="Freeform 9"/>
            <p:cNvSpPr>
              <a:spLocks/>
            </p:cNvSpPr>
            <p:nvPr/>
          </p:nvSpPr>
          <p:spPr bwMode="auto">
            <a:xfrm>
              <a:off x="2342" y="1081"/>
              <a:ext cx="136" cy="434"/>
            </a:xfrm>
            <a:custGeom>
              <a:avLst/>
              <a:gdLst>
                <a:gd name="T0" fmla="*/ 135 w 136"/>
                <a:gd name="T1" fmla="*/ 433 h 434"/>
                <a:gd name="T2" fmla="*/ 135 w 136"/>
                <a:gd name="T3" fmla="*/ 135 h 434"/>
                <a:gd name="T4" fmla="*/ 0 w 136"/>
                <a:gd name="T5" fmla="*/ 0 h 434"/>
                <a:gd name="T6" fmla="*/ 0 w 136"/>
                <a:gd name="T7" fmla="*/ 4 h 434"/>
                <a:gd name="T8" fmla="*/ 0 w 136"/>
                <a:gd name="T9" fmla="*/ 297 h 434"/>
                <a:gd name="T10" fmla="*/ 4 w 136"/>
                <a:gd name="T11" fmla="*/ 301 h 434"/>
                <a:gd name="T12" fmla="*/ 135 w 136"/>
                <a:gd name="T13" fmla="*/ 432 h 434"/>
                <a:gd name="T14" fmla="*/ 135 w 136"/>
                <a:gd name="T15" fmla="*/ 433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434">
                  <a:moveTo>
                    <a:pt x="135" y="433"/>
                  </a:moveTo>
                  <a:lnTo>
                    <a:pt x="135" y="135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97"/>
                  </a:lnTo>
                  <a:lnTo>
                    <a:pt x="4" y="301"/>
                  </a:lnTo>
                  <a:lnTo>
                    <a:pt x="135" y="432"/>
                  </a:lnTo>
                  <a:lnTo>
                    <a:pt x="135" y="433"/>
                  </a:lnTo>
                </a:path>
              </a:pathLst>
            </a:custGeom>
            <a:solidFill>
              <a:schemeClr val="accent2"/>
            </a:solidFill>
            <a:ln w="12700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298" name="Group 10"/>
          <p:cNvGrpSpPr>
            <a:grpSpLocks/>
          </p:cNvGrpSpPr>
          <p:nvPr/>
        </p:nvGrpSpPr>
        <p:grpSpPr bwMode="auto">
          <a:xfrm>
            <a:off x="1008063" y="515938"/>
            <a:ext cx="836612" cy="2146300"/>
            <a:chOff x="635" y="325"/>
            <a:chExt cx="527" cy="1352"/>
          </a:xfrm>
        </p:grpSpPr>
        <p:sp>
          <p:nvSpPr>
            <p:cNvPr id="12299" name="Rectangle 11"/>
            <p:cNvSpPr>
              <a:spLocks noChangeArrowheads="1"/>
            </p:cNvSpPr>
            <p:nvPr/>
          </p:nvSpPr>
          <p:spPr bwMode="auto">
            <a:xfrm>
              <a:off x="902" y="1265"/>
              <a:ext cx="203" cy="205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00" name="AutoShape 12"/>
            <p:cNvSpPr>
              <a:spLocks noChangeArrowheads="1"/>
            </p:cNvSpPr>
            <p:nvPr/>
          </p:nvSpPr>
          <p:spPr bwMode="auto">
            <a:xfrm rot="10800000">
              <a:off x="752" y="325"/>
              <a:ext cx="405" cy="405"/>
            </a:xfrm>
            <a:prstGeom prst="rtTriangle">
              <a:avLst/>
            </a:prstGeom>
            <a:solidFill>
              <a:schemeClr val="accent2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01" name="AutoShape 13"/>
            <p:cNvSpPr>
              <a:spLocks noChangeArrowheads="1"/>
            </p:cNvSpPr>
            <p:nvPr/>
          </p:nvSpPr>
          <p:spPr bwMode="auto">
            <a:xfrm rot="10800000">
              <a:off x="881" y="1052"/>
              <a:ext cx="281" cy="281"/>
            </a:xfrm>
            <a:prstGeom prst="rtTriangle">
              <a:avLst/>
            </a:prstGeom>
            <a:solidFill>
              <a:schemeClr val="accent2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02" name="AutoShape 14"/>
            <p:cNvSpPr>
              <a:spLocks noChangeArrowheads="1"/>
            </p:cNvSpPr>
            <p:nvPr/>
          </p:nvSpPr>
          <p:spPr bwMode="auto">
            <a:xfrm rot="16200000">
              <a:off x="636" y="635"/>
              <a:ext cx="404" cy="406"/>
            </a:xfrm>
            <a:prstGeom prst="rtTriangle">
              <a:avLst/>
            </a:prstGeom>
            <a:solidFill>
              <a:schemeClr val="accent2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03" name="AutoShape 15"/>
            <p:cNvSpPr>
              <a:spLocks noChangeArrowheads="1"/>
            </p:cNvSpPr>
            <p:nvPr/>
          </p:nvSpPr>
          <p:spPr bwMode="auto">
            <a:xfrm>
              <a:off x="844" y="416"/>
              <a:ext cx="200" cy="199"/>
            </a:xfrm>
            <a:prstGeom prst="rtTriangle">
              <a:avLst/>
            </a:prstGeom>
            <a:solidFill>
              <a:schemeClr val="accent2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04" name="AutoShape 16"/>
            <p:cNvSpPr>
              <a:spLocks noChangeArrowheads="1"/>
            </p:cNvSpPr>
            <p:nvPr/>
          </p:nvSpPr>
          <p:spPr bwMode="auto">
            <a:xfrm flipH="1">
              <a:off x="871" y="1481"/>
              <a:ext cx="198" cy="196"/>
            </a:xfrm>
            <a:prstGeom prst="rtTriangle">
              <a:avLst/>
            </a:prstGeom>
            <a:solidFill>
              <a:schemeClr val="accent2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05" name="Freeform 17"/>
            <p:cNvSpPr>
              <a:spLocks/>
            </p:cNvSpPr>
            <p:nvPr/>
          </p:nvSpPr>
          <p:spPr bwMode="auto">
            <a:xfrm>
              <a:off x="680" y="1046"/>
              <a:ext cx="403" cy="212"/>
            </a:xfrm>
            <a:custGeom>
              <a:avLst/>
              <a:gdLst>
                <a:gd name="T0" fmla="*/ 0 w 403"/>
                <a:gd name="T1" fmla="*/ 0 h 212"/>
                <a:gd name="T2" fmla="*/ 211 w 403"/>
                <a:gd name="T3" fmla="*/ 211 h 212"/>
                <a:gd name="T4" fmla="*/ 402 w 403"/>
                <a:gd name="T5" fmla="*/ 211 h 212"/>
                <a:gd name="T6" fmla="*/ 399 w 403"/>
                <a:gd name="T7" fmla="*/ 208 h 212"/>
                <a:gd name="T8" fmla="*/ 192 w 403"/>
                <a:gd name="T9" fmla="*/ 1 h 212"/>
                <a:gd name="T10" fmla="*/ 186 w 403"/>
                <a:gd name="T11" fmla="*/ 1 h 212"/>
                <a:gd name="T12" fmla="*/ 1 w 403"/>
                <a:gd name="T13" fmla="*/ 1 h 212"/>
                <a:gd name="T14" fmla="*/ 0 w 403"/>
                <a:gd name="T15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3" h="212">
                  <a:moveTo>
                    <a:pt x="0" y="0"/>
                  </a:moveTo>
                  <a:lnTo>
                    <a:pt x="211" y="211"/>
                  </a:lnTo>
                  <a:lnTo>
                    <a:pt x="402" y="211"/>
                  </a:lnTo>
                  <a:lnTo>
                    <a:pt x="399" y="208"/>
                  </a:lnTo>
                  <a:lnTo>
                    <a:pt x="192" y="1"/>
                  </a:lnTo>
                  <a:lnTo>
                    <a:pt x="186" y="1"/>
                  </a:lnTo>
                  <a:lnTo>
                    <a:pt x="1" y="1"/>
                  </a:lnTo>
                  <a:lnTo>
                    <a:pt x="0" y="0"/>
                  </a:lnTo>
                </a:path>
              </a:pathLst>
            </a:custGeom>
            <a:solidFill>
              <a:schemeClr val="accent2"/>
            </a:solidFill>
            <a:ln w="12700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306" name="Group 18"/>
          <p:cNvGrpSpPr>
            <a:grpSpLocks/>
          </p:cNvGrpSpPr>
          <p:nvPr/>
        </p:nvGrpSpPr>
        <p:grpSpPr bwMode="auto">
          <a:xfrm>
            <a:off x="4638675" y="1508125"/>
            <a:ext cx="1320800" cy="1511300"/>
            <a:chOff x="2922" y="950"/>
            <a:chExt cx="832" cy="952"/>
          </a:xfrm>
        </p:grpSpPr>
        <p:sp>
          <p:nvSpPr>
            <p:cNvPr id="12307" name="Rectangle 19"/>
            <p:cNvSpPr>
              <a:spLocks noChangeArrowheads="1"/>
            </p:cNvSpPr>
            <p:nvPr/>
          </p:nvSpPr>
          <p:spPr bwMode="auto">
            <a:xfrm>
              <a:off x="2928" y="1091"/>
              <a:ext cx="203" cy="20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08" name="AutoShape 20"/>
            <p:cNvSpPr>
              <a:spLocks noChangeArrowheads="1"/>
            </p:cNvSpPr>
            <p:nvPr/>
          </p:nvSpPr>
          <p:spPr bwMode="auto">
            <a:xfrm rot="2700000">
              <a:off x="3350" y="1178"/>
              <a:ext cx="404" cy="404"/>
            </a:xfrm>
            <a:prstGeom prst="rtTriangle">
              <a:avLst/>
            </a:prstGeom>
            <a:solidFill>
              <a:schemeClr val="accent2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09" name="AutoShape 21"/>
            <p:cNvSpPr>
              <a:spLocks noChangeArrowheads="1"/>
            </p:cNvSpPr>
            <p:nvPr/>
          </p:nvSpPr>
          <p:spPr bwMode="auto">
            <a:xfrm rot="18900000">
              <a:off x="3208" y="950"/>
              <a:ext cx="280" cy="280"/>
            </a:xfrm>
            <a:prstGeom prst="rtTriangle">
              <a:avLst/>
            </a:prstGeom>
            <a:solidFill>
              <a:schemeClr val="accent2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10" name="AutoShape 22"/>
            <p:cNvSpPr>
              <a:spLocks noChangeArrowheads="1"/>
            </p:cNvSpPr>
            <p:nvPr/>
          </p:nvSpPr>
          <p:spPr bwMode="auto">
            <a:xfrm rot="8100000">
              <a:off x="3014" y="1496"/>
              <a:ext cx="404" cy="406"/>
            </a:xfrm>
            <a:prstGeom prst="rtTriangle">
              <a:avLst/>
            </a:prstGeom>
            <a:solidFill>
              <a:schemeClr val="accent2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11" name="AutoShape 23"/>
            <p:cNvSpPr>
              <a:spLocks noChangeArrowheads="1"/>
            </p:cNvSpPr>
            <p:nvPr/>
          </p:nvSpPr>
          <p:spPr bwMode="auto">
            <a:xfrm>
              <a:off x="3141" y="1089"/>
              <a:ext cx="200" cy="198"/>
            </a:xfrm>
            <a:prstGeom prst="rtTriangle">
              <a:avLst/>
            </a:prstGeom>
            <a:solidFill>
              <a:schemeClr val="accent2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12" name="AutoShape 24"/>
            <p:cNvSpPr>
              <a:spLocks noChangeArrowheads="1"/>
            </p:cNvSpPr>
            <p:nvPr/>
          </p:nvSpPr>
          <p:spPr bwMode="auto">
            <a:xfrm rot="10800000" flipH="1">
              <a:off x="2928" y="1300"/>
              <a:ext cx="196" cy="198"/>
            </a:xfrm>
            <a:prstGeom prst="rtTriangle">
              <a:avLst/>
            </a:prstGeom>
            <a:solidFill>
              <a:schemeClr val="accent2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13" name="Freeform 25"/>
            <p:cNvSpPr>
              <a:spLocks/>
            </p:cNvSpPr>
            <p:nvPr/>
          </p:nvSpPr>
          <p:spPr bwMode="auto">
            <a:xfrm>
              <a:off x="2922" y="1290"/>
              <a:ext cx="217" cy="403"/>
            </a:xfrm>
            <a:custGeom>
              <a:avLst/>
              <a:gdLst>
                <a:gd name="T0" fmla="*/ 0 w 217"/>
                <a:gd name="T1" fmla="*/ 402 h 403"/>
                <a:gd name="T2" fmla="*/ 216 w 217"/>
                <a:gd name="T3" fmla="*/ 191 h 403"/>
                <a:gd name="T4" fmla="*/ 216 w 217"/>
                <a:gd name="T5" fmla="*/ 0 h 403"/>
                <a:gd name="T6" fmla="*/ 213 w 217"/>
                <a:gd name="T7" fmla="*/ 3 h 403"/>
                <a:gd name="T8" fmla="*/ 0 w 217"/>
                <a:gd name="T9" fmla="*/ 210 h 403"/>
                <a:gd name="T10" fmla="*/ 0 w 217"/>
                <a:gd name="T11" fmla="*/ 216 h 403"/>
                <a:gd name="T12" fmla="*/ 0 w 217"/>
                <a:gd name="T13" fmla="*/ 401 h 403"/>
                <a:gd name="T14" fmla="*/ 0 w 217"/>
                <a:gd name="T15" fmla="*/ 402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7" h="403">
                  <a:moveTo>
                    <a:pt x="0" y="402"/>
                  </a:moveTo>
                  <a:lnTo>
                    <a:pt x="216" y="191"/>
                  </a:lnTo>
                  <a:lnTo>
                    <a:pt x="216" y="0"/>
                  </a:lnTo>
                  <a:lnTo>
                    <a:pt x="213" y="3"/>
                  </a:lnTo>
                  <a:lnTo>
                    <a:pt x="0" y="210"/>
                  </a:lnTo>
                  <a:lnTo>
                    <a:pt x="0" y="216"/>
                  </a:lnTo>
                  <a:lnTo>
                    <a:pt x="0" y="401"/>
                  </a:lnTo>
                  <a:lnTo>
                    <a:pt x="0" y="402"/>
                  </a:lnTo>
                </a:path>
              </a:pathLst>
            </a:custGeom>
            <a:solidFill>
              <a:schemeClr val="accent2"/>
            </a:solidFill>
            <a:ln w="12700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314" name="Group 26"/>
          <p:cNvGrpSpPr>
            <a:grpSpLocks/>
          </p:cNvGrpSpPr>
          <p:nvPr/>
        </p:nvGrpSpPr>
        <p:grpSpPr bwMode="auto">
          <a:xfrm>
            <a:off x="6210300" y="1368425"/>
            <a:ext cx="1296988" cy="1519238"/>
            <a:chOff x="3912" y="862"/>
            <a:chExt cx="817" cy="957"/>
          </a:xfrm>
        </p:grpSpPr>
        <p:sp>
          <p:nvSpPr>
            <p:cNvPr id="12315" name="AutoShape 27"/>
            <p:cNvSpPr>
              <a:spLocks noChangeArrowheads="1"/>
            </p:cNvSpPr>
            <p:nvPr/>
          </p:nvSpPr>
          <p:spPr bwMode="auto">
            <a:xfrm rot="13500000" flipH="1">
              <a:off x="4181" y="1539"/>
              <a:ext cx="280" cy="280"/>
            </a:xfrm>
            <a:prstGeom prst="rtTriangle">
              <a:avLst/>
            </a:prstGeom>
            <a:solidFill>
              <a:schemeClr val="accent2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16" name="Rectangle 28"/>
            <p:cNvSpPr>
              <a:spLocks noChangeArrowheads="1"/>
            </p:cNvSpPr>
            <p:nvPr/>
          </p:nvSpPr>
          <p:spPr bwMode="auto">
            <a:xfrm>
              <a:off x="4319" y="1275"/>
              <a:ext cx="203" cy="20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17" name="AutoShape 29"/>
            <p:cNvSpPr>
              <a:spLocks noChangeArrowheads="1"/>
            </p:cNvSpPr>
            <p:nvPr/>
          </p:nvSpPr>
          <p:spPr bwMode="auto">
            <a:xfrm>
              <a:off x="4325" y="862"/>
              <a:ext cx="404" cy="404"/>
            </a:xfrm>
            <a:prstGeom prst="rtTriangle">
              <a:avLst/>
            </a:prstGeom>
            <a:solidFill>
              <a:schemeClr val="accent2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18" name="AutoShape 30"/>
            <p:cNvSpPr>
              <a:spLocks noChangeArrowheads="1"/>
            </p:cNvSpPr>
            <p:nvPr/>
          </p:nvSpPr>
          <p:spPr bwMode="auto">
            <a:xfrm rot="16200000">
              <a:off x="3913" y="867"/>
              <a:ext cx="404" cy="406"/>
            </a:xfrm>
            <a:prstGeom prst="rtTriangle">
              <a:avLst/>
            </a:prstGeom>
            <a:solidFill>
              <a:schemeClr val="accent2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19" name="AutoShape 31"/>
            <p:cNvSpPr>
              <a:spLocks noChangeArrowheads="1"/>
            </p:cNvSpPr>
            <p:nvPr/>
          </p:nvSpPr>
          <p:spPr bwMode="auto">
            <a:xfrm rot="10800000">
              <a:off x="4322" y="1474"/>
              <a:ext cx="203" cy="201"/>
            </a:xfrm>
            <a:prstGeom prst="rtTriangle">
              <a:avLst/>
            </a:prstGeom>
            <a:solidFill>
              <a:schemeClr val="accent2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20" name="AutoShape 32"/>
            <p:cNvSpPr>
              <a:spLocks noChangeArrowheads="1"/>
            </p:cNvSpPr>
            <p:nvPr/>
          </p:nvSpPr>
          <p:spPr bwMode="auto">
            <a:xfrm rot="10800000" flipH="1">
              <a:off x="4111" y="1275"/>
              <a:ext cx="196" cy="198"/>
            </a:xfrm>
            <a:prstGeom prst="rtTriangle">
              <a:avLst/>
            </a:prstGeom>
            <a:solidFill>
              <a:schemeClr val="accent2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21" name="Freeform 33"/>
            <p:cNvSpPr>
              <a:spLocks/>
            </p:cNvSpPr>
            <p:nvPr/>
          </p:nvSpPr>
          <p:spPr bwMode="auto">
            <a:xfrm>
              <a:off x="4110" y="1273"/>
              <a:ext cx="211" cy="403"/>
            </a:xfrm>
            <a:custGeom>
              <a:avLst/>
              <a:gdLst>
                <a:gd name="T0" fmla="*/ 0 w 211"/>
                <a:gd name="T1" fmla="*/ 402 h 403"/>
                <a:gd name="T2" fmla="*/ 210 w 211"/>
                <a:gd name="T3" fmla="*/ 191 h 403"/>
                <a:gd name="T4" fmla="*/ 210 w 211"/>
                <a:gd name="T5" fmla="*/ 0 h 403"/>
                <a:gd name="T6" fmla="*/ 208 w 211"/>
                <a:gd name="T7" fmla="*/ 3 h 403"/>
                <a:gd name="T8" fmla="*/ 0 w 211"/>
                <a:gd name="T9" fmla="*/ 210 h 403"/>
                <a:gd name="T10" fmla="*/ 0 w 211"/>
                <a:gd name="T11" fmla="*/ 216 h 403"/>
                <a:gd name="T12" fmla="*/ 0 w 211"/>
                <a:gd name="T13" fmla="*/ 401 h 403"/>
                <a:gd name="T14" fmla="*/ 0 w 211"/>
                <a:gd name="T15" fmla="*/ 402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1" h="403">
                  <a:moveTo>
                    <a:pt x="0" y="402"/>
                  </a:moveTo>
                  <a:lnTo>
                    <a:pt x="210" y="191"/>
                  </a:lnTo>
                  <a:lnTo>
                    <a:pt x="210" y="0"/>
                  </a:lnTo>
                  <a:lnTo>
                    <a:pt x="208" y="3"/>
                  </a:lnTo>
                  <a:lnTo>
                    <a:pt x="0" y="210"/>
                  </a:lnTo>
                  <a:lnTo>
                    <a:pt x="0" y="216"/>
                  </a:lnTo>
                  <a:lnTo>
                    <a:pt x="0" y="401"/>
                  </a:lnTo>
                  <a:lnTo>
                    <a:pt x="0" y="402"/>
                  </a:lnTo>
                </a:path>
              </a:pathLst>
            </a:custGeom>
            <a:solidFill>
              <a:schemeClr val="accent2"/>
            </a:solidFill>
            <a:ln w="12700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322" name="Group 34"/>
          <p:cNvGrpSpPr>
            <a:grpSpLocks/>
          </p:cNvGrpSpPr>
          <p:nvPr/>
        </p:nvGrpSpPr>
        <p:grpSpPr bwMode="auto">
          <a:xfrm>
            <a:off x="1001713" y="3641725"/>
            <a:ext cx="1450975" cy="1122363"/>
            <a:chOff x="631" y="2294"/>
            <a:chExt cx="914" cy="707"/>
          </a:xfrm>
        </p:grpSpPr>
        <p:sp>
          <p:nvSpPr>
            <p:cNvPr id="12323" name="AutoShape 35"/>
            <p:cNvSpPr>
              <a:spLocks noChangeArrowheads="1"/>
            </p:cNvSpPr>
            <p:nvPr/>
          </p:nvSpPr>
          <p:spPr bwMode="auto">
            <a:xfrm flipH="1">
              <a:off x="776" y="2357"/>
              <a:ext cx="281" cy="281"/>
            </a:xfrm>
            <a:prstGeom prst="rtTriangle">
              <a:avLst/>
            </a:prstGeom>
            <a:solidFill>
              <a:schemeClr val="accent2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24" name="Rectangle 36"/>
            <p:cNvSpPr>
              <a:spLocks noChangeArrowheads="1"/>
            </p:cNvSpPr>
            <p:nvPr/>
          </p:nvSpPr>
          <p:spPr bwMode="auto">
            <a:xfrm>
              <a:off x="776" y="2648"/>
              <a:ext cx="203" cy="20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25" name="AutoShape 37"/>
            <p:cNvSpPr>
              <a:spLocks noChangeArrowheads="1"/>
            </p:cNvSpPr>
            <p:nvPr/>
          </p:nvSpPr>
          <p:spPr bwMode="auto">
            <a:xfrm rot="13500000">
              <a:off x="860" y="2380"/>
              <a:ext cx="404" cy="404"/>
            </a:xfrm>
            <a:prstGeom prst="rtTriangle">
              <a:avLst/>
            </a:prstGeom>
            <a:solidFill>
              <a:schemeClr val="accent2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26" name="AutoShape 38"/>
            <p:cNvSpPr>
              <a:spLocks noChangeArrowheads="1"/>
            </p:cNvSpPr>
            <p:nvPr/>
          </p:nvSpPr>
          <p:spPr bwMode="auto">
            <a:xfrm rot="16200000">
              <a:off x="932" y="2590"/>
              <a:ext cx="410" cy="408"/>
            </a:xfrm>
            <a:prstGeom prst="rtTriangle">
              <a:avLst/>
            </a:prstGeom>
            <a:solidFill>
              <a:schemeClr val="accent2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27" name="AutoShape 39"/>
            <p:cNvSpPr>
              <a:spLocks noChangeArrowheads="1"/>
            </p:cNvSpPr>
            <p:nvPr/>
          </p:nvSpPr>
          <p:spPr bwMode="auto">
            <a:xfrm rot="10800000">
              <a:off x="1065" y="2294"/>
              <a:ext cx="193" cy="194"/>
            </a:xfrm>
            <a:prstGeom prst="rtTriangle">
              <a:avLst/>
            </a:prstGeom>
            <a:solidFill>
              <a:schemeClr val="accent2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28" name="AutoShape 40"/>
            <p:cNvSpPr>
              <a:spLocks noChangeArrowheads="1"/>
            </p:cNvSpPr>
            <p:nvPr/>
          </p:nvSpPr>
          <p:spPr bwMode="auto">
            <a:xfrm rot="5400000" flipH="1">
              <a:off x="1348" y="2586"/>
              <a:ext cx="198" cy="196"/>
            </a:xfrm>
            <a:prstGeom prst="rtTriangle">
              <a:avLst/>
            </a:prstGeom>
            <a:solidFill>
              <a:schemeClr val="accent2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29" name="Freeform 41"/>
            <p:cNvSpPr>
              <a:spLocks/>
            </p:cNvSpPr>
            <p:nvPr/>
          </p:nvSpPr>
          <p:spPr bwMode="auto">
            <a:xfrm>
              <a:off x="631" y="2864"/>
              <a:ext cx="433" cy="137"/>
            </a:xfrm>
            <a:custGeom>
              <a:avLst/>
              <a:gdLst>
                <a:gd name="T0" fmla="*/ 0 w 433"/>
                <a:gd name="T1" fmla="*/ 136 h 137"/>
                <a:gd name="T2" fmla="*/ 297 w 433"/>
                <a:gd name="T3" fmla="*/ 135 h 137"/>
                <a:gd name="T4" fmla="*/ 432 w 433"/>
                <a:gd name="T5" fmla="*/ 0 h 137"/>
                <a:gd name="T6" fmla="*/ 429 w 433"/>
                <a:gd name="T7" fmla="*/ 1 h 137"/>
                <a:gd name="T8" fmla="*/ 135 w 433"/>
                <a:gd name="T9" fmla="*/ 0 h 137"/>
                <a:gd name="T10" fmla="*/ 131 w 433"/>
                <a:gd name="T11" fmla="*/ 4 h 137"/>
                <a:gd name="T12" fmla="*/ 0 w 433"/>
                <a:gd name="T13" fmla="*/ 135 h 137"/>
                <a:gd name="T14" fmla="*/ 0 w 433"/>
                <a:gd name="T15" fmla="*/ 136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3" h="137">
                  <a:moveTo>
                    <a:pt x="0" y="136"/>
                  </a:moveTo>
                  <a:lnTo>
                    <a:pt x="297" y="135"/>
                  </a:lnTo>
                  <a:lnTo>
                    <a:pt x="432" y="0"/>
                  </a:lnTo>
                  <a:lnTo>
                    <a:pt x="429" y="1"/>
                  </a:lnTo>
                  <a:lnTo>
                    <a:pt x="135" y="0"/>
                  </a:lnTo>
                  <a:lnTo>
                    <a:pt x="131" y="4"/>
                  </a:lnTo>
                  <a:lnTo>
                    <a:pt x="0" y="135"/>
                  </a:lnTo>
                  <a:lnTo>
                    <a:pt x="0" y="136"/>
                  </a:lnTo>
                </a:path>
              </a:pathLst>
            </a:custGeom>
            <a:solidFill>
              <a:schemeClr val="accent2"/>
            </a:solidFill>
            <a:ln w="12700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330" name="Group 42"/>
          <p:cNvGrpSpPr>
            <a:grpSpLocks/>
          </p:cNvGrpSpPr>
          <p:nvPr/>
        </p:nvGrpSpPr>
        <p:grpSpPr bwMode="auto">
          <a:xfrm>
            <a:off x="2863850" y="3794125"/>
            <a:ext cx="1292225" cy="958850"/>
            <a:chOff x="1804" y="2390"/>
            <a:chExt cx="814" cy="604"/>
          </a:xfrm>
        </p:grpSpPr>
        <p:sp>
          <p:nvSpPr>
            <p:cNvPr id="12331" name="Rectangle 43"/>
            <p:cNvSpPr>
              <a:spLocks noChangeArrowheads="1"/>
            </p:cNvSpPr>
            <p:nvPr/>
          </p:nvSpPr>
          <p:spPr bwMode="auto">
            <a:xfrm>
              <a:off x="2415" y="2788"/>
              <a:ext cx="203" cy="20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32" name="AutoShape 44"/>
            <p:cNvSpPr>
              <a:spLocks noChangeArrowheads="1"/>
            </p:cNvSpPr>
            <p:nvPr/>
          </p:nvSpPr>
          <p:spPr bwMode="auto">
            <a:xfrm rot="8100000">
              <a:off x="1913" y="2390"/>
              <a:ext cx="406" cy="406"/>
            </a:xfrm>
            <a:prstGeom prst="rtTriangle">
              <a:avLst/>
            </a:prstGeom>
            <a:solidFill>
              <a:schemeClr val="accent2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33" name="AutoShape 45"/>
            <p:cNvSpPr>
              <a:spLocks noChangeArrowheads="1"/>
            </p:cNvSpPr>
            <p:nvPr/>
          </p:nvSpPr>
          <p:spPr bwMode="auto">
            <a:xfrm rot="10800000">
              <a:off x="1999" y="2588"/>
              <a:ext cx="406" cy="404"/>
            </a:xfrm>
            <a:prstGeom prst="rtTriangle">
              <a:avLst/>
            </a:prstGeom>
            <a:solidFill>
              <a:schemeClr val="accent2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34" name="AutoShape 46"/>
            <p:cNvSpPr>
              <a:spLocks noChangeArrowheads="1"/>
            </p:cNvSpPr>
            <p:nvPr/>
          </p:nvSpPr>
          <p:spPr bwMode="auto">
            <a:xfrm rot="16200000">
              <a:off x="1814" y="2790"/>
              <a:ext cx="198" cy="200"/>
            </a:xfrm>
            <a:prstGeom prst="rtTriangle">
              <a:avLst/>
            </a:prstGeom>
            <a:solidFill>
              <a:schemeClr val="accent2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35" name="AutoShape 47"/>
            <p:cNvSpPr>
              <a:spLocks noChangeArrowheads="1"/>
            </p:cNvSpPr>
            <p:nvPr/>
          </p:nvSpPr>
          <p:spPr bwMode="auto">
            <a:xfrm rot="5400000" flipH="1">
              <a:off x="2213" y="2788"/>
              <a:ext cx="202" cy="200"/>
            </a:xfrm>
            <a:prstGeom prst="rtTriangle">
              <a:avLst/>
            </a:prstGeom>
            <a:solidFill>
              <a:schemeClr val="accent2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36" name="Freeform 48"/>
            <p:cNvSpPr>
              <a:spLocks/>
            </p:cNvSpPr>
            <p:nvPr/>
          </p:nvSpPr>
          <p:spPr bwMode="auto">
            <a:xfrm>
              <a:off x="1804" y="2577"/>
              <a:ext cx="403" cy="211"/>
            </a:xfrm>
            <a:custGeom>
              <a:avLst/>
              <a:gdLst>
                <a:gd name="T0" fmla="*/ 0 w 403"/>
                <a:gd name="T1" fmla="*/ 0 h 211"/>
                <a:gd name="T2" fmla="*/ 211 w 403"/>
                <a:gd name="T3" fmla="*/ 210 h 211"/>
                <a:gd name="T4" fmla="*/ 402 w 403"/>
                <a:gd name="T5" fmla="*/ 210 h 211"/>
                <a:gd name="T6" fmla="*/ 399 w 403"/>
                <a:gd name="T7" fmla="*/ 208 h 211"/>
                <a:gd name="T8" fmla="*/ 192 w 403"/>
                <a:gd name="T9" fmla="*/ 0 h 211"/>
                <a:gd name="T10" fmla="*/ 186 w 403"/>
                <a:gd name="T11" fmla="*/ 0 h 211"/>
                <a:gd name="T12" fmla="*/ 1 w 403"/>
                <a:gd name="T13" fmla="*/ 0 h 211"/>
                <a:gd name="T14" fmla="*/ 0 w 403"/>
                <a:gd name="T1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3" h="211">
                  <a:moveTo>
                    <a:pt x="0" y="0"/>
                  </a:moveTo>
                  <a:lnTo>
                    <a:pt x="211" y="210"/>
                  </a:lnTo>
                  <a:lnTo>
                    <a:pt x="402" y="210"/>
                  </a:lnTo>
                  <a:lnTo>
                    <a:pt x="399" y="208"/>
                  </a:lnTo>
                  <a:lnTo>
                    <a:pt x="192" y="0"/>
                  </a:lnTo>
                  <a:lnTo>
                    <a:pt x="186" y="0"/>
                  </a:ln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solidFill>
              <a:schemeClr val="accent2"/>
            </a:solidFill>
            <a:ln w="12700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2337" name="AutoShape 49"/>
          <p:cNvSpPr>
            <a:spLocks noChangeArrowheads="1"/>
          </p:cNvSpPr>
          <p:nvPr/>
        </p:nvSpPr>
        <p:spPr bwMode="auto">
          <a:xfrm rot="18900000" flipH="1">
            <a:off x="2651125" y="4211638"/>
            <a:ext cx="446087" cy="446088"/>
          </a:xfrm>
          <a:prstGeom prst="rtTriangle">
            <a:avLst/>
          </a:prstGeom>
          <a:solidFill>
            <a:schemeClr val="accent2"/>
          </a:solidFill>
          <a:ln w="12700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algn="ctr"/>
            <a:endParaRPr lang="ru-RU" sz="2400"/>
          </a:p>
        </p:txBody>
      </p:sp>
      <p:grpSp>
        <p:nvGrpSpPr>
          <p:cNvPr id="12338" name="Group 50"/>
          <p:cNvGrpSpPr>
            <a:grpSpLocks/>
          </p:cNvGrpSpPr>
          <p:nvPr/>
        </p:nvGrpSpPr>
        <p:grpSpPr bwMode="auto">
          <a:xfrm>
            <a:off x="4965700" y="3830638"/>
            <a:ext cx="1328738" cy="1279525"/>
            <a:chOff x="3128" y="2413"/>
            <a:chExt cx="837" cy="806"/>
          </a:xfrm>
        </p:grpSpPr>
        <p:sp>
          <p:nvSpPr>
            <p:cNvPr id="12339" name="AutoShape 51"/>
            <p:cNvSpPr>
              <a:spLocks noChangeArrowheads="1"/>
            </p:cNvSpPr>
            <p:nvPr/>
          </p:nvSpPr>
          <p:spPr bwMode="auto">
            <a:xfrm rot="13500000" flipH="1">
              <a:off x="3472" y="2815"/>
              <a:ext cx="406" cy="404"/>
            </a:xfrm>
            <a:prstGeom prst="rtTriangle">
              <a:avLst/>
            </a:prstGeom>
            <a:solidFill>
              <a:schemeClr val="accent2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2340" name="Group 52"/>
            <p:cNvGrpSpPr>
              <a:grpSpLocks/>
            </p:cNvGrpSpPr>
            <p:nvPr/>
          </p:nvGrpSpPr>
          <p:grpSpPr bwMode="auto">
            <a:xfrm>
              <a:off x="3128" y="2413"/>
              <a:ext cx="837" cy="595"/>
              <a:chOff x="3128" y="2413"/>
              <a:chExt cx="837" cy="595"/>
            </a:xfrm>
          </p:grpSpPr>
          <p:sp>
            <p:nvSpPr>
              <p:cNvPr id="12341" name="AutoShape 53"/>
              <p:cNvSpPr>
                <a:spLocks noChangeArrowheads="1"/>
              </p:cNvSpPr>
              <p:nvPr/>
            </p:nvSpPr>
            <p:spPr bwMode="auto">
              <a:xfrm rot="5400000" flipH="1">
                <a:off x="3130" y="2727"/>
                <a:ext cx="274" cy="278"/>
              </a:xfrm>
              <a:prstGeom prst="rtTriangle">
                <a:avLst/>
              </a:prstGeom>
              <a:solidFill>
                <a:schemeClr val="accent2"/>
              </a:solidFill>
              <a:ln w="12700">
                <a:solidFill>
                  <a:schemeClr val="accent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42" name="Rectangle 54"/>
              <p:cNvSpPr>
                <a:spLocks noChangeArrowheads="1"/>
              </p:cNvSpPr>
              <p:nvPr/>
            </p:nvSpPr>
            <p:spPr bwMode="auto">
              <a:xfrm>
                <a:off x="3196" y="2508"/>
                <a:ext cx="203" cy="206"/>
              </a:xfrm>
              <a:prstGeom prst="rect">
                <a:avLst/>
              </a:prstGeom>
              <a:solidFill>
                <a:schemeClr val="accent2"/>
              </a:solidFill>
              <a:ln w="12700">
                <a:solidFill>
                  <a:schemeClr val="accent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43" name="AutoShape 55"/>
              <p:cNvSpPr>
                <a:spLocks noChangeArrowheads="1"/>
              </p:cNvSpPr>
              <p:nvPr/>
            </p:nvSpPr>
            <p:spPr bwMode="auto">
              <a:xfrm rot="2700000" flipH="1">
                <a:off x="3210" y="2511"/>
                <a:ext cx="406" cy="406"/>
              </a:xfrm>
              <a:prstGeom prst="rtTriangle">
                <a:avLst/>
              </a:prstGeom>
              <a:solidFill>
                <a:schemeClr val="accent2"/>
              </a:solidFill>
              <a:ln w="12700">
                <a:solidFill>
                  <a:schemeClr val="accent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44" name="AutoShape 56"/>
              <p:cNvSpPr>
                <a:spLocks noChangeArrowheads="1"/>
              </p:cNvSpPr>
              <p:nvPr/>
            </p:nvSpPr>
            <p:spPr bwMode="auto">
              <a:xfrm rot="8100000">
                <a:off x="3198" y="2413"/>
                <a:ext cx="198" cy="200"/>
              </a:xfrm>
              <a:prstGeom prst="rtTriangle">
                <a:avLst/>
              </a:prstGeom>
              <a:solidFill>
                <a:schemeClr val="accent2"/>
              </a:solidFill>
              <a:ln w="12700">
                <a:solidFill>
                  <a:schemeClr val="accent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45" name="AutoShape 57"/>
              <p:cNvSpPr>
                <a:spLocks noChangeArrowheads="1"/>
              </p:cNvSpPr>
              <p:nvPr/>
            </p:nvSpPr>
            <p:spPr bwMode="auto">
              <a:xfrm rot="8100000" flipH="1">
                <a:off x="3734" y="2631"/>
                <a:ext cx="202" cy="200"/>
              </a:xfrm>
              <a:prstGeom prst="rtTriangle">
                <a:avLst/>
              </a:prstGeom>
              <a:solidFill>
                <a:schemeClr val="accent2"/>
              </a:solidFill>
              <a:ln w="12700">
                <a:solidFill>
                  <a:schemeClr val="accent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46" name="Freeform 58"/>
              <p:cNvSpPr>
                <a:spLocks/>
              </p:cNvSpPr>
              <p:nvPr/>
            </p:nvSpPr>
            <p:spPr bwMode="auto">
              <a:xfrm>
                <a:off x="3828" y="2575"/>
                <a:ext cx="137" cy="433"/>
              </a:xfrm>
              <a:custGeom>
                <a:avLst/>
                <a:gdLst>
                  <a:gd name="T0" fmla="*/ 0 w 137"/>
                  <a:gd name="T1" fmla="*/ 0 h 433"/>
                  <a:gd name="T2" fmla="*/ 1 w 137"/>
                  <a:gd name="T3" fmla="*/ 297 h 433"/>
                  <a:gd name="T4" fmla="*/ 136 w 137"/>
                  <a:gd name="T5" fmla="*/ 432 h 433"/>
                  <a:gd name="T6" fmla="*/ 135 w 137"/>
                  <a:gd name="T7" fmla="*/ 429 h 433"/>
                  <a:gd name="T8" fmla="*/ 136 w 137"/>
                  <a:gd name="T9" fmla="*/ 135 h 433"/>
                  <a:gd name="T10" fmla="*/ 132 w 137"/>
                  <a:gd name="T11" fmla="*/ 131 h 433"/>
                  <a:gd name="T12" fmla="*/ 1 w 137"/>
                  <a:gd name="T13" fmla="*/ 0 h 433"/>
                  <a:gd name="T14" fmla="*/ 0 w 137"/>
                  <a:gd name="T15" fmla="*/ 0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7" h="433">
                    <a:moveTo>
                      <a:pt x="0" y="0"/>
                    </a:moveTo>
                    <a:lnTo>
                      <a:pt x="1" y="297"/>
                    </a:lnTo>
                    <a:lnTo>
                      <a:pt x="136" y="432"/>
                    </a:lnTo>
                    <a:lnTo>
                      <a:pt x="135" y="429"/>
                    </a:lnTo>
                    <a:lnTo>
                      <a:pt x="136" y="135"/>
                    </a:lnTo>
                    <a:lnTo>
                      <a:pt x="132" y="131"/>
                    </a:ln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12700" cap="flat" cmpd="sng">
                <a:solidFill>
                  <a:schemeClr val="accent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2347" name="Group 59"/>
          <p:cNvGrpSpPr>
            <a:grpSpLocks/>
          </p:cNvGrpSpPr>
          <p:nvPr/>
        </p:nvGrpSpPr>
        <p:grpSpPr bwMode="auto">
          <a:xfrm>
            <a:off x="6940550" y="3225800"/>
            <a:ext cx="1198563" cy="1525588"/>
            <a:chOff x="4372" y="2032"/>
            <a:chExt cx="755" cy="961"/>
          </a:xfrm>
        </p:grpSpPr>
        <p:sp>
          <p:nvSpPr>
            <p:cNvPr id="12348" name="Rectangle 60"/>
            <p:cNvSpPr>
              <a:spLocks noChangeArrowheads="1"/>
            </p:cNvSpPr>
            <p:nvPr/>
          </p:nvSpPr>
          <p:spPr bwMode="auto">
            <a:xfrm rot="18900000">
              <a:off x="4519" y="2371"/>
              <a:ext cx="198" cy="202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49" name="AutoShape 61"/>
            <p:cNvSpPr>
              <a:spLocks noChangeArrowheads="1"/>
            </p:cNvSpPr>
            <p:nvPr/>
          </p:nvSpPr>
          <p:spPr bwMode="auto">
            <a:xfrm rot="2700000" flipH="1">
              <a:off x="4721" y="2404"/>
              <a:ext cx="406" cy="406"/>
            </a:xfrm>
            <a:prstGeom prst="rtTriangle">
              <a:avLst/>
            </a:prstGeom>
            <a:solidFill>
              <a:schemeClr val="accent2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50" name="AutoShape 62"/>
            <p:cNvSpPr>
              <a:spLocks noChangeArrowheads="1"/>
            </p:cNvSpPr>
            <p:nvPr/>
          </p:nvSpPr>
          <p:spPr bwMode="auto">
            <a:xfrm rot="5400000" flipH="1">
              <a:off x="4627" y="2588"/>
              <a:ext cx="406" cy="404"/>
            </a:xfrm>
            <a:prstGeom prst="rtTriangle">
              <a:avLst/>
            </a:prstGeom>
            <a:solidFill>
              <a:schemeClr val="accent2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51" name="AutoShape 63"/>
            <p:cNvSpPr>
              <a:spLocks noChangeArrowheads="1"/>
            </p:cNvSpPr>
            <p:nvPr/>
          </p:nvSpPr>
          <p:spPr bwMode="auto">
            <a:xfrm rot="16200000">
              <a:off x="4413" y="2032"/>
              <a:ext cx="198" cy="200"/>
            </a:xfrm>
            <a:prstGeom prst="rtTriangle">
              <a:avLst/>
            </a:prstGeom>
            <a:solidFill>
              <a:schemeClr val="accent2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52" name="AutoShape 64"/>
            <p:cNvSpPr>
              <a:spLocks noChangeArrowheads="1"/>
            </p:cNvSpPr>
            <p:nvPr/>
          </p:nvSpPr>
          <p:spPr bwMode="auto">
            <a:xfrm rot="13500000">
              <a:off x="4372" y="2517"/>
              <a:ext cx="204" cy="204"/>
            </a:xfrm>
            <a:prstGeom prst="rtTriangle">
              <a:avLst/>
            </a:prstGeom>
            <a:solidFill>
              <a:schemeClr val="accent2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53" name="Freeform 65"/>
            <p:cNvSpPr>
              <a:spLocks/>
            </p:cNvSpPr>
            <p:nvPr/>
          </p:nvSpPr>
          <p:spPr bwMode="auto">
            <a:xfrm>
              <a:off x="4618" y="2032"/>
              <a:ext cx="137" cy="432"/>
            </a:xfrm>
            <a:custGeom>
              <a:avLst/>
              <a:gdLst>
                <a:gd name="T0" fmla="*/ 0 w 137"/>
                <a:gd name="T1" fmla="*/ 297 h 432"/>
                <a:gd name="T2" fmla="*/ 136 w 137"/>
                <a:gd name="T3" fmla="*/ 431 h 432"/>
                <a:gd name="T4" fmla="*/ 135 w 137"/>
                <a:gd name="T5" fmla="*/ 135 h 432"/>
                <a:gd name="T6" fmla="*/ 0 w 137"/>
                <a:gd name="T7" fmla="*/ 0 h 432"/>
                <a:gd name="T8" fmla="*/ 0 w 137"/>
                <a:gd name="T9" fmla="*/ 297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432">
                  <a:moveTo>
                    <a:pt x="0" y="297"/>
                  </a:moveTo>
                  <a:lnTo>
                    <a:pt x="136" y="431"/>
                  </a:lnTo>
                  <a:lnTo>
                    <a:pt x="135" y="135"/>
                  </a:lnTo>
                  <a:lnTo>
                    <a:pt x="0" y="0"/>
                  </a:lnTo>
                  <a:lnTo>
                    <a:pt x="0" y="297"/>
                  </a:lnTo>
                </a:path>
              </a:pathLst>
            </a:custGeom>
            <a:solidFill>
              <a:schemeClr val="accent2"/>
            </a:solidFill>
            <a:ln w="12700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54" name="AutoShape 66"/>
            <p:cNvSpPr>
              <a:spLocks noChangeArrowheads="1"/>
            </p:cNvSpPr>
            <p:nvPr/>
          </p:nvSpPr>
          <p:spPr bwMode="auto">
            <a:xfrm rot="2700000">
              <a:off x="4494" y="2672"/>
              <a:ext cx="269" cy="269"/>
            </a:xfrm>
            <a:prstGeom prst="rtTriangle">
              <a:avLst/>
            </a:prstGeom>
            <a:solidFill>
              <a:schemeClr val="accent2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2146283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000132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Правила игры</a:t>
            </a:r>
            <a:r>
              <a:rPr lang="ru-RU" dirty="0" smtClean="0">
                <a:latin typeface="Comic Sans MS" pitchFamily="66" charset="0"/>
              </a:rPr>
              <a:t>: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Капитан выбирает тему </a:t>
            </a:r>
            <a:r>
              <a:rPr lang="ru-RU" sz="2800" dirty="0" smtClean="0">
                <a:solidFill>
                  <a:srgbClr val="002060"/>
                </a:solidFill>
              </a:rPr>
              <a:t>и </a:t>
            </a:r>
            <a:r>
              <a:rPr lang="ru-RU" sz="2800" dirty="0" smtClean="0">
                <a:solidFill>
                  <a:srgbClr val="002060"/>
                </a:solidFill>
              </a:rPr>
              <a:t>задание.</a:t>
            </a:r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2800" dirty="0">
                <a:solidFill>
                  <a:srgbClr val="002060"/>
                </a:solidFill>
              </a:rPr>
              <a:t>Если команда не отвечает на выбранный вопрос, то право ответа переходит к другой команде.</a:t>
            </a:r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2800" dirty="0" smtClean="0">
                <a:solidFill>
                  <a:srgbClr val="002060"/>
                </a:solidFill>
              </a:rPr>
              <a:t>Команда </a:t>
            </a:r>
            <a:r>
              <a:rPr lang="ru-RU" sz="2800" dirty="0" smtClean="0">
                <a:solidFill>
                  <a:srgbClr val="002060"/>
                </a:solidFill>
              </a:rPr>
              <a:t>набравшая наибольшее баллов –                                   </a:t>
            </a:r>
            <a:r>
              <a:rPr lang="ru-RU" sz="2800" b="1" dirty="0" smtClean="0">
                <a:solidFill>
                  <a:srgbClr val="FF0000"/>
                </a:solidFill>
              </a:rPr>
              <a:t>победитель!!!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75615" y="1398471"/>
            <a:ext cx="74888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Segoe UI Semibold" panose="020B0702040204020203" pitchFamily="34" charset="0"/>
                <a:ea typeface="Calibri" panose="020F0502020204030204" pitchFamily="34" charset="0"/>
              </a:rPr>
              <a:t>Ученик записал подряд все числа от 1 до 100. Сколько раз ему пришлось написать цифру 5</a:t>
            </a:r>
            <a:endParaRPr lang="ru-RU" sz="2800" b="1" dirty="0">
              <a:solidFill>
                <a:srgbClr val="C00000"/>
              </a:solidFill>
              <a:latin typeface="Segoe UI Semibold" panose="020B0702040204020203" pitchFamily="34" charset="0"/>
            </a:endParaRPr>
          </a:p>
        </p:txBody>
      </p:sp>
      <p:grpSp>
        <p:nvGrpSpPr>
          <p:cNvPr id="5" name="Группа 4"/>
          <p:cNvGrpSpPr>
            <a:grpSpLocks/>
          </p:cNvGrpSpPr>
          <p:nvPr/>
        </p:nvGrpSpPr>
        <p:grpSpPr bwMode="auto">
          <a:xfrm>
            <a:off x="3523466" y="3176193"/>
            <a:ext cx="2097068" cy="3007043"/>
            <a:chOff x="5955424" y="1285860"/>
            <a:chExt cx="2831419" cy="4500594"/>
          </a:xfrm>
        </p:grpSpPr>
        <p:pic>
          <p:nvPicPr>
            <p:cNvPr id="6" name="Picture 6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429388" y="2143116"/>
              <a:ext cx="2000264" cy="3643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 rot="20788129">
              <a:off x="6357950" y="1857364"/>
              <a:ext cx="571504" cy="923330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>
                <a:defRPr/>
              </a:pPr>
              <a:r>
                <a:rPr lang="ru-RU" sz="5400" b="1" dirty="0">
                  <a:ln w="11430"/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?</a:t>
              </a:r>
            </a:p>
          </p:txBody>
        </p:sp>
        <p:sp>
          <p:nvSpPr>
            <p:cNvPr id="8" name="Прямоугольник 7"/>
            <p:cNvSpPr/>
            <p:nvPr/>
          </p:nvSpPr>
          <p:spPr>
            <a:xfrm rot="786912">
              <a:off x="7929586" y="2000240"/>
              <a:ext cx="530915" cy="923330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>
                <a:defRPr/>
              </a:pPr>
              <a:r>
                <a:rPr lang="ru-RU" sz="5400" b="1" dirty="0">
                  <a:ln w="11430"/>
                  <a:solidFill>
                    <a:srgbClr val="409059"/>
                  </a:solidFill>
                  <a:latin typeface="Times New Roman" pitchFamily="18" charset="0"/>
                  <a:cs typeface="Times New Roman" pitchFamily="18" charset="0"/>
                </a:rPr>
                <a:t>?</a:t>
              </a:r>
            </a:p>
          </p:txBody>
        </p:sp>
        <p:sp>
          <p:nvSpPr>
            <p:cNvPr id="9" name="Прямоугольник 8"/>
            <p:cNvSpPr/>
            <p:nvPr/>
          </p:nvSpPr>
          <p:spPr>
            <a:xfrm rot="20815662">
              <a:off x="5955424" y="2834135"/>
              <a:ext cx="530915" cy="923330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>
                <a:defRPr/>
              </a:pPr>
              <a:r>
                <a:rPr lang="ru-RU" sz="5400" b="1" dirty="0">
                  <a:ln w="11430"/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?</a:t>
              </a:r>
            </a:p>
          </p:txBody>
        </p:sp>
        <p:sp>
          <p:nvSpPr>
            <p:cNvPr id="10" name="Прямоугольник 10"/>
            <p:cNvSpPr>
              <a:spLocks noChangeArrowheads="1"/>
            </p:cNvSpPr>
            <p:nvPr/>
          </p:nvSpPr>
          <p:spPr bwMode="auto">
            <a:xfrm rot="860766">
              <a:off x="7215206" y="1285860"/>
              <a:ext cx="530915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5400" b="1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?</a:t>
              </a:r>
            </a:p>
          </p:txBody>
        </p:sp>
        <p:sp>
          <p:nvSpPr>
            <p:cNvPr id="11" name="Прямоугольник 11"/>
            <p:cNvSpPr>
              <a:spLocks noChangeArrowheads="1"/>
            </p:cNvSpPr>
            <p:nvPr/>
          </p:nvSpPr>
          <p:spPr bwMode="auto">
            <a:xfrm>
              <a:off x="8286777" y="3143248"/>
              <a:ext cx="500066" cy="928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5400" b="1">
                  <a:solidFill>
                    <a:srgbClr val="FFFF99"/>
                  </a:solidFill>
                  <a:latin typeface="Times New Roman" pitchFamily="18" charset="0"/>
                  <a:cs typeface="Times New Roman" pitchFamily="18" charset="0"/>
                </a:rPr>
                <a:t>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4444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1798607"/>
              </p:ext>
            </p:extLst>
          </p:nvPr>
        </p:nvGraphicFramePr>
        <p:xfrm>
          <a:off x="755576" y="1340768"/>
          <a:ext cx="4694767" cy="428628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297439"/>
                <a:gridCol w="1198664"/>
                <a:gridCol w="1198664"/>
              </a:tblGrid>
              <a:tr h="107157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hlinkClick r:id="rId2" action="ppaction://hlinksldjump"/>
                        </a:rPr>
                        <a:t>Проценты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7157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hlinkClick r:id="rId3" action="ppaction://hlinksldjump"/>
                        </a:rPr>
                        <a:t>Целые</a:t>
                      </a:r>
                      <a:r>
                        <a:rPr lang="ru-RU" sz="2000" b="1" baseline="0" dirty="0" smtClean="0">
                          <a:solidFill>
                            <a:srgbClr val="FF0000"/>
                          </a:solidFill>
                        </a:rPr>
                        <a:t> числа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7157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</a:rPr>
                        <a:t>Комбинаторика</a:t>
                      </a:r>
                      <a:endParaRPr lang="ru-RU" sz="2000" b="1" dirty="0" smtClean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7157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66"/>
                          </a:solidFill>
                        </a:rPr>
                        <a:t>Занимательная</a:t>
                      </a:r>
                      <a:r>
                        <a:rPr lang="ru-RU" sz="2000" b="1" baseline="0" dirty="0" smtClean="0">
                          <a:solidFill>
                            <a:srgbClr val="FF0066"/>
                          </a:solidFill>
                        </a:rPr>
                        <a:t> геометрия</a:t>
                      </a:r>
                      <a:endParaRPr lang="ru-RU" sz="2000" b="1" dirty="0">
                        <a:solidFill>
                          <a:srgbClr val="FF0066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9" name="TextBox 28">
            <a:hlinkClick r:id="rId3" action="ppaction://hlinksldjump"/>
          </p:cNvPr>
          <p:cNvSpPr txBox="1"/>
          <p:nvPr/>
        </p:nvSpPr>
        <p:spPr>
          <a:xfrm>
            <a:off x="3571868" y="3714752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  <a:hlinkClick r:id="rId4" action="ppaction://hlinksldjump"/>
              </a:rPr>
              <a:t>25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30" name="Прямоугольник 29">
            <a:hlinkClick r:id="rId4" action="ppaction://hlinksldjump"/>
          </p:cNvPr>
          <p:cNvSpPr/>
          <p:nvPr/>
        </p:nvSpPr>
        <p:spPr>
          <a:xfrm>
            <a:off x="3500430" y="1685634"/>
            <a:ext cx="7858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Comic Sans MS" pitchFamily="66" charset="0"/>
                <a:hlinkClick r:id="rId5" action="ppaction://hlinksldjump"/>
              </a:rPr>
              <a:t>25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31" name="TextBox 30">
            <a:hlinkClick r:id="rId6" action="ppaction://hlinksldjump"/>
          </p:cNvPr>
          <p:cNvSpPr txBox="1"/>
          <p:nvPr/>
        </p:nvSpPr>
        <p:spPr>
          <a:xfrm>
            <a:off x="3286116" y="2786058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  <a:hlinkClick r:id="rId7" action="ppaction://hlinksldjump"/>
              </a:rPr>
              <a:t>25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34" name="TextBox 33">
            <a:hlinkClick r:id="rId5" action="ppaction://hlinksldjump"/>
          </p:cNvPr>
          <p:cNvSpPr txBox="1"/>
          <p:nvPr/>
        </p:nvSpPr>
        <p:spPr>
          <a:xfrm>
            <a:off x="4442772" y="3680347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  <a:hlinkClick r:id="rId8" action="ppaction://hlinksldjump"/>
              </a:rPr>
              <a:t>50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36" name="TextBox 35">
            <a:hlinkClick r:id="" action="ppaction://noaction"/>
          </p:cNvPr>
          <p:cNvSpPr txBox="1"/>
          <p:nvPr/>
        </p:nvSpPr>
        <p:spPr>
          <a:xfrm>
            <a:off x="4572000" y="4869160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  <a:hlinkClick r:id="rId9" action="ppaction://hlinksldjump"/>
              </a:rPr>
              <a:t>50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37" name="TextBox 36">
            <a:hlinkClick r:id="rId10" action="ppaction://hlinksldjump"/>
          </p:cNvPr>
          <p:cNvSpPr txBox="1"/>
          <p:nvPr/>
        </p:nvSpPr>
        <p:spPr>
          <a:xfrm>
            <a:off x="4429124" y="2857496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  <a:hlinkClick r:id="rId11" action="ppaction://hlinksldjump"/>
              </a:rPr>
              <a:t>50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38" name="TextBox 37">
            <a:hlinkClick r:id="rId12" action="ppaction://hlinksldjump"/>
          </p:cNvPr>
          <p:cNvSpPr txBox="1"/>
          <p:nvPr/>
        </p:nvSpPr>
        <p:spPr>
          <a:xfrm>
            <a:off x="4467727" y="1685634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  <a:hlinkClick r:id="rId12" action="ppaction://hlinksldjump"/>
              </a:rPr>
              <a:t>50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56" name="TextBox 55">
            <a:hlinkClick r:id="" action="ppaction://noaction"/>
          </p:cNvPr>
          <p:cNvSpPr txBox="1"/>
          <p:nvPr/>
        </p:nvSpPr>
        <p:spPr>
          <a:xfrm>
            <a:off x="3643306" y="4869160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  <a:hlinkClick r:id="rId13" action="ppaction://hlinksldjump"/>
              </a:rPr>
              <a:t>25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858016" y="6072206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628800"/>
            <a:ext cx="579928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</a:rPr>
              <a:t>Раскрасьте 10% сердечек </a:t>
            </a:r>
            <a:endParaRPr lang="ru-RU" sz="4000" dirty="0"/>
          </a:p>
        </p:txBody>
      </p:sp>
      <p:pic>
        <p:nvPicPr>
          <p:cNvPr id="3" name="Picture 2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65"/>
          <a:stretch/>
        </p:blipFill>
        <p:spPr bwMode="auto">
          <a:xfrm>
            <a:off x="3445213" y="2492896"/>
            <a:ext cx="2148197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трелка влево 3">
            <a:hlinkClick r:id="rId3" action="ppaction://hlinksldjump" highlightClick="1"/>
          </p:cNvPr>
          <p:cNvSpPr/>
          <p:nvPr/>
        </p:nvSpPr>
        <p:spPr>
          <a:xfrm>
            <a:off x="7740352" y="6093296"/>
            <a:ext cx="648072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273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484784"/>
            <a:ext cx="8280920" cy="1547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Маша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хочет купить ноутбук, который стоит 20500р. В этом магазине идет скидка 15%. Сколько заплатит Маша за ноутбук с учетом скидки. 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Стрелка влево 2">
            <a:hlinkClick r:id="rId2" action="ppaction://hlinksldjump" highlightClick="1"/>
          </p:cNvPr>
          <p:cNvSpPr/>
          <p:nvPr/>
        </p:nvSpPr>
        <p:spPr>
          <a:xfrm>
            <a:off x="7740352" y="6093296"/>
            <a:ext cx="648072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0873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052736"/>
            <a:ext cx="7560840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Шмели выдерживают до -8˚С, пчелы выше этой на 2˚С. Какую температуру выдерживают пчелы? 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Стрелка влево 2">
            <a:hlinkClick r:id="rId2" action="ppaction://hlinksldjump" highlightClick="1"/>
          </p:cNvPr>
          <p:cNvSpPr/>
          <p:nvPr/>
        </p:nvSpPr>
        <p:spPr>
          <a:xfrm>
            <a:off x="7740352" y="6093296"/>
            <a:ext cx="648072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691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772816"/>
            <a:ext cx="7106433" cy="17286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ru-RU" sz="4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Вычислите: </a:t>
            </a:r>
          </a:p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ru-RU" sz="4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78+77+76+75</a:t>
            </a: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+…-75-76-77=?</a:t>
            </a:r>
            <a:endParaRPr lang="ru-RU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Стрелка влево 2">
            <a:hlinkClick r:id="rId2" action="ppaction://hlinksldjump" highlightClick="1"/>
          </p:cNvPr>
          <p:cNvSpPr/>
          <p:nvPr/>
        </p:nvSpPr>
        <p:spPr>
          <a:xfrm>
            <a:off x="7740352" y="6093296"/>
            <a:ext cx="648072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345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060848"/>
            <a:ext cx="7686600" cy="2003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Сколько двузначных чисел можно записать, используя цифры 1,2,3 (цифры могут повторяться</a:t>
            </a: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Стрелка влево 2">
            <a:hlinkClick r:id="rId2" action="ppaction://hlinksldjump" highlightClick="1"/>
          </p:cNvPr>
          <p:cNvSpPr/>
          <p:nvPr/>
        </p:nvSpPr>
        <p:spPr>
          <a:xfrm>
            <a:off x="7740352" y="6093296"/>
            <a:ext cx="648072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471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430</TotalTime>
  <Words>438</Words>
  <Application>Microsoft Office PowerPoint</Application>
  <PresentationFormat>Экран (4:3)</PresentationFormat>
  <Paragraphs>62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Arial</vt:lpstr>
      <vt:lpstr>Calibri</vt:lpstr>
      <vt:lpstr>Comic Sans MS</vt:lpstr>
      <vt:lpstr>Constantia</vt:lpstr>
      <vt:lpstr>Segoe UI Semibold</vt:lpstr>
      <vt:lpstr>Times New Roman</vt:lpstr>
      <vt:lpstr>Wingdings 2</vt:lpstr>
      <vt:lpstr>Поток</vt:lpstr>
      <vt:lpstr>Своя игра</vt:lpstr>
      <vt:lpstr>Правила игры: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</dc:creator>
  <cp:lastModifiedBy>1</cp:lastModifiedBy>
  <cp:revision>35</cp:revision>
  <dcterms:created xsi:type="dcterms:W3CDTF">2012-03-05T14:43:22Z</dcterms:created>
  <dcterms:modified xsi:type="dcterms:W3CDTF">2014-11-27T06:30:06Z</dcterms:modified>
</cp:coreProperties>
</file>