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6D557D-4F04-47A0-A972-AD3D96ED9BCB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77366C-7B7C-4771-941E-7798F6FA9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11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FBD00D-D60F-48A6-9CB4-35A108E25BB1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B77C28-E1FF-4D01-A74A-F22ABF4014F1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18FE051-975B-4C1D-9BD4-2E28550B94B2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FFCF53-1A9B-4171-AFAF-83A79E49BE04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A9F631C-BB73-477E-9840-EBF51C5CD50D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EE8EF01-6FBE-481E-B867-247CD4036438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DB84519-2322-429E-B5FD-28D33F3525F6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5FAECE0-9D99-43A7-A4F0-411C8612BCB1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7BFA41-E659-497F-8B49-132AA7A2D34E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3A044D9-0C8A-4693-845F-947AA614D902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60AFBD8-2759-4E13-8507-9F5D895F45F0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3256ED3-E130-4709-9A2F-5F6FD71C61BA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B9463C5-D9F6-416F-8B3E-1B44C7F1A5A4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1BB1DF1-1C64-4024-90D9-EDCB4F202E5E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F714FAC-9140-4E1B-B1B1-569EA05A7638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C6CD1D8-B75A-486D-A0C7-BE24E30FAC60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AFB1E4A-2920-4B36-BDD9-85CC67108EE8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3686BDD-6C51-4426-9EA6-AE5A1F980FF8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15B8FE0-6084-450C-BABB-C4219C3ED1A8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67B8F1-5FC7-4209-8A0E-B12B6E276C05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6A8D-9897-4111-833E-85DE8B0CFAE9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7AAD-B619-413A-8637-34AC41A6D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9815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24A9-81E6-4DE2-8B8F-4FCF87992DDA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4764-D833-4669-94C6-E0233841C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0914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23FD-5895-4181-89F0-2935A7EADD8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CF26-983C-4C60-9E21-8FD49F3D0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85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9EAD-96AA-45CE-A2EA-EF9288BC3871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2C66-EE0B-43E7-A18A-11D715F88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6335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DDBB5-79BC-42EA-AC63-6A423E3BF347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BAA10-C2E7-4D20-AFF0-96F249DA3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4115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3ED-7A4D-443B-9183-BA85D39FE4AD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7E2F-18DC-4542-AF86-24E446998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9290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A277-6548-40C3-B631-AE37FBDC1AD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C5B3-F9C2-453D-8503-6839C4DB7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9778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55ED-D197-47B9-98FA-479C08C6AA5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F2A2-4C0C-4E8D-9871-D3F6BBEAB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0811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D068-D710-40BD-A9B6-7EC2463F7EA4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BA78-281F-4EE1-AFC1-9592EA70C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4765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A7A6-9A95-4706-A49D-3F8620BDAEAD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5F9F-12A3-49AE-B8D3-4F5FCC15D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6510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DBA6-F1FC-4CC9-9FAB-6D65AEF1BBF7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8B75-3B1B-415A-B98B-08D83FDDD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299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0974A-0F89-4EE5-B762-0A621F3B06E9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27CC78-6A12-448C-A642-486AC40FE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ransition spd="slow"/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196850"/>
            <a:ext cx="8353425" cy="566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ГИА: задание А2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Теоретический минимум по теме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«Толкование слова»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bat" pitchFamily="2" charset="0"/>
              </a:rPr>
              <a:t>	</a:t>
            </a:r>
            <a:r>
              <a:rPr lang="ru-RU" sz="2000" b="1" u="sng" dirty="0">
                <a:solidFill>
                  <a:schemeClr val="bg2">
                    <a:lumMod val="25000"/>
                  </a:schemeClr>
                </a:solidFill>
                <a:latin typeface="Arbat" pitchFamily="2" charset="0"/>
              </a:rPr>
              <a:t>Толкование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bat" pitchFamily="2" charset="0"/>
              </a:rPr>
              <a:t>— это раскрытие значения слова. У него их может быть великое множество, и каждое отличается от другого каким-то оттенком.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Franklin Gothic Heavy" panose="020B0903020102020204" pitchFamily="34" charset="0"/>
              </a:rPr>
              <a:t>Например, у глагола «идти» более 30-ти значений.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anose="020B0A04020102020204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	</a:t>
            </a:r>
            <a:r>
              <a:rPr lang="ru-RU" sz="2000" dirty="0">
                <a:latin typeface="Arial Black" panose="020B0A04020102020204" pitchFamily="34" charset="0"/>
              </a:rPr>
              <a:t>В задании А2 вам надо выбрать из 4-х предложенных значений именно </a:t>
            </a:r>
            <a:r>
              <a:rPr lang="ru-RU" sz="2000" u="sng" dirty="0">
                <a:latin typeface="Arial Black" panose="020B0A04020102020204" pitchFamily="34" charset="0"/>
              </a:rPr>
              <a:t>ТО</a:t>
            </a:r>
            <a:r>
              <a:rPr lang="ru-RU" sz="2000" dirty="0">
                <a:latin typeface="Arial Black" panose="020B0A04020102020204" pitchFamily="34" charset="0"/>
              </a:rPr>
              <a:t>, которое используется в данном конкретном предложении. Потому очень внимательно прочитайте предложение и вдумайтесь в смысл слова.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6175" y="3429000"/>
            <a:ext cx="7212013" cy="26971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Пройдём прямо - срежем, то есть сократим путь</a:t>
            </a: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9.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«срежем» в предложении: «Если пройдем прямо - срежем на четверть».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резко прервём говорящего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провалимся на экзамене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отделим режущим инструментом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сократим путь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10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Рваные тучи - тучи, края которых неровные</a:t>
            </a: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«рваные» в предложении: «Сквозь рваные тучи проглянуло солнце, и дождь поутих».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одетые в дырявую одежду, обувь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разорванные </a:t>
            </a:r>
            <a:r>
              <a:rPr lang="ru-RU" sz="2000" dirty="0" smtClean="0">
                <a:latin typeface="Arbat" pitchFamily="2" charset="0"/>
              </a:rPr>
              <a:t>на</a:t>
            </a:r>
            <a:r>
              <a:rPr lang="en-US" sz="2000" dirty="0" smtClean="0">
                <a:latin typeface="Arbat" pitchFamily="2" charset="0"/>
              </a:rPr>
              <a:t> </a:t>
            </a:r>
            <a:r>
              <a:rPr lang="ru-RU" sz="2000" dirty="0" smtClean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части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имеющие в структуре дыры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с неровными, как бы разорванными краями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C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11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Здесь "хозяин" - тот, кто пользуется наёмным трудом садовника Сэма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188913"/>
            <a:ext cx="8785225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11.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"хозяину" в предложении: «Вы лучше спрячьтесь, сударь, - торопливо посоветовал хозяину Сэм»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владельцу, собственнику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главе семьи, дома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лицу, пользующемуся наёмным трудом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организму, на котором живёт паразит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12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"Отозвался и отчеканил" означает, что последующие слова он произнёс отчётливо.</a:t>
            </a: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3262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12.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"отчеканил" в предложении: "Насмешливо отозвался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Мерри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и вдруг отчеканил: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Потому-то мы с тобой и пойдем".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сформулировал, сделал ясным, выразительным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отчитал, сделал замечание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выбил рельефное изображение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произнёс чётко и раздельно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13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"Нас обложили со всех сторон" означает, что всадники их окружили</a:t>
            </a: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3262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13.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"обложили" в предложении: "Вдруг нас обложили со всех сторон - я же не знаю, сколько Всадников, может, два, а может, больше".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обругали грубыми словами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окружили, осадили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положили что-либо вокруг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покрыли поверхность чего-либо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14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"Добрая дюжина гостей" - здесь слово добрая имеет усилительное значение</a:t>
            </a: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14</a:t>
            </a:r>
            <a:r>
              <a:rPr lang="ru-RU" dirty="0">
                <a:latin typeface="+mn-lt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"добрую" в предложении: «Громадный стол накрыли мгновенно, еды хватило бы на добрую дюжину гостей»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приносящую удачу, успех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проникнутую расположением к людям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достойную уважения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целую, значительную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15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"Открытое место" - широкое пространство без видимых границ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260350"/>
            <a:ext cx="8642350" cy="2986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15.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"открытое" в предложении: "Выбравшись наконец на открытое место, они пропотели хоть отжимай".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не доведённое до конца, не завершённое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искреннее, откровенное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ничем не заграждённое, не защищённое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не имеющее крыши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16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"Зажечь фонарь" означает включить его, чтобы появился свет</a:t>
            </a:r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260350"/>
            <a:ext cx="8642350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16.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"зажгу" в предложении: "Ну, обратно-то я фонарь зажгу, а сейчас так".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вызову у кого-либо подъём чувств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вызову горение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заставлю появиться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заставлю испускать свет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17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"Спустить собак" - отпустить их, чтобы они погнались за нарушителем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17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"спустил" в предложении: "Я чуть было на них собак не спустил".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переместил </a:t>
            </a:r>
            <a:r>
              <a:rPr lang="en-US" sz="2000" dirty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сверху </a:t>
            </a:r>
            <a:r>
              <a:rPr lang="en-US" sz="2000" dirty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вниз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освободил </a:t>
            </a:r>
            <a:r>
              <a:rPr lang="en-US" sz="2000" dirty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от привязи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полностью растратил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оставил </a:t>
            </a:r>
            <a:r>
              <a:rPr lang="en-US" sz="2000" dirty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без внимания, </a:t>
            </a:r>
            <a:r>
              <a:rPr lang="en-US" sz="2000" dirty="0">
                <a:latin typeface="Arbat" pitchFamily="2" charset="0"/>
              </a:rPr>
              <a:t> </a:t>
            </a:r>
            <a:r>
              <a:rPr lang="ru-RU" sz="2000" dirty="0">
                <a:latin typeface="Arbat" pitchFamily="2" charset="0"/>
              </a:rPr>
              <a:t>простил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bat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18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"Щиплют траву", то есть отрывают её и поедают</a:t>
            </a:r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88913"/>
            <a:ext cx="8785225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18.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"щиплют" в предложении: "Шесть лошадок щиплют травку, мешки набиты".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отрывают, обрывают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выдёргивают перья, пух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защемляют пальцами кожу тела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вызывают ощущение боли, жжения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 fontScale="90000"/>
          </a:bodyPr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Вопрос 1</a:t>
            </a: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</a:rPr>
              <a:t>.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Укажите, в каком значении употреблено слово "спутника" в предложении: "Но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Гэндальф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, кажется, выбрал мне хорошего спутника".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A	</a:t>
            </a:r>
            <a: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того, кто совершает путь вместе с кем-либо</a:t>
            </a:r>
            <a:b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B	</a:t>
            </a:r>
            <a: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того, что появляется вместе с чем-либо</a:t>
            </a:r>
            <a:b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C	</a:t>
            </a:r>
            <a: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небесного тела, которое обращается вокруг планеты</a:t>
            </a:r>
            <a:b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D	</a:t>
            </a:r>
            <a:r>
              <a:rPr lang="ru-RU" sz="22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космического аппарата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А.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1: 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err="1" smtClean="0">
                <a:solidFill>
                  <a:srgbClr val="FF0000"/>
                </a:solidFill>
                <a:latin typeface="Arbat" pitchFamily="2" charset="0"/>
              </a:rPr>
              <a:t>Гэндальф</a:t>
            </a:r>
            <a:r>
              <a:rPr lang="ru-RU" sz="2400" b="1" dirty="0" smtClean="0">
                <a:solidFill>
                  <a:srgbClr val="FF0000"/>
                </a:solidFill>
                <a:latin typeface="Arbat" pitchFamily="2" charset="0"/>
              </a:rPr>
              <a:t> выбрал спутника, то есть того, кто будет совершать путь вместе с </a:t>
            </a:r>
            <a:r>
              <a:rPr lang="ru-RU" sz="2400" b="1" dirty="0" err="1" smtClean="0">
                <a:solidFill>
                  <a:srgbClr val="FF0000"/>
                </a:solidFill>
                <a:latin typeface="Arbat" pitchFamily="2" charset="0"/>
              </a:rPr>
              <a:t>Фродо</a:t>
            </a:r>
            <a:endParaRPr lang="ru-RU" sz="2400" b="1" dirty="0" smtClean="0">
              <a:solidFill>
                <a:srgbClr val="FF0000"/>
              </a:solidFill>
              <a:latin typeface="Arbat" pitchFamily="2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19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"Развернул повозку" означает, что он поехал назад</a:t>
            </a: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88913"/>
            <a:ext cx="864235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19.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"развернул" в предложении: "Он подал повозку назад и развернул ее".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организовал, открыл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изменил направление пути движения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раскрыл из скатанного состояния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распрямил, развёл в стороны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Arbat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20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"Молочные" здесь передаёт значение цвета завитков тумана</a:t>
            </a: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88913"/>
            <a:ext cx="8642350" cy="29845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20.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"молочные" в предложении: «На берег наползала белесая мгла; но вода впереди была черная, только в камышах - молочные завитки тумана»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вскормленные молоком матери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предназначенные для молока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матово-белого цвета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появляющиеся во младенчестве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 fontScale="90000"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Вопрос 2.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>Укажите, в каком значении употреблено слово "осеклись" в предложении: "-А ну! Во флягу загляну! - чуть громче пропели они - и осеклись".</a:t>
            </a:r>
            <a:br>
              <a:rPr lang="ru-RU" sz="2000" dirty="0">
                <a:solidFill>
                  <a:schemeClr val="bg2">
                    <a:lumMod val="1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</a:br>
            <a:r>
              <a:rPr lang="ru-RU" sz="2000" dirty="0">
                <a:solidFill>
                  <a:schemeClr val="bg2">
                    <a:lumMod val="1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schemeClr val="bg2">
                    <a:lumMod val="10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Black" panose="020B0A04020102020204" pitchFamily="34" charset="0"/>
              </a:rPr>
            </a:br>
            <a:r>
              <a:rPr lang="en-US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A	</a:t>
            </a:r>
            <a: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сделали неудачный выстрел</a:t>
            </a:r>
            <a:b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B	</a:t>
            </a:r>
            <a: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растрепались</a:t>
            </a:r>
            <a:b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C	</a:t>
            </a:r>
            <a: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потерпели неудачу</a:t>
            </a:r>
            <a:b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en-US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D	</a:t>
            </a:r>
            <a: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  <a:t>неожиданно оборвали речь</a:t>
            </a:r>
            <a:br>
              <a:rPr lang="ru-RU" sz="2200" dirty="0">
                <a:solidFill>
                  <a:schemeClr val="tx1"/>
                </a:solidFill>
                <a:effectLst>
                  <a:reflection blurRad="6350" endPos="0" dir="5400000" sy="-100000" algn="bl" rotWithShape="0"/>
                </a:effectLst>
                <a:latin typeface="Arbat" pitchFamily="2" charset="0"/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2: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bat" pitchFamily="2" charset="0"/>
              </a:rPr>
              <a:t>Осеклись</a:t>
            </a: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, то есть внезапно прекратили своё пение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3: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Дорога "забирает влево", то есть уходит влево</a:t>
            </a:r>
            <a:endParaRPr lang="ru-RU" sz="2400" b="1" dirty="0" smtClean="0">
              <a:solidFill>
                <a:srgbClr val="FF0000"/>
              </a:solidFill>
              <a:latin typeface="Arbat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260350"/>
            <a:ext cx="8135937" cy="3262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Вопрос 3.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«забирает» в предложении: «Паром к востоку от Лесного Чертога, а дорога забирает влево - вон там, видите?»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захватывает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даёт себя чувствовать, оказывая сильное действие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берёт себе, присваивает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уходит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4: </a:t>
            </a:r>
            <a:endParaRPr lang="ru-RU" sz="2400" b="1" dirty="0">
              <a:solidFill>
                <a:srgbClr val="FF0000"/>
              </a:solidFill>
              <a:latin typeface="Arbat" pitchFamily="2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Гребень холма - это его верхний край</a:t>
            </a:r>
            <a:endParaRPr lang="ru-RU" sz="2400" b="1" dirty="0" smtClean="0">
              <a:solidFill>
                <a:srgbClr val="FF0000"/>
              </a:solidFill>
              <a:latin typeface="Arba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213" y="260350"/>
            <a:ext cx="8135937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Black" panose="020B0A04020102020204" pitchFamily="34" charset="0"/>
              </a:rPr>
              <a:t>Вопрос 4.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«гребень» в предложении: «Сэм поглядел назад - в просвет кустарника еще виден был зеленый гребень лесного холма».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вырост на голове некоторых птиц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момент наивысшего подъёма или напряжения в развитии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верхний край чего-либо, вершина, верх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средство для поддержания и украшения женской причёски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В.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5: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Дикая земля, то есть невозделанная, на которой растёт всё подряд</a:t>
            </a: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12725"/>
            <a:ext cx="8640763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Вопрос 5.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«дикая» в предложении: «Однако земля была уже не дикая: покосы, пажити».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неистовая, неукротимая, необузданная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не преобразованная деятельностью 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находящаяся на ступени первобытной культуры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не имеющая возможности совершенствоваться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6: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Трудная местность означает, что для прохода по ней требуется много усилий</a:t>
            </a:r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12725"/>
            <a:ext cx="8640763" cy="2986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Вопрос 6.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«трудная» в предложении: «Местность трудная: болота, бездорожье - уж кто-кто, а я-то знаю»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сложная по содержанию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с трудом поддающаяся воспитанию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требующая большого труда, усилий, напряжения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выдерживаемая, переносимая с трудом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6175" y="3500438"/>
            <a:ext cx="7212013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В.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7: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Потянулись изгороди, поля, то есть их видно было до линии горизонта</a:t>
            </a:r>
            <a:endParaRPr lang="ru-RU" sz="2400" b="1" dirty="0" smtClean="0">
              <a:solidFill>
                <a:srgbClr val="FF0000"/>
              </a:solidFill>
              <a:latin typeface="Arbat" pitchFamily="2" charset="0"/>
            </a:endParaRPr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188913"/>
            <a:ext cx="8642350" cy="27082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Вопрос 7.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«потянулись» в предложении: «Потом потянулись изгороди с воротами, возделанные поля, оросительные протоки».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увеличились в длину и ширину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располагались на большом пространстве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испытывали влечение к кому-либо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были густыми, тягучими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2506290"/>
          </a:xfrm>
        </p:spPr>
        <p:txBody>
          <a:bodyPr>
            <a:normAutofit/>
          </a:bodyPr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>	</a:t>
            </a:r>
            <a: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reflection blurRad="6350" endPos="0" dir="5400000" sy="-100000" algn="bl" rotWithShape="0"/>
                </a:effectLst>
              </a:rPr>
            </a:br>
            <a:r>
              <a:rPr lang="ru-RU" sz="1800" dirty="0"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1800" dirty="0">
                <a:effectLst>
                  <a:reflection blurRad="6350" endPos="0" dir="5400000" sy="-100000" algn="bl" rotWithShape="0"/>
                </a:effectLst>
              </a:rPr>
            </a:br>
            <a:endParaRPr lang="ru-RU" sz="1800" dirty="0">
              <a:effectLst>
                <a:reflection blurRad="6350" endPos="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988" y="3789363"/>
            <a:ext cx="7212012" cy="269716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Пояснение к вопросу 8: </a:t>
            </a:r>
          </a:p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Arbat" pitchFamily="2" charset="0"/>
              </a:rPr>
              <a:t>Живой шалаш - тот, который создан природой, а не человеком</a:t>
            </a:r>
            <a:endParaRPr lang="ru-RU" sz="2400" b="1" dirty="0" smtClean="0">
              <a:solidFill>
                <a:srgbClr val="FF0000"/>
              </a:solidFill>
              <a:latin typeface="Arbat" pitchFamily="2" charset="0"/>
            </a:endParaRP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684213" y="2603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88913"/>
            <a:ext cx="864235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Black" panose="020B0A04020102020204" pitchFamily="34" charset="0"/>
              </a:rPr>
              <a:t>Вопрос 8.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Укажите, в каком значении употреблено слово «живого» в предложении : «Он потянулся и проворно выпрыгнул из своего живого шалаша».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A	</a:t>
            </a:r>
            <a:r>
              <a:rPr lang="ru-RU" sz="2000" dirty="0">
                <a:latin typeface="Arbat" pitchFamily="2" charset="0"/>
              </a:rPr>
              <a:t>полного жизненных сил, жизнерадостного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B	</a:t>
            </a:r>
            <a:r>
              <a:rPr lang="ru-RU" sz="2000" dirty="0">
                <a:latin typeface="Arbat" pitchFamily="2" charset="0"/>
              </a:rPr>
              <a:t>деятельного, активно проявляющегося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C	</a:t>
            </a:r>
            <a:r>
              <a:rPr lang="ru-RU" sz="2000" dirty="0">
                <a:latin typeface="Arbat" pitchFamily="2" charset="0"/>
              </a:rPr>
              <a:t>обладающего жизнью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bat" pitchFamily="2" charset="0"/>
              </a:rPr>
              <a:t>D	</a:t>
            </a:r>
            <a:r>
              <a:rPr lang="ru-RU" sz="2000" dirty="0">
                <a:latin typeface="Arbat" pitchFamily="2" charset="0"/>
              </a:rPr>
              <a:t>состоящего из людей, животных или растений, образуемого ими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478</TotalTime>
  <Words>492</Words>
  <Application>Microsoft Office PowerPoint</Application>
  <PresentationFormat>Экран (4:3)</PresentationFormat>
  <Paragraphs>287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Trebuchet MS</vt:lpstr>
      <vt:lpstr>Arial</vt:lpstr>
      <vt:lpstr>Georgia</vt:lpstr>
      <vt:lpstr>Calibri</vt:lpstr>
      <vt:lpstr>Arial Black</vt:lpstr>
      <vt:lpstr>Arbat</vt:lpstr>
      <vt:lpstr>Franklin Gothic Heavy</vt:lpstr>
      <vt:lpstr>Воздушный поток</vt:lpstr>
      <vt:lpstr>Презентация PowerPoint</vt:lpstr>
      <vt:lpstr>Вопрос 1.   Укажите, в каком значении употреблено слово "спутника" в предложении: "Но Гэндальф, кажется, выбрал мне хорошего спутника".  A того, кто совершает путь вместе с кем-либо B того, что появляется вместе с чем-либо C небесного тела, которое обращается вокруг планеты D космического аппарата   </vt:lpstr>
      <vt:lpstr>Вопрос 2.   Укажите, в каком значении употреблено слово "осеклись" в предложении: "-А ну! Во флягу загляну! - чуть громче пропели они - и осеклись".  A сделали неудачный выстрел B растрепались C потерпели неудачу D неожиданно оборвали речь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1.   Укажите, в каком значении употреблено слово "спутника" в предложении: "Но Гэндальф, кажется, выбрал мне хорошего спутника".  A того, кто совершает путь вместе с кем-либо B того, что появляется вместе с чем-либо C небесного тела, которое обращается вокруг планеты D космического аппарата </dc:title>
  <dc:creator>Admin</dc:creator>
  <cp:lastModifiedBy>Ольга</cp:lastModifiedBy>
  <cp:revision>12</cp:revision>
  <dcterms:created xsi:type="dcterms:W3CDTF">2014-02-24T11:42:45Z</dcterms:created>
  <dcterms:modified xsi:type="dcterms:W3CDTF">2015-10-28T13:00:19Z</dcterms:modified>
</cp:coreProperties>
</file>