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2" r:id="rId4"/>
    <p:sldId id="263" r:id="rId5"/>
    <p:sldId id="264" r:id="rId6"/>
    <p:sldId id="265" r:id="rId7"/>
    <p:sldId id="266" r:id="rId8"/>
    <p:sldId id="259" r:id="rId9"/>
    <p:sldId id="261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B66E-8328-4102-A46C-36D8A473B73C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55F4-55AA-4E8E-A5D3-D486B65086E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B66E-8328-4102-A46C-36D8A473B73C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55F4-55AA-4E8E-A5D3-D486B65086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B66E-8328-4102-A46C-36D8A473B73C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55F4-55AA-4E8E-A5D3-D486B65086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B66E-8328-4102-A46C-36D8A473B73C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55F4-55AA-4E8E-A5D3-D486B65086E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B66E-8328-4102-A46C-36D8A473B73C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55F4-55AA-4E8E-A5D3-D486B65086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B66E-8328-4102-A46C-36D8A473B73C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55F4-55AA-4E8E-A5D3-D486B65086E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B66E-8328-4102-A46C-36D8A473B73C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55F4-55AA-4E8E-A5D3-D486B65086E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B66E-8328-4102-A46C-36D8A473B73C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55F4-55AA-4E8E-A5D3-D486B65086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B66E-8328-4102-A46C-36D8A473B73C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55F4-55AA-4E8E-A5D3-D486B65086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B66E-8328-4102-A46C-36D8A473B73C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55F4-55AA-4E8E-A5D3-D486B65086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B66E-8328-4102-A46C-36D8A473B73C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55F4-55AA-4E8E-A5D3-D486B65086E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6EDB66E-8328-4102-A46C-36D8A473B73C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85E55F4-55AA-4E8E-A5D3-D486B65086E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97346"/>
            <a:ext cx="83529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 Black" panose="020B0A04020102020204" pitchFamily="34" charset="0"/>
              </a:rPr>
              <a:t>ГИА: задание А</a:t>
            </a:r>
            <a:r>
              <a:rPr lang="en-US" b="1" dirty="0" smtClean="0">
                <a:latin typeface="Arial Black" panose="020B0A04020102020204" pitchFamily="34" charset="0"/>
              </a:rPr>
              <a:t>3</a:t>
            </a:r>
            <a:endParaRPr lang="ru-RU" b="1" dirty="0" smtClean="0">
              <a:latin typeface="Arial Black" panose="020B0A04020102020204" pitchFamily="34" charset="0"/>
            </a:endParaRPr>
          </a:p>
          <a:p>
            <a:endParaRPr lang="ru-RU" dirty="0" smtClean="0">
              <a:latin typeface="Arial Black" panose="020B0A04020102020204" pitchFamily="34" charset="0"/>
            </a:endParaRPr>
          </a:p>
          <a:p>
            <a:pPr algn="ctr"/>
            <a:r>
              <a:rPr lang="ru-RU" dirty="0" smtClean="0">
                <a:latin typeface="Arial Black" panose="020B0A04020102020204" pitchFamily="34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Теоретический минимум по теме </a:t>
            </a:r>
            <a:endParaRPr lang="ru-RU" dirty="0" smtClean="0">
              <a:latin typeface="Arial Black" panose="020B0A04020102020204" pitchFamily="34" charset="0"/>
            </a:endParaRP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«Средства речевой выразительности» </a:t>
            </a:r>
          </a:p>
          <a:p>
            <a:pPr algn="ctr"/>
            <a:endParaRPr lang="ru-RU" dirty="0" smtClean="0">
              <a:latin typeface="Arial Black" panose="020B0A04020102020204" pitchFamily="34" charset="0"/>
            </a:endParaRPr>
          </a:p>
          <a:p>
            <a:pPr algn="ctr"/>
            <a:r>
              <a:rPr lang="ru-RU" dirty="0" smtClean="0">
                <a:latin typeface="Arial Black" panose="020B0A04020102020204" pitchFamily="34" charset="0"/>
              </a:rPr>
              <a:t>Когда автор использует средства речевой выразительности, то цель текста меняется. </a:t>
            </a:r>
            <a:r>
              <a:rPr lang="ru-RU" u="sng" dirty="0" smtClean="0">
                <a:latin typeface="Arial Black" panose="020B0A04020102020204" pitchFamily="34" charset="0"/>
              </a:rPr>
              <a:t>Важным становится не только донести информацию, но и суметь воздействовать на читателя.</a:t>
            </a:r>
            <a:r>
              <a:rPr lang="ru-RU" dirty="0" smtClean="0">
                <a:latin typeface="Arial Black" panose="020B0A04020102020204" pitchFamily="34" charset="0"/>
              </a:rPr>
              <a:t> Мы не услышим, мы увидим картину.</a:t>
            </a:r>
          </a:p>
          <a:p>
            <a:pPr algn="ctr"/>
            <a:endParaRPr lang="ru-RU" dirty="0" smtClean="0">
              <a:latin typeface="Arial Black" panose="020B0A04020102020204" pitchFamily="34" charset="0"/>
            </a:endParaRPr>
          </a:p>
          <a:p>
            <a:pPr algn="just"/>
            <a:r>
              <a:rPr lang="ru-RU" sz="2000" dirty="0" smtClean="0">
                <a:latin typeface="Arial Black" panose="020B0A04020102020204" pitchFamily="34" charset="0"/>
              </a:rPr>
              <a:t>	Лексика русского языка удивительно многообразна. Она включает синонимы, антонимы, омонимы, слова в переносном значении. Эти языковые средства — фундамент построения различных поэтических тропов, фигур речи.</a:t>
            </a:r>
          </a:p>
        </p:txBody>
      </p:sp>
    </p:spTree>
    <p:extLst>
      <p:ext uri="{BB962C8B-B14F-4D97-AF65-F5344CB8AC3E}">
        <p14:creationId xmlns:p14="http://schemas.microsoft.com/office/powerpoint/2010/main" val="207774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64096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Антонимы</a:t>
            </a:r>
          </a:p>
          <a:p>
            <a:pPr algn="just"/>
            <a:r>
              <a:rPr lang="ru-RU" dirty="0" smtClean="0">
                <a:latin typeface="Georgia" panose="02040502050405020303" pitchFamily="18" charset="0"/>
              </a:rPr>
              <a:t>	</a:t>
            </a:r>
            <a:r>
              <a:rPr lang="ru-RU" b="1" dirty="0" smtClean="0">
                <a:latin typeface="Georgia" panose="02040502050405020303" pitchFamily="18" charset="0"/>
              </a:rPr>
              <a:t>Слова одной и той же части речи, противоположные по значению (истина — ложь, добро — зло, отвратительно — замечательно), также обладают большими выразительными возможностями.</a:t>
            </a:r>
          </a:p>
          <a:p>
            <a:pPr algn="just"/>
            <a:endParaRPr lang="ru-RU" b="1" dirty="0" smtClean="0">
              <a:latin typeface="Georgia" panose="02040502050405020303" pitchFamily="18" charset="0"/>
            </a:endParaRPr>
          </a:p>
          <a:p>
            <a:pPr algn="just"/>
            <a:r>
              <a:rPr lang="ru-RU" b="1" dirty="0" smtClean="0">
                <a:latin typeface="Georgia" panose="02040502050405020303" pitchFamily="18" charset="0"/>
              </a:rPr>
              <a:t>Роль антонимов:</a:t>
            </a:r>
            <a:r>
              <a:rPr lang="ru-RU" dirty="0" smtClean="0">
                <a:latin typeface="Georgia" panose="02040502050405020303" pitchFamily="18" charset="0"/>
              </a:rPr>
              <a:t> антонимы (в том числе и контекстуальные) позволяют:</a:t>
            </a:r>
          </a:p>
          <a:p>
            <a:pPr algn="just"/>
            <a:r>
              <a:rPr lang="ru-RU" dirty="0" smtClean="0">
                <a:latin typeface="Georgia" panose="02040502050405020303" pitchFamily="18" charset="0"/>
              </a:rPr>
              <a:t>      </a:t>
            </a:r>
            <a:r>
              <a:rPr lang="ru-RU" b="1" i="1" dirty="0" smtClean="0">
                <a:latin typeface="Georgia" panose="02040502050405020303" pitchFamily="18" charset="0"/>
              </a:rPr>
              <a:t>— уточнить мысль, сделать ее ярче, образнее:</a:t>
            </a:r>
            <a:r>
              <a:rPr lang="ru-RU" dirty="0" smtClean="0">
                <a:latin typeface="Georgia" panose="02040502050405020303" pitchFamily="18" charset="0"/>
              </a:rPr>
              <a:t> </a:t>
            </a:r>
            <a:r>
              <a:rPr lang="ru-RU" u="sng" dirty="0" smtClean="0">
                <a:latin typeface="Georgia" panose="02040502050405020303" pitchFamily="18" charset="0"/>
              </a:rPr>
              <a:t>Богатство и бедность, старость и молодость, красота и безобразие</a:t>
            </a:r>
            <a:r>
              <a:rPr lang="ru-RU" dirty="0" smtClean="0">
                <a:latin typeface="Georgia" panose="02040502050405020303" pitchFamily="18" charset="0"/>
              </a:rPr>
              <a:t> — это и было то, о чем (в колдовском разнообразии) говорится в сказках. (М. И. Цветаева);</a:t>
            </a:r>
          </a:p>
          <a:p>
            <a:pPr algn="just"/>
            <a:r>
              <a:rPr lang="ru-RU" dirty="0" smtClean="0">
                <a:latin typeface="Georgia" panose="02040502050405020303" pitchFamily="18" charset="0"/>
              </a:rPr>
              <a:t>      Он видел, что глубина ее души, прежде </a:t>
            </a:r>
            <a:r>
              <a:rPr lang="ru-RU" u="sng" dirty="0" smtClean="0">
                <a:latin typeface="Georgia" panose="02040502050405020303" pitchFamily="18" charset="0"/>
              </a:rPr>
              <a:t>открытая</a:t>
            </a:r>
            <a:r>
              <a:rPr lang="ru-RU" dirty="0" smtClean="0">
                <a:latin typeface="Georgia" panose="02040502050405020303" pitchFamily="18" charset="0"/>
              </a:rPr>
              <a:t> перед ним, </a:t>
            </a:r>
            <a:r>
              <a:rPr lang="ru-RU" u="sng" dirty="0" smtClean="0">
                <a:latin typeface="Georgia" panose="02040502050405020303" pitchFamily="18" charset="0"/>
              </a:rPr>
              <a:t>была закрыта</a:t>
            </a:r>
            <a:r>
              <a:rPr lang="ru-RU" dirty="0" smtClean="0">
                <a:latin typeface="Georgia" panose="02040502050405020303" pitchFamily="18" charset="0"/>
              </a:rPr>
              <a:t> для него. (Л. Н. Толстой);</a:t>
            </a:r>
          </a:p>
          <a:p>
            <a:pPr algn="just"/>
            <a:r>
              <a:rPr lang="ru-RU" dirty="0" smtClean="0">
                <a:latin typeface="Georgia" panose="02040502050405020303" pitchFamily="18" charset="0"/>
              </a:rPr>
              <a:t>      </a:t>
            </a:r>
            <a:r>
              <a:rPr lang="ru-RU" b="1" i="1" dirty="0" smtClean="0">
                <a:latin typeface="Georgia" panose="02040502050405020303" pitchFamily="18" charset="0"/>
              </a:rPr>
              <a:t>— дать более полную характеристику какого-либо явления;</a:t>
            </a:r>
          </a:p>
          <a:p>
            <a:pPr algn="just"/>
            <a:r>
              <a:rPr lang="ru-RU" b="1" i="1" dirty="0" smtClean="0">
                <a:latin typeface="Georgia" panose="02040502050405020303" pitchFamily="18" charset="0"/>
              </a:rPr>
              <a:t>      — выразить авторскую оценку обозначаемого: </a:t>
            </a:r>
            <a:r>
              <a:rPr lang="ru-RU" dirty="0" smtClean="0">
                <a:latin typeface="Georgia" panose="02040502050405020303" pitchFamily="18" charset="0"/>
              </a:rPr>
              <a:t>В результате свершилась резкая поляризация: с одной стороны, </a:t>
            </a:r>
            <a:r>
              <a:rPr lang="ru-RU" u="sng" dirty="0" smtClean="0">
                <a:latin typeface="Georgia" panose="02040502050405020303" pitchFamily="18" charset="0"/>
              </a:rPr>
              <a:t>половодье</a:t>
            </a:r>
            <a:r>
              <a:rPr lang="ru-RU" dirty="0" smtClean="0">
                <a:latin typeface="Georgia" panose="02040502050405020303" pitchFamily="18" charset="0"/>
              </a:rPr>
              <a:t> глянцевой макулатуры, с другой — </a:t>
            </a:r>
            <a:r>
              <a:rPr lang="ru-RU" u="sng" dirty="0" smtClean="0">
                <a:latin typeface="Georgia" panose="02040502050405020303" pitchFamily="18" charset="0"/>
              </a:rPr>
              <a:t>ручеек</a:t>
            </a:r>
            <a:r>
              <a:rPr lang="ru-RU" dirty="0" smtClean="0">
                <a:latin typeface="Georgia" panose="02040502050405020303" pitchFamily="18" charset="0"/>
              </a:rPr>
              <a:t> литературы подлинно художественной. (Из газет);</a:t>
            </a:r>
          </a:p>
          <a:p>
            <a:pPr algn="just"/>
            <a:r>
              <a:rPr lang="ru-RU" b="1" i="1" dirty="0" smtClean="0">
                <a:latin typeface="Georgia" panose="02040502050405020303" pitchFamily="18" charset="0"/>
              </a:rPr>
              <a:t>      — усилить передаваемое содержание:</a:t>
            </a:r>
            <a:r>
              <a:rPr lang="ru-RU" dirty="0" smtClean="0">
                <a:latin typeface="Georgia" panose="02040502050405020303" pitchFamily="18" charset="0"/>
              </a:rPr>
              <a:t> Так, бросаем </a:t>
            </a:r>
            <a:r>
              <a:rPr lang="ru-RU" u="sng" dirty="0" smtClean="0">
                <a:latin typeface="Georgia" panose="02040502050405020303" pitchFamily="18" charset="0"/>
              </a:rPr>
              <a:t>то в жар, то в холод, то в свет, то в темень,</a:t>
            </a:r>
            <a:r>
              <a:rPr lang="ru-RU" dirty="0" smtClean="0">
                <a:latin typeface="Georgia" panose="02040502050405020303" pitchFamily="18" charset="0"/>
              </a:rPr>
              <a:t> в </a:t>
            </a:r>
            <a:r>
              <a:rPr lang="ru-RU" dirty="0" err="1" smtClean="0">
                <a:latin typeface="Georgia" panose="02040502050405020303" pitchFamily="18" charset="0"/>
              </a:rPr>
              <a:t>мирозданьи</a:t>
            </a:r>
            <a:r>
              <a:rPr lang="ru-RU" dirty="0" smtClean="0">
                <a:latin typeface="Georgia" panose="02040502050405020303" pitchFamily="18" charset="0"/>
              </a:rPr>
              <a:t> потерян, кружится шар. (И. Бродский); То сердце не научится </a:t>
            </a:r>
            <a:r>
              <a:rPr lang="ru-RU" u="sng" dirty="0" smtClean="0">
                <a:latin typeface="Georgia" panose="02040502050405020303" pitchFamily="18" charset="0"/>
              </a:rPr>
              <a:t>любить</a:t>
            </a:r>
            <a:r>
              <a:rPr lang="ru-RU" dirty="0" smtClean="0">
                <a:latin typeface="Georgia" panose="02040502050405020303" pitchFamily="18" charset="0"/>
              </a:rPr>
              <a:t>, Которое устало </a:t>
            </a:r>
            <a:r>
              <a:rPr lang="ru-RU" u="sng" dirty="0" smtClean="0">
                <a:latin typeface="Georgia" panose="02040502050405020303" pitchFamily="18" charset="0"/>
              </a:rPr>
              <a:t>ненавидеть</a:t>
            </a:r>
            <a:r>
              <a:rPr lang="ru-RU" dirty="0" smtClean="0">
                <a:latin typeface="Georgia" panose="02040502050405020303" pitchFamily="18" charset="0"/>
              </a:rPr>
              <a:t>. (Н. А. Некрасов)</a:t>
            </a:r>
            <a:endParaRPr lang="ru-RU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31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1"/>
            <a:ext cx="878497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b="1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Омонимы </a:t>
            </a:r>
          </a:p>
          <a:p>
            <a:pPr algn="just"/>
            <a:r>
              <a:rPr lang="ru-RU" b="1" dirty="0" smtClean="0">
                <a:latin typeface="Georgia" panose="02040502050405020303" pitchFamily="18" charset="0"/>
              </a:rPr>
              <a:t>(слова, совпадающие по форме, но имеющие различные значения: брак — изъян и брак — женитьба), а также </a:t>
            </a:r>
            <a:r>
              <a:rPr lang="ru-RU" b="1" u="sng" dirty="0" smtClean="0">
                <a:latin typeface="Georgia" panose="02040502050405020303" pitchFamily="18" charset="0"/>
              </a:rPr>
              <a:t>омофоны</a:t>
            </a:r>
            <a:r>
              <a:rPr lang="ru-RU" b="1" dirty="0" smtClean="0">
                <a:latin typeface="Georgia" panose="02040502050405020303" pitchFamily="18" charset="0"/>
              </a:rPr>
              <a:t> (слова, совпадающие по звучанию, но различные по значению и написанию: компания — кампания,), омографы (слова, совпадающие по написанию, но различные по значению и произношению: мук</a:t>
            </a:r>
            <a:r>
              <a:rPr lang="en-US" b="1" dirty="0" smtClean="0">
                <a:latin typeface="Georgia" panose="02040502050405020303" pitchFamily="18" charset="0"/>
              </a:rPr>
              <a:t>á — </a:t>
            </a:r>
            <a:r>
              <a:rPr lang="ru-RU" b="1" dirty="0" smtClean="0">
                <a:latin typeface="Georgia" panose="02040502050405020303" pitchFamily="18" charset="0"/>
              </a:rPr>
              <a:t>м</a:t>
            </a:r>
            <a:r>
              <a:rPr lang="en-US" b="1" dirty="0" smtClean="0">
                <a:latin typeface="Georgia" panose="02040502050405020303" pitchFamily="18" charset="0"/>
              </a:rPr>
              <a:t>ý</a:t>
            </a:r>
            <a:r>
              <a:rPr lang="ru-RU" b="1" dirty="0" smtClean="0">
                <a:latin typeface="Georgia" panose="02040502050405020303" pitchFamily="18" charset="0"/>
              </a:rPr>
              <a:t>ка, с</a:t>
            </a:r>
            <a:r>
              <a:rPr lang="en-US" b="1" dirty="0" smtClean="0">
                <a:latin typeface="Georgia" panose="02040502050405020303" pitchFamily="18" charset="0"/>
              </a:rPr>
              <a:t>é</a:t>
            </a:r>
            <a:r>
              <a:rPr lang="ru-RU" b="1" dirty="0" err="1" smtClean="0">
                <a:latin typeface="Georgia" panose="02040502050405020303" pitchFamily="18" charset="0"/>
              </a:rPr>
              <a:t>ло</a:t>
            </a:r>
            <a:r>
              <a:rPr lang="ru-RU" b="1" dirty="0" smtClean="0">
                <a:latin typeface="Georgia" panose="02040502050405020303" pitchFamily="18" charset="0"/>
              </a:rPr>
              <a:t> — сел</a:t>
            </a:r>
            <a:r>
              <a:rPr lang="en-US" b="1" dirty="0" smtClean="0">
                <a:latin typeface="Georgia" panose="02040502050405020303" pitchFamily="18" charset="0"/>
              </a:rPr>
              <a:t>ó, </a:t>
            </a:r>
            <a:r>
              <a:rPr lang="ru-RU" b="1" dirty="0" smtClean="0">
                <a:latin typeface="Georgia" panose="02040502050405020303" pitchFamily="18" charset="0"/>
              </a:rPr>
              <a:t>дом</a:t>
            </a:r>
            <a:r>
              <a:rPr lang="en-US" b="1" dirty="0" smtClean="0">
                <a:latin typeface="Georgia" panose="02040502050405020303" pitchFamily="18" charset="0"/>
              </a:rPr>
              <a:t>á — </a:t>
            </a:r>
            <a:r>
              <a:rPr lang="ru-RU" b="1" dirty="0" smtClean="0">
                <a:latin typeface="Georgia" panose="02040502050405020303" pitchFamily="18" charset="0"/>
              </a:rPr>
              <a:t>д</a:t>
            </a:r>
            <a:r>
              <a:rPr lang="en-US" b="1" dirty="0" smtClean="0">
                <a:latin typeface="Georgia" panose="02040502050405020303" pitchFamily="18" charset="0"/>
              </a:rPr>
              <a:t>ó</a:t>
            </a:r>
            <a:r>
              <a:rPr lang="ru-RU" b="1" dirty="0" err="1" smtClean="0">
                <a:latin typeface="Georgia" panose="02040502050405020303" pitchFamily="18" charset="0"/>
              </a:rPr>
              <a:t>ма</a:t>
            </a:r>
            <a:r>
              <a:rPr lang="ru-RU" b="1" dirty="0" smtClean="0">
                <a:latin typeface="Georgia" panose="02040502050405020303" pitchFamily="18" charset="0"/>
              </a:rPr>
              <a:t>)</a:t>
            </a:r>
          </a:p>
          <a:p>
            <a:pPr algn="just"/>
            <a:endParaRPr lang="ru-RU" dirty="0">
              <a:latin typeface="Georgia" panose="02040502050405020303" pitchFamily="18" charset="0"/>
            </a:endParaRPr>
          </a:p>
          <a:p>
            <a:pPr algn="just"/>
            <a:r>
              <a:rPr lang="ru-RU" dirty="0" smtClean="0">
                <a:latin typeface="Georgia" panose="02040502050405020303" pitchFamily="18" charset="0"/>
              </a:rPr>
              <a:t>Роль омонимов: омонимы используются:</a:t>
            </a:r>
          </a:p>
          <a:p>
            <a:pPr algn="just"/>
            <a:r>
              <a:rPr lang="ru-RU" dirty="0" smtClean="0">
                <a:latin typeface="Georgia" panose="02040502050405020303" pitchFamily="18" charset="0"/>
              </a:rPr>
              <a:t>      </a:t>
            </a:r>
            <a:r>
              <a:rPr lang="ru-RU" b="1" i="1" dirty="0" smtClean="0">
                <a:latin typeface="Georgia" panose="02040502050405020303" pitchFamily="18" charset="0"/>
              </a:rPr>
              <a:t>— для выразительности и экспрессии речи:</a:t>
            </a:r>
          </a:p>
          <a:p>
            <a:pPr algn="just"/>
            <a:r>
              <a:rPr lang="ru-RU" dirty="0" smtClean="0">
                <a:latin typeface="Georgia" panose="02040502050405020303" pitchFamily="18" charset="0"/>
              </a:rPr>
              <a:t>Ты белых лебедей </a:t>
            </a:r>
            <a:r>
              <a:rPr lang="ru-RU" u="sng" dirty="0" smtClean="0">
                <a:latin typeface="Georgia" panose="02040502050405020303" pitchFamily="18" charset="0"/>
              </a:rPr>
              <a:t>кормила,</a:t>
            </a:r>
          </a:p>
          <a:p>
            <a:pPr algn="just"/>
            <a:r>
              <a:rPr lang="ru-RU" dirty="0" smtClean="0">
                <a:latin typeface="Georgia" panose="02040502050405020303" pitchFamily="18" charset="0"/>
              </a:rPr>
              <a:t>Откинув тяжесть черных кос...</a:t>
            </a:r>
          </a:p>
          <a:p>
            <a:pPr algn="just"/>
            <a:r>
              <a:rPr lang="ru-RU" dirty="0" smtClean="0">
                <a:latin typeface="Georgia" panose="02040502050405020303" pitchFamily="18" charset="0"/>
              </a:rPr>
              <a:t>Я рядом плыл; сошлись </a:t>
            </a:r>
            <a:r>
              <a:rPr lang="ru-RU" u="sng" dirty="0" smtClean="0">
                <a:latin typeface="Georgia" panose="02040502050405020303" pitchFamily="18" charset="0"/>
              </a:rPr>
              <a:t>кормила,</a:t>
            </a:r>
          </a:p>
          <a:p>
            <a:pPr algn="just"/>
            <a:r>
              <a:rPr lang="ru-RU" dirty="0" smtClean="0">
                <a:latin typeface="Georgia" panose="02040502050405020303" pitchFamily="18" charset="0"/>
              </a:rPr>
              <a:t>Закатный луч был страшно кос.</a:t>
            </a:r>
          </a:p>
          <a:p>
            <a:pPr algn="just"/>
            <a:endParaRPr lang="ru-RU" dirty="0" smtClean="0">
              <a:latin typeface="Georgia" panose="02040502050405020303" pitchFamily="18" charset="0"/>
            </a:endParaRPr>
          </a:p>
          <a:p>
            <a:pPr algn="just"/>
            <a:r>
              <a:rPr lang="ru-RU" dirty="0" smtClean="0">
                <a:latin typeface="Georgia" panose="02040502050405020303" pitchFamily="18" charset="0"/>
              </a:rPr>
              <a:t>      </a:t>
            </a:r>
            <a:r>
              <a:rPr lang="ru-RU" b="1" i="1" dirty="0" smtClean="0">
                <a:latin typeface="Georgia" panose="02040502050405020303" pitchFamily="18" charset="0"/>
              </a:rPr>
              <a:t>— для создания выразительности комического характера (на основе их использования обычно создаются каламбуры):</a:t>
            </a:r>
          </a:p>
          <a:p>
            <a:pPr algn="just"/>
            <a:r>
              <a:rPr lang="ru-RU" dirty="0" smtClean="0">
                <a:latin typeface="Georgia" panose="02040502050405020303" pitchFamily="18" charset="0"/>
              </a:rPr>
              <a:t>      «Прислушиваться к начальству? Нет уж, </a:t>
            </a:r>
            <a:r>
              <a:rPr lang="ru-RU" u="sng" dirty="0" smtClean="0">
                <a:latin typeface="Georgia" panose="02040502050405020303" pitchFamily="18" charset="0"/>
              </a:rPr>
              <a:t>увольте...» </a:t>
            </a:r>
            <a:r>
              <a:rPr lang="ru-RU" dirty="0" smtClean="0">
                <a:latin typeface="Georgia" panose="02040502050405020303" pitchFamily="18" charset="0"/>
              </a:rPr>
              <a:t>И его </a:t>
            </a:r>
            <a:r>
              <a:rPr lang="ru-RU" u="sng" dirty="0" smtClean="0">
                <a:latin typeface="Georgia" panose="02040502050405020303" pitchFamily="18" charset="0"/>
              </a:rPr>
              <a:t>уволили. </a:t>
            </a:r>
            <a:r>
              <a:rPr lang="ru-RU" dirty="0" smtClean="0">
                <a:latin typeface="Georgia" panose="02040502050405020303" pitchFamily="18" charset="0"/>
              </a:rPr>
              <a:t>(Э. Кроткий)</a:t>
            </a:r>
            <a:endParaRPr lang="ru-RU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22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1"/>
            <a:ext cx="878497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Паронимы</a:t>
            </a:r>
          </a:p>
          <a:p>
            <a:pPr algn="just"/>
            <a:r>
              <a:rPr lang="ru-RU" dirty="0" smtClean="0">
                <a:latin typeface="Georgia" panose="02040502050405020303" pitchFamily="18" charset="0"/>
              </a:rPr>
              <a:t>	</a:t>
            </a:r>
            <a:r>
              <a:rPr lang="ru-RU" b="1" dirty="0" smtClean="0">
                <a:latin typeface="Georgia" panose="02040502050405020303" pitchFamily="18" charset="0"/>
              </a:rPr>
              <a:t>Слова, сходные по звучанию и написанию, но имеющие различные значения (индивидуальность — индивидуализм, дымный — дымовой, шумный — шумливый, плата — выплата), обладают большой выразительной силой.</a:t>
            </a:r>
          </a:p>
          <a:p>
            <a:pPr algn="just"/>
            <a:endParaRPr lang="ru-RU" b="1" dirty="0" smtClean="0">
              <a:latin typeface="Georgia" panose="02040502050405020303" pitchFamily="18" charset="0"/>
            </a:endParaRPr>
          </a:p>
          <a:p>
            <a:pPr algn="just"/>
            <a:r>
              <a:rPr lang="ru-RU" dirty="0" smtClean="0">
                <a:latin typeface="Georgia" panose="02040502050405020303" pitchFamily="18" charset="0"/>
              </a:rPr>
              <a:t>Роль паронимов: паронимы, как правило, используются:</a:t>
            </a:r>
          </a:p>
          <a:p>
            <a:pPr algn="just"/>
            <a:r>
              <a:rPr lang="ru-RU" b="1" i="1" dirty="0" smtClean="0">
                <a:latin typeface="Georgia" panose="02040502050405020303" pitchFamily="18" charset="0"/>
              </a:rPr>
              <a:t>      — для создания большей точности и выразительности (экспрессивности) высказывания:</a:t>
            </a:r>
          </a:p>
          <a:p>
            <a:pPr algn="just"/>
            <a:r>
              <a:rPr lang="ru-RU" dirty="0" smtClean="0">
                <a:latin typeface="Georgia" panose="02040502050405020303" pitchFamily="18" charset="0"/>
              </a:rPr>
              <a:t>Эта удочка Мюнхенского производства,</a:t>
            </a:r>
          </a:p>
          <a:p>
            <a:pPr algn="just"/>
            <a:r>
              <a:rPr lang="ru-RU" dirty="0" smtClean="0">
                <a:latin typeface="Georgia" panose="02040502050405020303" pitchFamily="18" charset="0"/>
              </a:rPr>
              <a:t>Неизменная спутница жизни моей,</a:t>
            </a:r>
          </a:p>
          <a:p>
            <a:pPr algn="just"/>
            <a:r>
              <a:rPr lang="ru-RU" dirty="0" smtClean="0">
                <a:latin typeface="Georgia" panose="02040502050405020303" pitchFamily="18" charset="0"/>
              </a:rPr>
              <a:t>Отвлекает умело меня от уродства</a:t>
            </a:r>
          </a:p>
          <a:p>
            <a:pPr algn="just"/>
            <a:r>
              <a:rPr lang="ru-RU" u="sng" dirty="0" smtClean="0">
                <a:latin typeface="Georgia" panose="02040502050405020303" pitchFamily="18" charset="0"/>
              </a:rPr>
              <a:t>Исторических — и истерических!</a:t>
            </a:r>
            <a:r>
              <a:rPr lang="ru-RU" dirty="0" smtClean="0">
                <a:latin typeface="Georgia" panose="02040502050405020303" pitchFamily="18" charset="0"/>
              </a:rPr>
              <a:t> — дней.</a:t>
            </a:r>
          </a:p>
          <a:p>
            <a:pPr algn="just"/>
            <a:endParaRPr lang="ru-RU" dirty="0" smtClean="0">
              <a:latin typeface="Georgia" panose="02040502050405020303" pitchFamily="18" charset="0"/>
            </a:endParaRPr>
          </a:p>
          <a:p>
            <a:pPr algn="just"/>
            <a:r>
              <a:rPr lang="ru-RU" b="1" i="1" dirty="0" smtClean="0">
                <a:latin typeface="Georgia" panose="02040502050405020303" pitchFamily="18" charset="0"/>
              </a:rPr>
              <a:t>      — для создания большей образности, наглядности изображения и передачи эмоционально-оценочного отношения автора:</a:t>
            </a:r>
          </a:p>
          <a:p>
            <a:pPr algn="just"/>
            <a:r>
              <a:rPr lang="ru-RU" dirty="0" smtClean="0">
                <a:latin typeface="Georgia" panose="02040502050405020303" pitchFamily="18" charset="0"/>
              </a:rPr>
              <a:t>Без голосистых чувств, без чутких слов</a:t>
            </a:r>
          </a:p>
          <a:p>
            <a:pPr algn="just"/>
            <a:r>
              <a:rPr lang="ru-RU" dirty="0" smtClean="0">
                <a:latin typeface="Georgia" panose="02040502050405020303" pitchFamily="18" charset="0"/>
              </a:rPr>
              <a:t>Своей </a:t>
            </a:r>
            <a:r>
              <a:rPr lang="ru-RU" u="sng" dirty="0" err="1" smtClean="0">
                <a:latin typeface="Georgia" panose="02040502050405020303" pitchFamily="18" charset="0"/>
              </a:rPr>
              <a:t>злодольной</a:t>
            </a:r>
            <a:r>
              <a:rPr lang="ru-RU" dirty="0" smtClean="0">
                <a:latin typeface="Georgia" panose="02040502050405020303" pitchFamily="18" charset="0"/>
              </a:rPr>
              <a:t> родины </a:t>
            </a:r>
            <a:r>
              <a:rPr lang="ru-RU" u="sng" dirty="0" smtClean="0">
                <a:latin typeface="Georgia" panose="02040502050405020303" pitchFamily="18" charset="0"/>
              </a:rPr>
              <a:t>раздольной,</a:t>
            </a:r>
          </a:p>
          <a:p>
            <a:pPr algn="just"/>
            <a:r>
              <a:rPr lang="ru-RU" dirty="0" smtClean="0">
                <a:latin typeface="Georgia" panose="02040502050405020303" pitchFamily="18" charset="0"/>
              </a:rPr>
              <a:t>В своем кощунстве богомольной,</a:t>
            </a:r>
          </a:p>
          <a:p>
            <a:pPr algn="just"/>
            <a:r>
              <a:rPr lang="ru-RU" dirty="0" smtClean="0">
                <a:latin typeface="Georgia" panose="02040502050405020303" pitchFamily="18" charset="0"/>
              </a:rPr>
              <a:t>Ни душ, ни рыб не мил ему улов</a:t>
            </a:r>
          </a:p>
          <a:p>
            <a:pPr algn="just"/>
            <a:endParaRPr lang="ru-RU" dirty="0" smtClean="0">
              <a:latin typeface="Georgia" panose="02040502050405020303" pitchFamily="18" charset="0"/>
            </a:endParaRPr>
          </a:p>
          <a:p>
            <a:pPr algn="just"/>
            <a:r>
              <a:rPr lang="ru-RU" b="1" i="1" dirty="0" smtClean="0">
                <a:latin typeface="Georgia" panose="02040502050405020303" pitchFamily="18" charset="0"/>
              </a:rPr>
              <a:t>      — для создания комического (юмористического, иронического, саркастического) эффекта:</a:t>
            </a:r>
          </a:p>
          <a:p>
            <a:pPr algn="just"/>
            <a:r>
              <a:rPr lang="ru-RU" dirty="0" smtClean="0">
                <a:latin typeface="Georgia" panose="02040502050405020303" pitchFamily="18" charset="0"/>
              </a:rPr>
              <a:t>      Его называют мэтром, какой же </a:t>
            </a:r>
            <a:r>
              <a:rPr lang="ru-RU" u="sng" dirty="0" smtClean="0">
                <a:latin typeface="Georgia" panose="02040502050405020303" pitchFamily="18" charset="0"/>
              </a:rPr>
              <a:t>это мэтр, это сантиметр</a:t>
            </a:r>
            <a:r>
              <a:rPr lang="ru-RU" dirty="0" smtClean="0">
                <a:latin typeface="Georgia" panose="02040502050405020303" pitchFamily="18" charset="0"/>
              </a:rPr>
              <a:t>! (К. Чуковский)</a:t>
            </a:r>
            <a:endParaRPr lang="ru-RU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08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Фразеологизм</a:t>
            </a:r>
          </a:p>
          <a:p>
            <a:r>
              <a:rPr lang="ru-RU" b="1" dirty="0" smtClean="0">
                <a:latin typeface="Georgia" panose="02040502050405020303" pitchFamily="18" charset="0"/>
              </a:rPr>
              <a:t>	Устойчивое выражение, под которым подразумевается что-то одно. «Золотые руки», «золотой голос».</a:t>
            </a:r>
          </a:p>
          <a:p>
            <a:endParaRPr lang="ru-RU" dirty="0"/>
          </a:p>
          <a:p>
            <a:r>
              <a:rPr lang="ru-RU" dirty="0" smtClean="0">
                <a:latin typeface="Georgia" panose="02040502050405020303" pitchFamily="18" charset="0"/>
              </a:rPr>
              <a:t>Роль: </a:t>
            </a:r>
          </a:p>
          <a:p>
            <a:pPr marL="285750" indent="-285750">
              <a:buFontTx/>
              <a:buChar char="-"/>
            </a:pPr>
            <a:r>
              <a:rPr lang="ru-RU" b="1" i="1" dirty="0" smtClean="0">
                <a:latin typeface="Georgia" panose="02040502050405020303" pitchFamily="18" charset="0"/>
              </a:rPr>
              <a:t>Усиливают экспрессивную окраску речи, которая оживляет повествование, нередко придает ему шутливую, ироническую окраску: </a:t>
            </a:r>
            <a:r>
              <a:rPr lang="ru-RU" dirty="0" smtClean="0">
                <a:latin typeface="Georgia" panose="02040502050405020303" pitchFamily="18" charset="0"/>
              </a:rPr>
              <a:t>Дело не в новой метле, а в том, как она метет;</a:t>
            </a:r>
          </a:p>
          <a:p>
            <a:pPr marL="285750" indent="-285750">
              <a:buFontTx/>
              <a:buChar char="-"/>
            </a:pPr>
            <a:r>
              <a:rPr lang="ru-RU" b="1" i="1" dirty="0" smtClean="0">
                <a:latin typeface="Georgia" panose="02040502050405020303" pitchFamily="18" charset="0"/>
              </a:rPr>
              <a:t>Разговорно-просторечная фразеология выступает как средство языковой характеристики персонажей; для стилизации авторской речи, которая воспринимается как непринужденная беседа условного рассказчика с читателем, и в этом случае сниженные фразеологизмы воссоздают картину живого общения;</a:t>
            </a:r>
          </a:p>
          <a:p>
            <a:pPr marL="285750" indent="-285750">
              <a:buFontTx/>
              <a:buChar char="-"/>
            </a:pPr>
            <a:r>
              <a:rPr lang="ru-RU" b="1" i="1" dirty="0" smtClean="0">
                <a:latin typeface="Georgia" panose="02040502050405020303" pitchFamily="18" charset="0"/>
              </a:rPr>
              <a:t>Могут определять нравственное, душевное состояние героев.</a:t>
            </a:r>
          </a:p>
          <a:p>
            <a:pPr marL="285750" indent="-285750">
              <a:buFontTx/>
              <a:buChar char="-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93777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8640"/>
            <a:ext cx="885698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Эпитет</a:t>
            </a:r>
            <a:endParaRPr lang="ru-RU" b="1" dirty="0" smtClean="0">
              <a:latin typeface="Georgia" panose="02040502050405020303" pitchFamily="18" charset="0"/>
            </a:endParaRPr>
          </a:p>
          <a:p>
            <a:pPr algn="just"/>
            <a:r>
              <a:rPr lang="ru-RU" b="1" dirty="0" smtClean="0">
                <a:latin typeface="Georgia" panose="02040502050405020303" pitchFamily="18" charset="0"/>
              </a:rPr>
              <a:t>	Яркая, образная характеристика, чаще всего в переносном значении.  </a:t>
            </a:r>
          </a:p>
          <a:p>
            <a:pPr algn="just"/>
            <a:endParaRPr lang="ru-RU" b="1" dirty="0" smtClean="0">
              <a:latin typeface="Georgia" panose="02040502050405020303" pitchFamily="18" charset="0"/>
            </a:endParaRPr>
          </a:p>
          <a:p>
            <a:pPr algn="just"/>
            <a:r>
              <a:rPr lang="ru-RU" dirty="0" smtClean="0">
                <a:latin typeface="Georgia" panose="02040502050405020303" pitchFamily="18" charset="0"/>
              </a:rPr>
              <a:t>	</a:t>
            </a:r>
            <a:r>
              <a:rPr lang="ru-RU" sz="2000" u="sng" dirty="0" smtClean="0">
                <a:latin typeface="Georgia" panose="02040502050405020303" pitchFamily="18" charset="0"/>
              </a:rPr>
              <a:t>Роль: эпитеты как яркие, «озаряющие» определения направлены на усиление выразительности образов изображаемых предметов или явлений, на выделение их наиболее существенных признаков.</a:t>
            </a:r>
          </a:p>
          <a:p>
            <a:pPr algn="just"/>
            <a:r>
              <a:rPr lang="ru-RU" sz="2000" dirty="0" smtClean="0">
                <a:latin typeface="Georgia" panose="02040502050405020303" pitchFamily="18" charset="0"/>
              </a:rPr>
              <a:t>      Помимо этого, эпитеты могут:</a:t>
            </a:r>
          </a:p>
          <a:p>
            <a:pPr algn="just"/>
            <a:r>
              <a:rPr lang="ru-RU" sz="2000" dirty="0" smtClean="0">
                <a:latin typeface="Georgia" panose="02040502050405020303" pitchFamily="18" charset="0"/>
              </a:rPr>
              <a:t>      — усиливать, подчеркивать какие-либо характерные признаки предметов;</a:t>
            </a:r>
          </a:p>
          <a:p>
            <a:pPr algn="just"/>
            <a:r>
              <a:rPr lang="ru-RU" sz="2000" b="1" dirty="0" smtClean="0">
                <a:latin typeface="Georgia" panose="02040502050405020303" pitchFamily="18" charset="0"/>
              </a:rPr>
              <a:t>     </a:t>
            </a:r>
            <a:r>
              <a:rPr lang="ru-RU" sz="2000" dirty="0" smtClean="0">
                <a:latin typeface="Georgia" panose="02040502050405020303" pitchFamily="18" charset="0"/>
              </a:rPr>
              <a:t>— уточнять отличительные признаки предмета (форму, цвет, величину, качество);</a:t>
            </a:r>
          </a:p>
          <a:p>
            <a:pPr algn="just"/>
            <a:r>
              <a:rPr lang="ru-RU" sz="2000" dirty="0" smtClean="0">
                <a:latin typeface="Georgia" panose="02040502050405020303" pitchFamily="18" charset="0"/>
              </a:rPr>
              <a:t>      — создавать контрастные по смыслу сочетания слов и служить основой создания оксюморона: убогая роскошь;</a:t>
            </a:r>
          </a:p>
          <a:p>
            <a:pPr algn="just"/>
            <a:r>
              <a:rPr lang="ru-RU" sz="2000" dirty="0">
                <a:latin typeface="Georgia" panose="02040502050405020303" pitchFamily="18" charset="0"/>
              </a:rPr>
              <a:t> </a:t>
            </a:r>
            <a:r>
              <a:rPr lang="ru-RU" sz="2000" dirty="0" smtClean="0">
                <a:latin typeface="Georgia" panose="02040502050405020303" pitchFamily="18" charset="0"/>
              </a:rPr>
              <a:t>     — передавать отношение автора к изображаемому, выражать авторскую оценку и авторское восприятие явления: ...Дурно пахнут мертвые слова</a:t>
            </a:r>
          </a:p>
        </p:txBody>
      </p:sp>
    </p:spTree>
    <p:extLst>
      <p:ext uri="{BB962C8B-B14F-4D97-AF65-F5344CB8AC3E}">
        <p14:creationId xmlns:p14="http://schemas.microsoft.com/office/powerpoint/2010/main" val="427892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784976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Метафора </a:t>
            </a:r>
          </a:p>
          <a:p>
            <a:pPr algn="just"/>
            <a:r>
              <a:rPr lang="ru-RU" b="1" dirty="0" smtClean="0">
                <a:latin typeface="Georgia" panose="02040502050405020303" pitchFamily="18" charset="0"/>
              </a:rPr>
              <a:t>	Метафора (в пер. с греч. — перенос) — это слово или выражение, которое употребляется в переносном значении на основе сходства двух предметов или явлений по какому-либо признаку. В отличие от сравнения, в котором приводится и то, что сравнивается, и то, с чем сравнивается, метафора содержит только второе, что создает компактность и образность употребления слова.</a:t>
            </a:r>
          </a:p>
          <a:p>
            <a:pPr algn="just"/>
            <a:r>
              <a:rPr lang="ru-RU" b="1" dirty="0" smtClean="0">
                <a:latin typeface="Georgia" panose="02040502050405020303" pitchFamily="18" charset="0"/>
              </a:rPr>
              <a:t>      В основу метафоры может быть положено сходство предметов по форме, цвету, объему, назначению, ощущениям.</a:t>
            </a:r>
          </a:p>
          <a:p>
            <a:pPr algn="just"/>
            <a:endParaRPr lang="ru-RU" b="1" dirty="0" smtClean="0">
              <a:latin typeface="Georgia" panose="02040502050405020303" pitchFamily="18" charset="0"/>
            </a:endParaRPr>
          </a:p>
          <a:p>
            <a:pPr algn="just"/>
            <a:endParaRPr lang="ru-RU" b="1" dirty="0">
              <a:latin typeface="Georgia" panose="02040502050405020303" pitchFamily="18" charset="0"/>
            </a:endParaRPr>
          </a:p>
          <a:p>
            <a:pPr algn="just"/>
            <a:r>
              <a:rPr lang="ru-RU" sz="2000" u="sng" dirty="0" smtClean="0">
                <a:latin typeface="Georgia" panose="02040502050405020303" pitchFamily="18" charset="0"/>
              </a:rPr>
              <a:t>Роль:</a:t>
            </a:r>
            <a:r>
              <a:rPr lang="ru-RU" sz="2000" dirty="0" smtClean="0">
                <a:latin typeface="Georgia" panose="02040502050405020303" pitchFamily="18" charset="0"/>
              </a:rPr>
              <a:t> </a:t>
            </a:r>
            <a:r>
              <a:rPr lang="ru-RU" sz="2000" u="sng" dirty="0" smtClean="0">
                <a:latin typeface="Georgia" panose="02040502050405020303" pitchFamily="18" charset="0"/>
              </a:rPr>
              <a:t>метафора является одним их самых ярких и сильных средств создания выразительности и образности текста.</a:t>
            </a:r>
          </a:p>
          <a:p>
            <a:pPr algn="just"/>
            <a:r>
              <a:rPr lang="ru-RU" sz="2000" dirty="0" smtClean="0">
                <a:latin typeface="Georgia" panose="02040502050405020303" pitchFamily="18" charset="0"/>
              </a:rPr>
              <a:t>      Через метафорическое значение слов и словосочетаний автор текста не только усиливает зримость и наглядность изображаемого, но и передает неповторимость, индивидуальность предметов или явлений, проявляя при этом глубину и характер собственного ассоциативно-образного мышления, видения мира, меру таланта Метафоры служат важным средством выражения авторских оценок и эмоций, авторских характеристик предметов и явлений («Мне душно в этой атмосфере! Коршуны! Совиное гнездо! Крокодилы!» (А. П. Чехов)</a:t>
            </a:r>
          </a:p>
        </p:txBody>
      </p:sp>
    </p:spTree>
    <p:extLst>
      <p:ext uri="{BB962C8B-B14F-4D97-AF65-F5344CB8AC3E}">
        <p14:creationId xmlns:p14="http://schemas.microsoft.com/office/powerpoint/2010/main" val="341010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85698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/>
              <a:t> </a:t>
            </a:r>
            <a:r>
              <a:rPr lang="ru-RU" b="1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Олицетворение </a:t>
            </a:r>
          </a:p>
          <a:p>
            <a:pPr algn="just"/>
            <a:r>
              <a:rPr lang="ru-RU" dirty="0" smtClean="0"/>
              <a:t>	</a:t>
            </a:r>
            <a:r>
              <a:rPr lang="ru-RU" b="1" dirty="0" smtClean="0">
                <a:latin typeface="Georgia" panose="02040502050405020303" pitchFamily="18" charset="0"/>
              </a:rPr>
              <a:t>Это разновидность метафоры, основанная на переносе признаков живого существа на явления природы, предметы и понятия, когда неодушевленные предметы наделяются свойствами живых существ (даром речи, способностью мыслить и чувствовать). Чаще всего олицетворения используются при описании природы</a:t>
            </a:r>
          </a:p>
          <a:p>
            <a:pPr algn="just"/>
            <a:endParaRPr lang="ru-RU" b="1" dirty="0">
              <a:latin typeface="Georgia" panose="02040502050405020303" pitchFamily="18" charset="0"/>
            </a:endParaRPr>
          </a:p>
          <a:p>
            <a:pPr algn="just"/>
            <a:r>
              <a:rPr lang="ru-RU" sz="2000" u="sng" dirty="0" smtClean="0">
                <a:latin typeface="Georgia" panose="02040502050405020303" pitchFamily="18" charset="0"/>
              </a:rPr>
              <a:t> Роль: олицетворения служат для создания ярких, выразительных и образных картин чего-либо, усиления передаваемых мыслей и чувств.</a:t>
            </a:r>
          </a:p>
          <a:p>
            <a:pPr algn="just"/>
            <a:endParaRPr lang="ru-RU" sz="2000" u="sng" dirty="0">
              <a:latin typeface="Georgia" panose="02040502050405020303" pitchFamily="18" charset="0"/>
            </a:endParaRPr>
          </a:p>
          <a:p>
            <a:pPr algn="ctr"/>
            <a:r>
              <a:rPr lang="ru-RU" sz="2000" dirty="0" smtClean="0">
                <a:latin typeface="Georgia" panose="02040502050405020303" pitchFamily="18" charset="0"/>
              </a:rPr>
              <a:t> </a:t>
            </a:r>
            <a:r>
              <a:rPr lang="ru-RU" b="1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Сравнение </a:t>
            </a:r>
          </a:p>
          <a:p>
            <a:pPr algn="just"/>
            <a:r>
              <a:rPr lang="ru-RU" sz="2000" dirty="0" smtClean="0">
                <a:latin typeface="Georgia" panose="02040502050405020303" pitchFamily="18" charset="0"/>
              </a:rPr>
              <a:t>	</a:t>
            </a:r>
            <a:r>
              <a:rPr lang="ru-RU" b="1" dirty="0" smtClean="0">
                <a:latin typeface="Georgia" panose="02040502050405020303" pitchFamily="18" charset="0"/>
              </a:rPr>
              <a:t>Это изобразительный прием, основанный на сопоставлении одного явления или понятия с другим.</a:t>
            </a:r>
          </a:p>
          <a:p>
            <a:pPr algn="just"/>
            <a:r>
              <a:rPr lang="ru-RU" b="1" dirty="0" smtClean="0">
                <a:latin typeface="Georgia" panose="02040502050405020303" pitchFamily="18" charset="0"/>
              </a:rPr>
              <a:t>      В отличие от метафоры сравнение всегда двучленно: в нем называются оба сопоставляемых предмета (явления, признака, действия).</a:t>
            </a:r>
          </a:p>
          <a:p>
            <a:pPr algn="just"/>
            <a:endParaRPr lang="ru-RU" dirty="0">
              <a:latin typeface="Georgia" panose="02040502050405020303" pitchFamily="18" charset="0"/>
            </a:endParaRPr>
          </a:p>
          <a:p>
            <a:pPr algn="just"/>
            <a:r>
              <a:rPr lang="ru-RU" sz="2000" u="sng" dirty="0" smtClean="0">
                <a:latin typeface="Georgia" panose="02040502050405020303" pitchFamily="18" charset="0"/>
              </a:rPr>
              <a:t>Роль: Сравнения, как и эпитеты, используются в тексте с целью усиления его изобразительности и образности, создания более ярких, выразительных образов и выделения, подчеркивания каких-либо существенных признаков изображаемых предметов или явлений, а также с целью выражения авторских оценок и эмоций</a:t>
            </a:r>
            <a:endParaRPr lang="ru-RU" sz="2000" u="sng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53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8846"/>
            <a:ext cx="878497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Georgia" panose="02040502050405020303" pitchFamily="18" charset="0"/>
              </a:rPr>
              <a:t> </a:t>
            </a:r>
            <a:r>
              <a:rPr lang="ru-RU" b="1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Метонимия </a:t>
            </a:r>
          </a:p>
          <a:p>
            <a:pPr algn="just"/>
            <a:r>
              <a:rPr lang="ru-RU" b="1" dirty="0" smtClean="0">
                <a:latin typeface="Georgia" panose="02040502050405020303" pitchFamily="18" charset="0"/>
              </a:rPr>
              <a:t>	Это перенос названия с одного предмета на другой на основании их смежности. Смежность может быть проявлением связи:</a:t>
            </a:r>
          </a:p>
          <a:p>
            <a:pPr algn="just"/>
            <a:r>
              <a:rPr lang="ru-RU" b="1" i="1" dirty="0" smtClean="0"/>
              <a:t>      </a:t>
            </a:r>
            <a:r>
              <a:rPr lang="ru-RU" b="1" i="1" dirty="0" smtClean="0">
                <a:latin typeface="Georgia" panose="02040502050405020303" pitchFamily="18" charset="0"/>
              </a:rPr>
              <a:t>— между содержанием и содержащим:</a:t>
            </a:r>
          </a:p>
          <a:p>
            <a:pPr algn="just"/>
            <a:r>
              <a:rPr lang="ru-RU" dirty="0" smtClean="0">
                <a:latin typeface="Georgia" panose="02040502050405020303" pitchFamily="18" charset="0"/>
              </a:rPr>
              <a:t>      Я три тарелки съел (И. А. Крылов);</a:t>
            </a:r>
          </a:p>
          <a:p>
            <a:pPr algn="just"/>
            <a:r>
              <a:rPr lang="ru-RU" b="1" i="1" dirty="0" smtClean="0">
                <a:latin typeface="Georgia" panose="02040502050405020303" pitchFamily="18" charset="0"/>
              </a:rPr>
              <a:t>      — между автором и произведением:</a:t>
            </a:r>
          </a:p>
          <a:p>
            <a:pPr algn="just"/>
            <a:r>
              <a:rPr lang="ru-RU" dirty="0" smtClean="0">
                <a:latin typeface="Georgia" panose="02040502050405020303" pitchFamily="18" charset="0"/>
              </a:rPr>
              <a:t>      Бранил Гомера, </a:t>
            </a:r>
            <a:r>
              <a:rPr lang="ru-RU" dirty="0" err="1" smtClean="0">
                <a:latin typeface="Georgia" panose="02040502050405020303" pitchFamily="18" charset="0"/>
              </a:rPr>
              <a:t>Феокрита</a:t>
            </a:r>
            <a:r>
              <a:rPr lang="ru-RU" dirty="0" smtClean="0">
                <a:latin typeface="Georgia" panose="02040502050405020303" pitchFamily="18" charset="0"/>
              </a:rPr>
              <a:t>, </a:t>
            </a:r>
          </a:p>
          <a:p>
            <a:pPr algn="just"/>
            <a:r>
              <a:rPr lang="ru-RU" dirty="0" smtClean="0">
                <a:latin typeface="Georgia" panose="02040502050405020303" pitchFamily="18" charset="0"/>
              </a:rPr>
              <a:t>      Зато читал Адама Смита (А. С. Пушкин);</a:t>
            </a:r>
          </a:p>
          <a:p>
            <a:pPr algn="just"/>
            <a:r>
              <a:rPr lang="ru-RU" dirty="0" smtClean="0">
                <a:latin typeface="Georgia" panose="02040502050405020303" pitchFamily="18" charset="0"/>
              </a:rPr>
              <a:t>      </a:t>
            </a:r>
            <a:r>
              <a:rPr lang="ru-RU" b="1" i="1" dirty="0" smtClean="0">
                <a:latin typeface="Georgia" panose="02040502050405020303" pitchFamily="18" charset="0"/>
              </a:rPr>
              <a:t>— между действием и орудием действия:</a:t>
            </a:r>
          </a:p>
          <a:p>
            <a:pPr algn="just"/>
            <a:r>
              <a:rPr lang="ru-RU" dirty="0" smtClean="0">
                <a:latin typeface="Georgia" panose="02040502050405020303" pitchFamily="18" charset="0"/>
              </a:rPr>
              <a:t>      Их села и нивы за буйный набег </a:t>
            </a:r>
          </a:p>
          <a:p>
            <a:pPr algn="just"/>
            <a:r>
              <a:rPr lang="ru-RU" dirty="0" smtClean="0">
                <a:latin typeface="Georgia" panose="02040502050405020303" pitchFamily="18" charset="0"/>
              </a:rPr>
              <a:t>      Обрек он мечам и пожарам (А. С. Пушкин);</a:t>
            </a:r>
          </a:p>
          <a:p>
            <a:pPr algn="just"/>
            <a:r>
              <a:rPr lang="ru-RU" dirty="0" smtClean="0">
                <a:latin typeface="Georgia" panose="02040502050405020303" pitchFamily="18" charset="0"/>
              </a:rPr>
              <a:t>      </a:t>
            </a:r>
            <a:r>
              <a:rPr lang="ru-RU" b="1" i="1" dirty="0" smtClean="0">
                <a:latin typeface="Georgia" panose="02040502050405020303" pitchFamily="18" charset="0"/>
              </a:rPr>
              <a:t>— между предметом и материалом, из которого сделан предмет:</a:t>
            </a:r>
          </a:p>
          <a:p>
            <a:pPr algn="just"/>
            <a:r>
              <a:rPr lang="ru-RU" dirty="0" smtClean="0">
                <a:latin typeface="Georgia" panose="02040502050405020303" pitchFamily="18" charset="0"/>
              </a:rPr>
              <a:t>      ...не то на серебре, — на золоте едал (А. С. Грибоедов);</a:t>
            </a:r>
          </a:p>
          <a:p>
            <a:pPr algn="just"/>
            <a:r>
              <a:rPr lang="ru-RU" dirty="0" smtClean="0">
                <a:latin typeface="Georgia" panose="02040502050405020303" pitchFamily="18" charset="0"/>
              </a:rPr>
              <a:t>      </a:t>
            </a:r>
            <a:r>
              <a:rPr lang="ru-RU" b="1" i="1" dirty="0" smtClean="0">
                <a:latin typeface="Georgia" panose="02040502050405020303" pitchFamily="18" charset="0"/>
              </a:rPr>
              <a:t>— между местом и людьми, находящимися в этом месте:</a:t>
            </a:r>
          </a:p>
          <a:p>
            <a:pPr algn="just"/>
            <a:r>
              <a:rPr lang="ru-RU" dirty="0" smtClean="0">
                <a:latin typeface="Georgia" panose="02040502050405020303" pitchFamily="18" charset="0"/>
              </a:rPr>
              <a:t>      Город шумел, трещали флаги, мокрые розы сыпались из мисок цветочниц... (Ю. К. </a:t>
            </a:r>
            <a:r>
              <a:rPr lang="ru-RU" dirty="0" err="1" smtClean="0">
                <a:latin typeface="Georgia" panose="02040502050405020303" pitchFamily="18" charset="0"/>
              </a:rPr>
              <a:t>Олеша</a:t>
            </a:r>
            <a:r>
              <a:rPr lang="ru-RU" dirty="0" smtClean="0">
                <a:latin typeface="Georgia" panose="02040502050405020303" pitchFamily="18" charset="0"/>
              </a:rPr>
              <a:t>)</a:t>
            </a:r>
          </a:p>
          <a:p>
            <a:pPr algn="just"/>
            <a:endParaRPr lang="ru-RU" dirty="0">
              <a:latin typeface="Georgia" panose="02040502050405020303" pitchFamily="18" charset="0"/>
            </a:endParaRPr>
          </a:p>
          <a:p>
            <a:pPr algn="just"/>
            <a:r>
              <a:rPr lang="ru-RU" u="sng" dirty="0" smtClean="0">
                <a:latin typeface="Georgia" panose="02040502050405020303" pitchFamily="18" charset="0"/>
              </a:rPr>
              <a:t>Роль: Использование метонимии позволяет сделать мысль более яркой, лаконичной, выразительной, придает изображаемому предметную наглядность.</a:t>
            </a:r>
            <a:endParaRPr lang="ru-RU" u="sng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53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85698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Синекдоха </a:t>
            </a:r>
          </a:p>
          <a:p>
            <a:pPr algn="just"/>
            <a:r>
              <a:rPr lang="ru-RU" b="1" dirty="0" smtClean="0">
                <a:latin typeface="Georgia" panose="02040502050405020303" pitchFamily="18" charset="0"/>
              </a:rPr>
              <a:t>(в пер. с греч. — соотнесение) — это разновидность метонимии, основанная на перенесении значения с одного явления на другое по признаку количественного отношения между ними.</a:t>
            </a:r>
          </a:p>
          <a:p>
            <a:r>
              <a:rPr lang="ru-RU" dirty="0" smtClean="0">
                <a:latin typeface="Georgia" panose="02040502050405020303" pitchFamily="18" charset="0"/>
              </a:rPr>
              <a:t>      Чаще всего перенос происходит:</a:t>
            </a:r>
          </a:p>
          <a:p>
            <a:r>
              <a:rPr lang="ru-RU" dirty="0" smtClean="0">
                <a:latin typeface="Georgia" panose="02040502050405020303" pitchFamily="18" charset="0"/>
              </a:rPr>
              <a:t>      </a:t>
            </a:r>
            <a:r>
              <a:rPr lang="ru-RU" b="1" i="1" dirty="0" smtClean="0">
                <a:latin typeface="Georgia" panose="02040502050405020303" pitchFamily="18" charset="0"/>
              </a:rPr>
              <a:t>— с меньшего на большее:</a:t>
            </a:r>
          </a:p>
          <a:p>
            <a:r>
              <a:rPr lang="ru-RU" dirty="0" smtClean="0">
                <a:latin typeface="Georgia" panose="02040502050405020303" pitchFamily="18" charset="0"/>
              </a:rPr>
              <a:t>      К нему и птица не летит, </a:t>
            </a:r>
          </a:p>
          <a:p>
            <a:r>
              <a:rPr lang="ru-RU" dirty="0" smtClean="0">
                <a:latin typeface="Georgia" panose="02040502050405020303" pitchFamily="18" charset="0"/>
              </a:rPr>
              <a:t>      И тигр нейдет... (А. С. Пушкин);</a:t>
            </a:r>
          </a:p>
          <a:p>
            <a:r>
              <a:rPr lang="ru-RU" b="1" i="1" dirty="0" smtClean="0">
                <a:latin typeface="Georgia" panose="02040502050405020303" pitchFamily="18" charset="0"/>
              </a:rPr>
              <a:t>      — с части на целое:</a:t>
            </a:r>
          </a:p>
          <a:p>
            <a:r>
              <a:rPr lang="ru-RU" dirty="0" smtClean="0">
                <a:latin typeface="Georgia" panose="02040502050405020303" pitchFamily="18" charset="0"/>
              </a:rPr>
              <a:t>      Борода, что ты все молчишь? (А. П. Чехов)</a:t>
            </a:r>
          </a:p>
          <a:p>
            <a:endParaRPr lang="ru-RU" u="sng" dirty="0">
              <a:latin typeface="Georgia" panose="02040502050405020303" pitchFamily="18" charset="0"/>
            </a:endParaRPr>
          </a:p>
          <a:p>
            <a:r>
              <a:rPr lang="ru-RU" u="sng" dirty="0" smtClean="0">
                <a:latin typeface="Georgia" panose="02040502050405020303" pitchFamily="18" charset="0"/>
              </a:rPr>
              <a:t>Роль: Синекдоха усиливает выразительность и экспрессивность речи.</a:t>
            </a:r>
          </a:p>
          <a:p>
            <a:endParaRPr lang="ru-RU" u="sng" dirty="0" smtClean="0">
              <a:latin typeface="Georgia" panose="02040502050405020303" pitchFamily="18" charset="0"/>
            </a:endParaRPr>
          </a:p>
          <a:p>
            <a:pPr algn="ctr"/>
            <a:r>
              <a:rPr lang="ru-RU" b="1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Ирония </a:t>
            </a:r>
          </a:p>
          <a:p>
            <a:pPr algn="just"/>
            <a:r>
              <a:rPr lang="ru-RU" b="1" dirty="0" smtClean="0">
                <a:latin typeface="Georgia" panose="02040502050405020303" pitchFamily="18" charset="0"/>
              </a:rPr>
              <a:t>(в пер. с греч. — притворство) — это употребление слова или высказывания в смысле, противоположном прямому. Ирония представляет собой вид иносказания, при котором за внешне положительной оценкой скрывается насмешка: Отколе, умная, бредешь ты, голова? (И. А. Крылов). </a:t>
            </a:r>
            <a:r>
              <a:rPr lang="ru-RU" dirty="0" smtClean="0">
                <a:latin typeface="Georgia" panose="02040502050405020303" pitchFamily="18" charset="0"/>
              </a:rPr>
              <a:t>Разновидностью иронии и ее высшим проявлением является сарказм — злая ирония, язвительная насмешка.</a:t>
            </a:r>
          </a:p>
          <a:p>
            <a:pPr algn="just"/>
            <a:endParaRPr lang="ru-RU" dirty="0">
              <a:latin typeface="Georgia" panose="02040502050405020303" pitchFamily="18" charset="0"/>
            </a:endParaRPr>
          </a:p>
          <a:p>
            <a:pPr algn="just"/>
            <a:r>
              <a:rPr lang="ru-RU" dirty="0" smtClean="0">
                <a:latin typeface="Georgia" panose="02040502050405020303" pitchFamily="18" charset="0"/>
              </a:rPr>
              <a:t> </a:t>
            </a:r>
            <a:r>
              <a:rPr lang="ru-RU" u="sng" dirty="0" smtClean="0">
                <a:latin typeface="Georgia" panose="02040502050405020303" pitchFamily="18" charset="0"/>
              </a:rPr>
              <a:t>Роль: ирония как выразительный прием используется для создания в тексте комического эффекта и выражения авторских оценок и эмоций.</a:t>
            </a:r>
            <a:endParaRPr lang="ru-RU" u="sng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35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Гипербола </a:t>
            </a:r>
          </a:p>
          <a:p>
            <a:pPr algn="just"/>
            <a:r>
              <a:rPr lang="ru-RU" b="1" dirty="0" smtClean="0">
                <a:latin typeface="Georgia" panose="02040502050405020303" pitchFamily="18" charset="0"/>
              </a:rPr>
              <a:t>(в пер. с греч. — преувеличение) — это образное выражение, содержащее непомерное преувеличение какого-либо признака предмета, явления, действия:</a:t>
            </a:r>
          </a:p>
          <a:p>
            <a:pPr algn="just"/>
            <a:r>
              <a:rPr lang="ru-RU" dirty="0" smtClean="0">
                <a:latin typeface="Georgia" panose="02040502050405020303" pitchFamily="18" charset="0"/>
              </a:rPr>
              <a:t>      Редкая птица долетит до середины Днепра (Н. В. Гоголь)</a:t>
            </a:r>
          </a:p>
          <a:p>
            <a:pPr algn="just"/>
            <a:endParaRPr lang="ru-RU" dirty="0" smtClean="0">
              <a:latin typeface="Georgia" panose="02040502050405020303" pitchFamily="18" charset="0"/>
            </a:endParaRPr>
          </a:p>
          <a:p>
            <a:pPr algn="ctr"/>
            <a:r>
              <a:rPr lang="ru-RU" dirty="0" smtClean="0">
                <a:latin typeface="Georgia" panose="02040502050405020303" pitchFamily="18" charset="0"/>
              </a:rPr>
              <a:t>      </a:t>
            </a:r>
            <a:r>
              <a:rPr lang="ru-RU" b="1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Литота </a:t>
            </a:r>
          </a:p>
          <a:p>
            <a:pPr algn="just"/>
            <a:r>
              <a:rPr lang="ru-RU" b="1" dirty="0" smtClean="0">
                <a:latin typeface="Georgia" panose="02040502050405020303" pitchFamily="18" charset="0"/>
              </a:rPr>
              <a:t>(в пер. с греч. — малость, умеренность) — это образное выражение, содержащее непомерное преуменьшение какого-либо признака предмета, явления, действия:</a:t>
            </a:r>
          </a:p>
          <a:p>
            <a:r>
              <a:rPr lang="ru-RU" dirty="0" smtClean="0">
                <a:latin typeface="Georgia" panose="02040502050405020303" pitchFamily="18" charset="0"/>
              </a:rPr>
              <a:t>      Какие крохотные коровки! </a:t>
            </a:r>
          </a:p>
          <a:p>
            <a:r>
              <a:rPr lang="ru-RU" dirty="0" smtClean="0">
                <a:latin typeface="Georgia" panose="02040502050405020303" pitchFamily="18" charset="0"/>
              </a:rPr>
              <a:t>      Есть, право, менее булавочной головки. (И. А. Крылов)</a:t>
            </a:r>
          </a:p>
          <a:p>
            <a:endParaRPr lang="ru-RU" dirty="0" smtClean="0">
              <a:latin typeface="Georgia" panose="02040502050405020303" pitchFamily="18" charset="0"/>
            </a:endParaRPr>
          </a:p>
          <a:p>
            <a:r>
              <a:rPr lang="ru-RU" u="sng" dirty="0" smtClean="0">
                <a:latin typeface="Georgia" panose="02040502050405020303" pitchFamily="18" charset="0"/>
              </a:rPr>
              <a:t>Роль: Использование гиперболы и литоты позволяет авторам текстов резко усиливать выразительность изображаемого, придавать мыслям необычную форму и яркую эмоциональную окраску, </a:t>
            </a:r>
            <a:r>
              <a:rPr lang="ru-RU" u="sng" dirty="0" err="1" smtClean="0">
                <a:latin typeface="Georgia" panose="02040502050405020303" pitchFamily="18" charset="0"/>
              </a:rPr>
              <a:t>оценочность</a:t>
            </a:r>
            <a:r>
              <a:rPr lang="ru-RU" u="sng" dirty="0" smtClean="0">
                <a:latin typeface="Georgia" panose="02040502050405020303" pitchFamily="18" charset="0"/>
              </a:rPr>
              <a:t>, эмоциональную убедительность.</a:t>
            </a:r>
          </a:p>
          <a:p>
            <a:r>
              <a:rPr lang="ru-RU" dirty="0" smtClean="0">
                <a:latin typeface="Georgia" panose="02040502050405020303" pitchFamily="18" charset="0"/>
              </a:rPr>
              <a:t>      </a:t>
            </a:r>
            <a:r>
              <a:rPr lang="ru-RU" u="sng" dirty="0" smtClean="0">
                <a:latin typeface="Georgia" panose="02040502050405020303" pitchFamily="18" charset="0"/>
              </a:rPr>
              <a:t>Гипербола и литота могут также использоваться как средство создания комических образов.</a:t>
            </a:r>
          </a:p>
          <a:p>
            <a:pPr algn="just"/>
            <a:endParaRPr lang="ru-RU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12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8640"/>
            <a:ext cx="871296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b="1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Перифраз, или перифраза</a:t>
            </a:r>
          </a:p>
          <a:p>
            <a:pPr algn="just"/>
            <a:r>
              <a:rPr lang="ru-RU" b="1" dirty="0" smtClean="0">
                <a:latin typeface="Georgia" panose="02040502050405020303" pitchFamily="18" charset="0"/>
              </a:rPr>
              <a:t>(в пер. с греч. — описательное выражение), — это оборот, который употребляется вместо какого-либо слова или словосочетания.</a:t>
            </a:r>
          </a:p>
          <a:p>
            <a:pPr algn="just"/>
            <a:r>
              <a:rPr lang="ru-RU" dirty="0" smtClean="0">
                <a:latin typeface="Georgia" panose="02040502050405020303" pitchFamily="18" charset="0"/>
              </a:rPr>
              <a:t>      Например, Петербург в стихах А. С. Пушкина — «Петра творенье», «Полнощных стран краса и диво», «град Петров»; А. А. Блок в стихах М. И. Цветаевой — «рыцарь без укоризны», «голубоглазый снеговой певец», «снежный лебедь», «вседержитель моей души».</a:t>
            </a:r>
          </a:p>
          <a:p>
            <a:pPr algn="just"/>
            <a:endParaRPr lang="ru-RU" dirty="0" smtClean="0">
              <a:latin typeface="Georgia" panose="02040502050405020303" pitchFamily="18" charset="0"/>
            </a:endParaRPr>
          </a:p>
          <a:p>
            <a:pPr algn="just"/>
            <a:r>
              <a:rPr lang="ru-RU" dirty="0" smtClean="0">
                <a:latin typeface="Georgia" panose="02040502050405020303" pitchFamily="18" charset="0"/>
              </a:rPr>
              <a:t>Роль: перифразы позволяют:</a:t>
            </a:r>
          </a:p>
          <a:p>
            <a:pPr algn="just"/>
            <a:r>
              <a:rPr lang="ru-RU" i="1" dirty="0" smtClean="0">
                <a:latin typeface="Georgia" panose="02040502050405020303" pitchFamily="18" charset="0"/>
              </a:rPr>
              <a:t>      </a:t>
            </a:r>
            <a:r>
              <a:rPr lang="ru-RU" b="1" i="1" dirty="0" smtClean="0">
                <a:latin typeface="Georgia" panose="02040502050405020303" pitchFamily="18" charset="0"/>
              </a:rPr>
              <a:t>— выделить и подчеркнуть наиболее существенные признаки изображаемого;</a:t>
            </a:r>
          </a:p>
          <a:p>
            <a:pPr algn="just"/>
            <a:r>
              <a:rPr lang="ru-RU" b="1" i="1" dirty="0" smtClean="0">
                <a:latin typeface="Georgia" panose="02040502050405020303" pitchFamily="18" charset="0"/>
              </a:rPr>
              <a:t>      — избежать неоправданной тавтологии;</a:t>
            </a:r>
          </a:p>
          <a:p>
            <a:pPr algn="just"/>
            <a:r>
              <a:rPr lang="ru-RU" b="1" i="1" dirty="0" smtClean="0">
                <a:latin typeface="Georgia" panose="02040502050405020303" pitchFamily="18" charset="0"/>
              </a:rPr>
              <a:t>      — ярче и полнее выразить авторскую оценку изображаемого.</a:t>
            </a:r>
          </a:p>
          <a:p>
            <a:pPr algn="just"/>
            <a:r>
              <a:rPr lang="ru-RU" b="1" i="1" dirty="0" smtClean="0">
                <a:latin typeface="Georgia" panose="02040502050405020303" pitchFamily="18" charset="0"/>
              </a:rPr>
              <a:t>      Перифразы (особенно развернутые) также позволяют придавать тексту торжественное, возвышенное, патетическое звучание:</a:t>
            </a:r>
          </a:p>
          <a:p>
            <a:pPr algn="just"/>
            <a:r>
              <a:rPr lang="ru-RU" dirty="0" smtClean="0">
                <a:latin typeface="Georgia" panose="02040502050405020303" pitchFamily="18" charset="0"/>
              </a:rPr>
              <a:t>...о град державный,</a:t>
            </a:r>
          </a:p>
          <a:p>
            <a:pPr algn="just"/>
            <a:r>
              <a:rPr lang="ru-RU" dirty="0" smtClean="0">
                <a:latin typeface="Georgia" panose="02040502050405020303" pitchFamily="18" charset="0"/>
              </a:rPr>
              <a:t>Твердыня северных морей,</a:t>
            </a:r>
          </a:p>
          <a:p>
            <a:pPr algn="just"/>
            <a:r>
              <a:rPr lang="ru-RU" dirty="0" smtClean="0">
                <a:latin typeface="Georgia" panose="02040502050405020303" pitchFamily="18" charset="0"/>
              </a:rPr>
              <a:t>Венец отчизны православной,</a:t>
            </a:r>
          </a:p>
          <a:p>
            <a:pPr algn="just"/>
            <a:r>
              <a:rPr lang="ru-RU" dirty="0" smtClean="0">
                <a:latin typeface="Georgia" panose="02040502050405020303" pitchFamily="18" charset="0"/>
              </a:rPr>
              <a:t>Жилище пышное царей,</a:t>
            </a:r>
          </a:p>
          <a:p>
            <a:pPr algn="just"/>
            <a:r>
              <a:rPr lang="ru-RU" dirty="0" smtClean="0">
                <a:latin typeface="Georgia" panose="02040502050405020303" pitchFamily="18" charset="0"/>
              </a:rPr>
              <a:t>Петра державное творенье. (А. С. Пушкин)</a:t>
            </a:r>
            <a:endParaRPr lang="ru-RU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56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5250" y="116632"/>
            <a:ext cx="8769237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 Синонимы </a:t>
            </a:r>
          </a:p>
          <a:p>
            <a:pPr algn="just"/>
            <a:r>
              <a:rPr lang="ru-RU" b="1" dirty="0">
                <a:latin typeface="Georgia" panose="02040502050405020303" pitchFamily="18" charset="0"/>
              </a:rPr>
              <a:t>С</a:t>
            </a:r>
            <a:r>
              <a:rPr lang="ru-RU" b="1" dirty="0" smtClean="0">
                <a:latin typeface="Georgia" panose="02040502050405020303" pitchFamily="18" charset="0"/>
              </a:rPr>
              <a:t>лова одной части речи, различные по звучанию, но одинаковые или близкие по лексическому значению и отличающиеся друг от друга или оттенками значения, или стилистической окраской (смелый — отважный, бежать — мчаться, глаза (</a:t>
            </a:r>
            <a:r>
              <a:rPr lang="ru-RU" b="1" dirty="0" err="1" smtClean="0">
                <a:latin typeface="Georgia" panose="02040502050405020303" pitchFamily="18" charset="0"/>
              </a:rPr>
              <a:t>нейтр</a:t>
            </a:r>
            <a:r>
              <a:rPr lang="ru-RU" b="1" dirty="0" smtClean="0">
                <a:latin typeface="Georgia" panose="02040502050405020303" pitchFamily="18" charset="0"/>
              </a:rPr>
              <a:t>.) — очи (поэт.)), обладают большой выразительной силой.</a:t>
            </a:r>
          </a:p>
          <a:p>
            <a:pPr algn="just"/>
            <a:endParaRPr lang="ru-RU" b="1" dirty="0">
              <a:latin typeface="Georgia" panose="02040502050405020303" pitchFamily="18" charset="0"/>
            </a:endParaRPr>
          </a:p>
          <a:p>
            <a:pPr algn="just"/>
            <a:r>
              <a:rPr lang="ru-RU" dirty="0" smtClean="0">
                <a:latin typeface="Georgia" panose="02040502050405020303" pitchFamily="18" charset="0"/>
              </a:rPr>
              <a:t>Роль синонимов: синонимы (в том числе контекстуальные) как средства языковой выразительности позволяют:</a:t>
            </a:r>
          </a:p>
          <a:p>
            <a:pPr algn="just"/>
            <a:r>
              <a:rPr lang="ru-RU" dirty="0" smtClean="0">
                <a:latin typeface="Georgia" panose="02040502050405020303" pitchFamily="18" charset="0"/>
              </a:rPr>
              <a:t>      </a:t>
            </a:r>
            <a:r>
              <a:rPr lang="ru-RU" b="1" i="1" dirty="0" smtClean="0">
                <a:latin typeface="Georgia" panose="02040502050405020303" pitchFamily="18" charset="0"/>
              </a:rPr>
              <a:t>— уточнять мысль и передавать ее различные смысловые оттенки:</a:t>
            </a:r>
            <a:r>
              <a:rPr lang="ru-RU" dirty="0" smtClean="0">
                <a:latin typeface="Georgia" panose="02040502050405020303" pitchFamily="18" charset="0"/>
              </a:rPr>
              <a:t> Но в почерневших холстах </a:t>
            </a:r>
            <a:r>
              <a:rPr lang="ru-RU" dirty="0" err="1" smtClean="0">
                <a:latin typeface="Georgia" panose="02040502050405020303" pitchFamily="18" charset="0"/>
              </a:rPr>
              <a:t>Пуссона</a:t>
            </a:r>
            <a:r>
              <a:rPr lang="ru-RU" dirty="0" smtClean="0">
                <a:latin typeface="Georgia" panose="02040502050405020303" pitchFamily="18" charset="0"/>
              </a:rPr>
              <a:t> я ничего для себя не нашел; пейзажи не показались мне такими </a:t>
            </a:r>
            <a:r>
              <a:rPr lang="ru-RU" u="sng" dirty="0" smtClean="0">
                <a:latin typeface="Georgia" panose="02040502050405020303" pitchFamily="18" charset="0"/>
              </a:rPr>
              <a:t>выдуманными, вычурными, невероятными</a:t>
            </a:r>
            <a:r>
              <a:rPr lang="ru-RU" dirty="0" smtClean="0">
                <a:latin typeface="Georgia" panose="02040502050405020303" pitchFamily="18" charset="0"/>
              </a:rPr>
              <a:t>. (И. Е. Репин);</a:t>
            </a:r>
          </a:p>
          <a:p>
            <a:pPr algn="just"/>
            <a:r>
              <a:rPr lang="ru-RU" dirty="0" smtClean="0">
                <a:latin typeface="Georgia" panose="02040502050405020303" pitchFamily="18" charset="0"/>
              </a:rPr>
              <a:t>      </a:t>
            </a:r>
            <a:r>
              <a:rPr lang="ru-RU" b="1" i="1" dirty="0" smtClean="0">
                <a:latin typeface="Georgia" panose="02040502050405020303" pitchFamily="18" charset="0"/>
              </a:rPr>
              <a:t>— выражать оценку обозначаемого и авторское отношение к нему</a:t>
            </a:r>
            <a:r>
              <a:rPr lang="ru-RU" dirty="0" smtClean="0">
                <a:latin typeface="Georgia" panose="02040502050405020303" pitchFamily="18" charset="0"/>
              </a:rPr>
              <a:t>: Это — </a:t>
            </a:r>
            <a:r>
              <a:rPr lang="ru-RU" u="sng" dirty="0" smtClean="0">
                <a:latin typeface="Georgia" panose="02040502050405020303" pitchFamily="18" charset="0"/>
              </a:rPr>
              <a:t>моя родина, моя родная земля, мое отечество</a:t>
            </a:r>
            <a:r>
              <a:rPr lang="ru-RU" dirty="0" smtClean="0">
                <a:latin typeface="Georgia" panose="02040502050405020303" pitchFamily="18" charset="0"/>
              </a:rPr>
              <a:t>, — и в жизни нет </a:t>
            </a:r>
            <a:r>
              <a:rPr lang="ru-RU" u="sng" dirty="0" smtClean="0">
                <a:latin typeface="Georgia" panose="02040502050405020303" pitchFamily="18" charset="0"/>
              </a:rPr>
              <a:t>горячее, глубже и священнее чувства</a:t>
            </a:r>
            <a:r>
              <a:rPr lang="ru-RU" dirty="0" smtClean="0">
                <a:latin typeface="Georgia" panose="02040502050405020303" pitchFamily="18" charset="0"/>
              </a:rPr>
              <a:t>, чем любовь к тебе. (Л. Н. Толстой);</a:t>
            </a:r>
          </a:p>
          <a:p>
            <a:pPr algn="just"/>
            <a:r>
              <a:rPr lang="ru-RU" dirty="0" smtClean="0">
                <a:latin typeface="Georgia" panose="02040502050405020303" pitchFamily="18" charset="0"/>
              </a:rPr>
              <a:t>      </a:t>
            </a:r>
            <a:r>
              <a:rPr lang="ru-RU" b="1" i="1" dirty="0" smtClean="0">
                <a:latin typeface="Georgia" panose="02040502050405020303" pitchFamily="18" charset="0"/>
              </a:rPr>
              <a:t>— обозначать интенсивность признака и усиливать экспрессию: </a:t>
            </a:r>
            <a:r>
              <a:rPr lang="ru-RU" dirty="0" smtClean="0">
                <a:latin typeface="Georgia" panose="02040502050405020303" pitchFamily="18" charset="0"/>
              </a:rPr>
              <a:t>Ей каждый раз нужно было </a:t>
            </a:r>
            <a:r>
              <a:rPr lang="ru-RU" u="sng" dirty="0" smtClean="0">
                <a:latin typeface="Georgia" panose="02040502050405020303" pitchFamily="18" charset="0"/>
              </a:rPr>
              <a:t>очаровывать, пленять, сводить</a:t>
            </a:r>
            <a:r>
              <a:rPr lang="ru-RU" dirty="0" smtClean="0">
                <a:latin typeface="Georgia" panose="02040502050405020303" pitchFamily="18" charset="0"/>
              </a:rPr>
              <a:t> с ума. (А. П. Чехов); Я неисправимый идеалист; </a:t>
            </a:r>
            <a:r>
              <a:rPr lang="ru-RU" u="sng" dirty="0" smtClean="0">
                <a:latin typeface="Georgia" panose="02040502050405020303" pitchFamily="18" charset="0"/>
              </a:rPr>
              <a:t>я ищу </a:t>
            </a:r>
            <a:r>
              <a:rPr lang="ru-RU" dirty="0" smtClean="0">
                <a:latin typeface="Georgia" panose="02040502050405020303" pitchFamily="18" charset="0"/>
              </a:rPr>
              <a:t>святынь, </a:t>
            </a:r>
            <a:r>
              <a:rPr lang="ru-RU" u="sng" dirty="0" smtClean="0">
                <a:latin typeface="Georgia" panose="02040502050405020303" pitchFamily="18" charset="0"/>
              </a:rPr>
              <a:t>я люблю </a:t>
            </a:r>
            <a:r>
              <a:rPr lang="ru-RU" dirty="0" smtClean="0">
                <a:latin typeface="Georgia" panose="02040502050405020303" pitchFamily="18" charset="0"/>
              </a:rPr>
              <a:t>их, мое </a:t>
            </a:r>
            <a:r>
              <a:rPr lang="ru-RU" u="sng" dirty="0" smtClean="0">
                <a:latin typeface="Georgia" panose="02040502050405020303" pitchFamily="18" charset="0"/>
              </a:rPr>
              <a:t>сердце их жаждет</a:t>
            </a:r>
            <a:r>
              <a:rPr lang="ru-RU" dirty="0" smtClean="0">
                <a:latin typeface="Georgia" panose="02040502050405020303" pitchFamily="18" charset="0"/>
              </a:rPr>
              <a:t>. (Ф. М. Достоевский);</a:t>
            </a:r>
          </a:p>
          <a:p>
            <a:pPr algn="just"/>
            <a:r>
              <a:rPr lang="ru-RU" dirty="0" smtClean="0">
                <a:latin typeface="Georgia" panose="02040502050405020303" pitchFamily="18" charset="0"/>
              </a:rPr>
              <a:t>      </a:t>
            </a:r>
            <a:r>
              <a:rPr lang="ru-RU" b="1" i="1" dirty="0" smtClean="0">
                <a:latin typeface="Georgia" panose="02040502050405020303" pitchFamily="18" charset="0"/>
              </a:rPr>
              <a:t>— более глубоко раскрывать тот или иной образ</a:t>
            </a:r>
            <a:r>
              <a:rPr lang="ru-RU" dirty="0" smtClean="0">
                <a:latin typeface="Georgia" panose="02040502050405020303" pitchFamily="18" charset="0"/>
              </a:rPr>
              <a:t>: Его хорошо бритые щечки всегда горели румянцем </a:t>
            </a:r>
            <a:r>
              <a:rPr lang="ru-RU" u="sng" dirty="0" smtClean="0">
                <a:latin typeface="Georgia" panose="02040502050405020303" pitchFamily="18" charset="0"/>
              </a:rPr>
              <a:t>смущения, стыдливости, застенчивости и конфуза.</a:t>
            </a:r>
            <a:r>
              <a:rPr lang="ru-RU" dirty="0" smtClean="0">
                <a:latin typeface="Georgia" panose="02040502050405020303" pitchFamily="18" charset="0"/>
              </a:rPr>
              <a:t> (И. Ильф, Е. Петров)</a:t>
            </a:r>
            <a:endParaRPr lang="ru-RU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05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81</TotalTime>
  <Words>936</Words>
  <Application>Microsoft Office PowerPoint</Application>
  <PresentationFormat>Экран (4:3)</PresentationFormat>
  <Paragraphs>144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Ольга</cp:lastModifiedBy>
  <cp:revision>8</cp:revision>
  <dcterms:created xsi:type="dcterms:W3CDTF">2014-02-24T16:38:54Z</dcterms:created>
  <dcterms:modified xsi:type="dcterms:W3CDTF">2015-10-28T13:01:05Z</dcterms:modified>
</cp:coreProperties>
</file>