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</p:sldMasterIdLst>
  <p:notesMasterIdLst>
    <p:notesMasterId r:id="rId12"/>
  </p:notesMasterIdLst>
  <p:sldIdLst>
    <p:sldId id="259" r:id="rId5"/>
    <p:sldId id="270" r:id="rId6"/>
    <p:sldId id="279" r:id="rId7"/>
    <p:sldId id="262" r:id="rId8"/>
    <p:sldId id="263" r:id="rId9"/>
    <p:sldId id="280" r:id="rId10"/>
    <p:sldId id="281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35428-4774-4A10-9226-6BF7D53401D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E549-5757-4BB4-B17A-F5ED30578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8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E549-5757-4BB4-B17A-F5ED3057809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4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40634"/>
            <a:ext cx="6800850" cy="9185697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2540000"/>
            <a:ext cx="3714750" cy="416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743200"/>
            <a:ext cx="3601046" cy="3761317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2840569"/>
            <a:ext cx="3314700" cy="2133769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" y="4978400"/>
            <a:ext cx="3314700" cy="14224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2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7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2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40635"/>
            <a:ext cx="6800850" cy="9185697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2540000"/>
            <a:ext cx="3714750" cy="416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743200"/>
            <a:ext cx="3601046" cy="3761317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2840568"/>
            <a:ext cx="3314700" cy="2133769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" y="4978400"/>
            <a:ext cx="3314700" cy="14224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22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26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40637"/>
            <a:ext cx="6800849" cy="646176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5748224"/>
            <a:ext cx="6858000" cy="254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5849824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8184507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495153"/>
            <a:ext cx="6229350" cy="552865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342900" y="5951424"/>
            <a:ext cx="622935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1D3641"/>
                </a:solidFill>
              </a:rPr>
              <a:pPr/>
              <a:t>17.11.2015</a:t>
            </a:fld>
            <a:endParaRPr lang="ru-RU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1D3641"/>
                </a:solidFill>
              </a:rPr>
              <a:pPr/>
              <a:t>‹#›</a:t>
            </a:fld>
            <a:endParaRPr lang="ru-RU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01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77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35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49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19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364067"/>
            <a:ext cx="41148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-33992" y="4295350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535936"/>
            <a:ext cx="1783080" cy="18288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4736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1518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53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00300" y="508000"/>
            <a:ext cx="4171950" cy="75184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-33992" y="4295350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6" y="2540000"/>
            <a:ext cx="1783080" cy="18288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8800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6930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9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19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40635"/>
            <a:ext cx="6800850" cy="9185697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2540000"/>
            <a:ext cx="3714750" cy="416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743200"/>
            <a:ext cx="3601046" cy="3761317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2840568"/>
            <a:ext cx="3314700" cy="2133769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" y="4978400"/>
            <a:ext cx="3314700" cy="14224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48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04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40637"/>
            <a:ext cx="6800849" cy="646176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5748224"/>
            <a:ext cx="6858000" cy="254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5849824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8184507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495153"/>
            <a:ext cx="6229350" cy="552865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342900" y="5951424"/>
            <a:ext cx="622935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1D3641"/>
                </a:solidFill>
              </a:rPr>
              <a:pPr/>
              <a:t>17.11.2015</a:t>
            </a:fld>
            <a:endParaRPr lang="ru-RU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1D3641"/>
                </a:solidFill>
              </a:rPr>
              <a:pPr/>
              <a:t>‹#›</a:t>
            </a:fld>
            <a:endParaRPr lang="ru-RU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41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21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53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948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5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40637"/>
            <a:ext cx="6800849" cy="646176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5748224"/>
            <a:ext cx="6858000" cy="254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5849824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8184508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495154"/>
            <a:ext cx="6229350" cy="552865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342900" y="5951424"/>
            <a:ext cx="622935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1D3641"/>
                </a:solidFill>
              </a:rPr>
              <a:pPr/>
              <a:t>17.11.2015</a:t>
            </a:fld>
            <a:endParaRPr lang="ru-RU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1D3641"/>
                </a:solidFill>
              </a:rPr>
              <a:pPr/>
              <a:t>‹#›</a:t>
            </a:fld>
            <a:endParaRPr lang="ru-RU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37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364067"/>
            <a:ext cx="41148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-33992" y="4295350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535936"/>
            <a:ext cx="1783080" cy="18288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4736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163322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00300" y="508000"/>
            <a:ext cx="4171950" cy="75184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-33992" y="4295350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6" y="2540000"/>
            <a:ext cx="1783080" cy="18288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8800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61529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7850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705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40635"/>
            <a:ext cx="6800850" cy="9185697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2540000"/>
            <a:ext cx="3714750" cy="416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743200"/>
            <a:ext cx="3601046" cy="3761317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2840568"/>
            <a:ext cx="3314700" cy="2133769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" y="4978400"/>
            <a:ext cx="3314700" cy="14224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09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79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40637"/>
            <a:ext cx="6800849" cy="646176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5748224"/>
            <a:ext cx="6858000" cy="254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5849824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8184507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495153"/>
            <a:ext cx="6229350" cy="552865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342900" y="5951424"/>
            <a:ext cx="622935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1D3641"/>
                </a:solidFill>
              </a:rPr>
              <a:pPr/>
              <a:t>17.11.2015</a:t>
            </a:fld>
            <a:endParaRPr lang="ru-RU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1D3641"/>
                </a:solidFill>
              </a:rPr>
              <a:pPr/>
              <a:t>‹#›</a:t>
            </a:fld>
            <a:endParaRPr lang="ru-RU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22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811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80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8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707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201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364067"/>
            <a:ext cx="41148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-33992" y="4295350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535936"/>
            <a:ext cx="1783080" cy="18288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4736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82270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00300" y="508000"/>
            <a:ext cx="4171950" cy="75184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-33992" y="4295350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6" y="2540000"/>
            <a:ext cx="1783080" cy="18288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8800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82079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071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3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6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5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1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364069"/>
            <a:ext cx="41148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-33992" y="4295351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535936"/>
            <a:ext cx="1783080" cy="18288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4736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3072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00300" y="508000"/>
            <a:ext cx="4171950" cy="75184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-33992" y="4295351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6" y="2540000"/>
            <a:ext cx="1783080" cy="18288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8800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234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920000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12014" y="182880"/>
            <a:ext cx="6652260" cy="877824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1654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3343" y="8416546"/>
            <a:ext cx="261131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1654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31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920000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12014" y="182880"/>
            <a:ext cx="6652260" cy="877824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1654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3342" y="8416545"/>
            <a:ext cx="261131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1654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85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920000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12014" y="182880"/>
            <a:ext cx="6652260" cy="877824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1654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3342" y="8416545"/>
            <a:ext cx="261131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1654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1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920000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12014" y="182880"/>
            <a:ext cx="6652260" cy="877824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1654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DFE6D0"/>
                </a:solidFill>
              </a:rPr>
              <a:pPr/>
              <a:t>17.11.2015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3342" y="8416545"/>
            <a:ext cx="261131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1654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74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30384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6831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1477" y="3707904"/>
            <a:ext cx="648072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В 1940 г. поступил 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на завод имени Серго слесарем-лекальщиком в 4 цех.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Узнав 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о только что открывшихся курсах планеристов, сделал первый шаг к своей детской мечте. Занимался там с друзьями вплоть до 22 июня 1941 года. 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12" name="Рисунок 11" descr="C:\Users\Хозяин\Desktop\самолет\1268868333_4a1aa394ae686a517022e97593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276"/>
          <a:stretch/>
        </p:blipFill>
        <p:spPr bwMode="auto">
          <a:xfrm>
            <a:off x="866362" y="323528"/>
            <a:ext cx="5370950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C:\Users\Хозяин\Desktop\45751_v5gyimG3u4XewMSlqieaH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6333" y="4466373"/>
            <a:ext cx="5831007" cy="38776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11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Описание: C:\Users\Хозяин\Desktop\встречи и фото все\интервью\Барлёв_сканиров. фото\Барлёв_выпуск литейщиков - копия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408" t="14865" r="9158" b="5318"/>
          <a:stretch>
            <a:fillRect/>
          </a:stretch>
        </p:blipFill>
        <p:spPr bwMode="auto">
          <a:xfrm rot="299116">
            <a:off x="851246" y="3775173"/>
            <a:ext cx="5227514" cy="37408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8640" y="7884368"/>
            <a:ext cx="655272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Выпускники </a:t>
            </a:r>
            <a:r>
              <a:rPr lang="ru-RU" sz="1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Зеленодольского</a:t>
            </a:r>
            <a:r>
              <a:rPr lang="ru-RU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механического техникума, 1953г. Специальность «Техник-технолог литейного производства </a:t>
            </a:r>
            <a:endParaRPr lang="ru-RU" sz="1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 фото </a:t>
            </a:r>
            <a:r>
              <a:rPr lang="ru-RU" sz="1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И.А.Барлев</a:t>
            </a:r>
            <a:r>
              <a:rPr lang="ru-RU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второй ряд снизу, четвертый справа) </a:t>
            </a:r>
            <a:endParaRPr lang="ru-RU" sz="1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C:\Users\Хозяин\Desktop\встречи и фото все\интервью\DSCF3751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94" t="17094" r="13942" b="42522"/>
          <a:stretch/>
        </p:blipFill>
        <p:spPr bwMode="auto">
          <a:xfrm>
            <a:off x="714356" y="1000100"/>
            <a:ext cx="5572164" cy="2286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14290" y="3214678"/>
            <a:ext cx="648072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1953 год – окончил </a:t>
            </a:r>
            <a:r>
              <a:rPr lang="ru-RU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Зеленодольский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механический техникум, получил диплом об окончании.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90" y="142844"/>
            <a:ext cx="6643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Война внесла свои коррективы в учебный процесс. Многие студенты, в том числе и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Барлев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И. А. ушли добровольцами на фронт. Иван Анисимович смог продолжить обучение в техникуме только после войны. </a:t>
            </a:r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25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Хозяин\Desktop\102241709_3745438__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9770"/>
          <a:stretch/>
        </p:blipFill>
        <p:spPr bwMode="auto">
          <a:xfrm>
            <a:off x="728700" y="2543321"/>
            <a:ext cx="5220580" cy="29647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8640" y="1475656"/>
            <a:ext cx="6480720" cy="1067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7995"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Получив бронь на заводе, как настоящий комсомолец, пошёл в военкомат проситься добровольцем на фронт. Начальник отдела кадров, порвав повестку, отправил в цех работать. Но упорный Иван Анисимович не сдался, вернулся к военкому за новой повесткой.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501" y="251520"/>
            <a:ext cx="648072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В тот памятный день Иван Анисимович сдавал экзамены и должен был совершить первый самостоятельный полёт над городом без инструктора. Когда до него дошла очередь, и он уже стоял перед кабиной самолёта, вдруг прискакал вестовой из военкомата и объявил: «Началась война!» Тут же свернули все полёты.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209" y="5508848"/>
            <a:ext cx="6447581" cy="3679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         Попал 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в военную школу авиационных механиков в городе Вольск Саратовской области. Через 7 месяцев курсантов досрочно выпустили. Всех отличников, в числе которых был и Иван Анисимович, отправили по ладожской дороге жизни в блокадный Ленинград, во 2-ой гвардейский корпус. </a:t>
            </a:r>
            <a:endParaRPr lang="ru-RU" sz="1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  <a:p>
            <a:pPr lvl="0" indent="467995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Так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он стал бортмехаником 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на самолёте ТБ – 3, тяжёлом бомбардировщике. Долетал до Кенигсберга, совершал по 6 – 7 вылетов в день. Позже его перевели в истребительную авиацию, во 2-ой гвардейский корпус 400 полка. Как механик, готовил самолёты к боевому вылету. Считает себя самолётным доктором. Мог на слух, по звуку работающего мотора, определить в каком механизме проблема.</a:t>
            </a: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04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5051" y="682160"/>
            <a:ext cx="65527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68313" algn="just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C:\Users\Хозяин\Desktop\самолет\1268868353_37c82c3ab262202fa6f7b0c2acf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8845" y="611560"/>
            <a:ext cx="5087438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5051" y="8414570"/>
            <a:ext cx="6552726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7995" algn="ctr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Ленинград, 2-ой гвардейский корпус.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2050" name="Picture 2" descr="H:\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5603" y="4932040"/>
            <a:ext cx="5087438" cy="3190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9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8637" y="-82097"/>
            <a:ext cx="6480721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Воспоминание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И.А.Барлева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блокаде Ленинграда.</a:t>
            </a:r>
            <a:endParaRPr kumimoji="0" lang="ru-RU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Германские войска предприняли мощное наступление, и 30 августа 1941 г. Город оказался в тисках. 8 сентября немцы перерезали железную дорогу Москва-Ленинград. Начались кровопролитные бои. Было приказано защищать Ленинград до последнего человека. Опасаясь больших потерь при штурме, Гитлер приказал начать долговременную осаду. </a:t>
            </a:r>
            <a:endParaRPr kumimoji="0" lang="ru-RU" sz="14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575" y="35623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52" y="2143108"/>
            <a:ext cx="6480721" cy="3541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0" indent="443865" algn="just">
              <a:lnSpc>
                <a:spcPts val="1945"/>
              </a:lnSpc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Начались постоянные бомбежки и артобстрелы.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За 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время блокады немцы обрушили на Ленинград 100 тыс. бомб и 150 тыс. снарядов.</a:t>
            </a: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620" lvl="0" indent="443865" algn="just">
              <a:lnSpc>
                <a:spcPts val="1945"/>
              </a:lnSpc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В особенно трагическом положении оказалось мирное население. К моменту полной блокады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в городе 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остались 2,5 млн. граждан, среди которых 400 тыс. детей.</a:t>
            </a: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6350" lvl="0" indent="443865" algn="just">
              <a:lnSpc>
                <a:spcPts val="1955"/>
              </a:lnSpc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Самой тяжелой оказалась первая блокадная зима. Немцам удалось разбомбить продовольственные склады, в результате чего Ленинград оказался без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запасов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0795" lvl="0" indent="443865" algn="just">
              <a:lnSpc>
                <a:spcPts val="1945"/>
              </a:lnSpc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Хлеб доставлялся только авиацией, или по дороге, проложенной по льду Ладожского озера. Под постоянной бомбежкой и артобстрелами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лётчики и водители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, несмотря на огромные потери, доставляли по «дороге жизни» лишь небольшое количество необходимых продуктов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26" name="Picture 2" descr="C:\Users\Хозяин\Desktop\бокад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736" y="5685103"/>
            <a:ext cx="4680520" cy="31858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5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560" y="1475656"/>
            <a:ext cx="648072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0" indent="443865" algn="just">
              <a:lnSpc>
                <a:spcPts val="1955"/>
              </a:lnSpc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Условия для всех были одинаковыми – сначала 150, а потом и 125 грамм хлеба в день. </a:t>
            </a: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8638" y="2006710"/>
            <a:ext cx="6503923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" marR="17780" indent="441325" algn="just">
              <a:lnSpc>
                <a:spcPts val="1930"/>
              </a:lnSpc>
              <a:spcAft>
                <a:spcPts val="0"/>
              </a:spcAft>
            </a:pP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По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рассказу Ивана Анисимовича, эта пайка хлеба представляла собой маленький, липкий, сырой кусочек, состоящий из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отрубей, опилок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и небольшой части муки.</a:t>
            </a:r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2050" name="Picture 2" descr="C:\Users\Хозяин\Desktop\142d33a8361e31d56cc858d4676f828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4114" y="2898867"/>
            <a:ext cx="4272973" cy="27770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Хозяин\Desktop\img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6365" y="5868144"/>
            <a:ext cx="4248472" cy="30093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5560" y="179512"/>
            <a:ext cx="6371792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0" indent="443865" algn="just">
              <a:lnSpc>
                <a:spcPts val="1955"/>
              </a:lnSpc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Со страшной неумолимостью надвигался голод. Никакого дополнительного пайка в блокадном Ленинграде лётчики не получали. С 20 ноября ежедневная норма хлеба для рабочих составляла всего 250 г, для служащих, иждивенцев и детей - вдвое меньше. </a:t>
            </a:r>
          </a:p>
        </p:txBody>
      </p:sp>
    </p:spTree>
    <p:extLst>
      <p:ext uri="{BB962C8B-B14F-4D97-AF65-F5344CB8AC3E}">
        <p14:creationId xmlns:p14="http://schemas.microsoft.com/office/powerpoint/2010/main" val="28548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024" y="179512"/>
            <a:ext cx="64807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7995" algn="just">
              <a:lnSpc>
                <a:spcPct val="115000"/>
              </a:lnSpc>
              <a:spcAft>
                <a:spcPts val="600"/>
              </a:spcAft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Как-то увидел, как на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поле 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приземлился учебно-тренировочный самолёт У-2. Побежали с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ребятами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, обступили невиданное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чудо </a:t>
            </a: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техники. Лётчик разрешил потрогать, ответил на вопросы любопытных мальчишек. Потрясённый увиденным, Иван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Анисимович твёрдо для себя решил, что станет лётчиком.</a:t>
            </a: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5" name="Рисунок 4" descr="C:\Users\Хозяин\Desktop\f2f5691f5043 - копия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978" y="1835696"/>
            <a:ext cx="4736811" cy="2475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97024" y="4310862"/>
            <a:ext cx="6480720" cy="1202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 открытием техникума в 1939 году Иван Анисимович поступил на первый курс по специальности «Техник-технолог литейного производства». Как и большинство его сверстников совмещал учебу с работой на заводе «Серго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</a:p>
        </p:txBody>
      </p:sp>
      <p:pic>
        <p:nvPicPr>
          <p:cNvPr id="2050" name="Picture 2" descr="C:\Users\Хозяин\Desktop\166107_origina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623" y="5518422"/>
            <a:ext cx="5543521" cy="3307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9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Другая 2">
      <a:dk1>
        <a:srgbClr val="FFFF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аркет">
  <a:themeElements>
    <a:clrScheme name="Другая 2">
      <a:dk1>
        <a:srgbClr val="FFFF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Паркет">
  <a:themeElements>
    <a:clrScheme name="Другая 2">
      <a:dk1>
        <a:srgbClr val="FFFF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Паркет">
  <a:themeElements>
    <a:clrScheme name="Другая 2">
      <a:dk1>
        <a:srgbClr val="FFFF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658</Words>
  <Application>Microsoft Office PowerPoint</Application>
  <PresentationFormat>Экран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Паркет</vt:lpstr>
      <vt:lpstr>1_Паркет</vt:lpstr>
      <vt:lpstr>3_Паркет</vt:lpstr>
      <vt:lpstr>4_Паркет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58</cp:revision>
  <dcterms:created xsi:type="dcterms:W3CDTF">2015-03-12T08:58:19Z</dcterms:created>
  <dcterms:modified xsi:type="dcterms:W3CDTF">2015-11-17T19:09:10Z</dcterms:modified>
</cp:coreProperties>
</file>