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4ege.ru/gia-po-russkomu-jazyku/4541-kak-pisat-sochinenie-rassuzhdenie-na-lingvisticheskuyu-temu.html" TargetMode="External"/><Relationship Id="rId2" Type="http://schemas.openxmlformats.org/officeDocument/2006/relationships/hyperlink" Target="http://olgagolubeva.blogspot.ru/2014/03/blog-post_1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&#1082;&#1072;&#1087;&#1082;&#1072;&#1085;&#1099;-&#1077;&#1075;&#1101;.&#1088;&#1092;/index.php/dlya-uchenikov/gia-dlya-9-klassov/vypolnenie-zadanij-chasti-s/sochineniya-rassuzhdeniya-na-lingvisticheskuyu-temu-2013g/380-sochinenie-na-gia-2013-goda-po-testu-9" TargetMode="External"/><Relationship Id="rId4" Type="http://schemas.openxmlformats.org/officeDocument/2006/relationships/hyperlink" Target="http://alfring.ru/zadaniya/s2-sochinen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Сложное предложение</a:t>
            </a:r>
            <a:br>
              <a:rPr lang="ru-RU" dirty="0" smtClean="0"/>
            </a:br>
            <a:r>
              <a:rPr lang="ru-RU" dirty="0" smtClean="0"/>
              <a:t>Подготовка к написанию сочинения-рассуждения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3766" y="5105400"/>
            <a:ext cx="6560234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Урок русского языка в 9 классе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ГБОУ «Морская школа»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Московского р-на СПб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учитель: Лебедева С.С.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Используйте слова-подсказки,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добавляя к ним другие известные вам слова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подходящей тематики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компас                                                                             удерживать                       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штурвал                                                         вести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      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                      определять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якорь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маяк                                                                                 находить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4600" dirty="0" smtClean="0"/>
              <a:t>             </a:t>
            </a:r>
            <a:r>
              <a:rPr lang="ru-RU" sz="4600" b="1" dirty="0" smtClean="0"/>
              <a:t> 1.  </a:t>
            </a:r>
            <a:r>
              <a:rPr lang="en-US" sz="4600" b="1" dirty="0" smtClean="0"/>
              <a:t>[       ], </a:t>
            </a:r>
            <a:r>
              <a:rPr lang="ru-RU" sz="4600" b="1" dirty="0" smtClean="0"/>
              <a:t>но </a:t>
            </a:r>
            <a:r>
              <a:rPr lang="en-US" sz="4600" b="1" dirty="0" smtClean="0"/>
              <a:t>[       </a:t>
            </a:r>
            <a:r>
              <a:rPr lang="en-US" sz="4600" b="1" dirty="0" smtClean="0"/>
              <a:t>]</a:t>
            </a:r>
            <a:r>
              <a:rPr lang="ru-RU" sz="4600" b="1" dirty="0" smtClean="0"/>
              <a:t>.</a:t>
            </a:r>
            <a:br>
              <a:rPr lang="ru-RU" sz="4600" b="1" dirty="0" smtClean="0"/>
            </a:br>
            <a:r>
              <a:rPr lang="ru-RU" sz="4600" b="1" dirty="0" smtClean="0"/>
              <a:t>              </a:t>
            </a:r>
            <a:r>
              <a:rPr lang="ru-RU" sz="4600" b="1" dirty="0" smtClean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u-RU" sz="4600" b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r>
              <a:rPr lang="ru-RU" sz="4600" b="1" dirty="0" smtClean="0">
                <a:solidFill>
                  <a:schemeClr val="tx2">
                    <a:lumMod val="75000"/>
                  </a:schemeClr>
                </a:solidFill>
              </a:rPr>
              <a:t>, чтобы (         ).</a:t>
            </a:r>
            <a:r>
              <a:rPr lang="ru-RU" sz="4600" b="1" dirty="0" smtClean="0"/>
              <a:t/>
            </a:r>
            <a:br>
              <a:rPr lang="ru-RU" sz="4600" b="1" dirty="0" smtClean="0"/>
            </a:br>
            <a:r>
              <a:rPr lang="ru-RU" sz="4600" b="1" dirty="0" smtClean="0"/>
              <a:t>              3. (         ), когда   </a:t>
            </a:r>
            <a:r>
              <a:rPr lang="en-US" sz="4600" b="1" dirty="0" smtClean="0"/>
              <a:t>[       ]</a:t>
            </a:r>
            <a:r>
              <a:rPr lang="ru-RU" sz="4600" b="1" dirty="0" smtClean="0"/>
              <a:t>.</a:t>
            </a:r>
            <a:endParaRPr lang="ru-RU" b="1" dirty="0"/>
          </a:p>
        </p:txBody>
      </p:sp>
      <p:pic>
        <p:nvPicPr>
          <p:cNvPr id="14338" name="Picture 2" descr="http://img-fotki.yandex.ru/get/6622/3859501.1e/0_a59dd_179fd91f_X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429264"/>
            <a:ext cx="928694" cy="1143008"/>
          </a:xfrm>
          <a:prstGeom prst="rect">
            <a:avLst/>
          </a:prstGeom>
          <a:noFill/>
        </p:spPr>
      </p:pic>
      <p:pic>
        <p:nvPicPr>
          <p:cNvPr id="14340" name="Picture 4" descr="http://festival.1september.ru/articles/516502/Image37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571612"/>
            <a:ext cx="1114412" cy="1057263"/>
          </a:xfrm>
          <a:prstGeom prst="rect">
            <a:avLst/>
          </a:prstGeom>
          <a:noFill/>
        </p:spPr>
      </p:pic>
      <p:pic>
        <p:nvPicPr>
          <p:cNvPr id="14342" name="Picture 6" descr="http://ill-777.narod.ru/777magazine3_files/shturva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071810"/>
            <a:ext cx="1571636" cy="1571636"/>
          </a:xfrm>
          <a:prstGeom prst="rect">
            <a:avLst/>
          </a:prstGeom>
          <a:noFill/>
        </p:spPr>
      </p:pic>
      <p:pic>
        <p:nvPicPr>
          <p:cNvPr id="14344" name="Picture 8" descr="http://xn--32-6kcd9amu4ar.xn--p1ai/d/282484/d/6230-3040-maya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5286388"/>
            <a:ext cx="785818" cy="12008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сложных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</a:t>
            </a:r>
            <a:r>
              <a:rPr lang="ru-RU" sz="5400" b="1" dirty="0" smtClean="0"/>
              <a:t>     СП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643042" y="2214554"/>
            <a:ext cx="2214578" cy="42862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929190" y="2214554"/>
            <a:ext cx="2357454" cy="42862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36215" y="2821777"/>
            <a:ext cx="785818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250030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ССП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321468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СПП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250030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</a:t>
            </a:r>
            <a:r>
              <a:rPr lang="ru-RU" sz="3600" b="1" dirty="0" smtClean="0"/>
              <a:t>СП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3214686"/>
            <a:ext cx="2214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Грамматически самостоятельные части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Связь: смысловая, союзная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 и, а, но, да, или, либо, однако, </a:t>
            </a:r>
            <a:r>
              <a:rPr lang="ru-RU" i="1" dirty="0" smtClean="0">
                <a:solidFill>
                  <a:schemeClr val="bg1"/>
                </a:solidFill>
              </a:rPr>
              <a:t>зато, </a:t>
            </a:r>
            <a:r>
              <a:rPr lang="ru-RU" i="1" dirty="0" smtClean="0">
                <a:solidFill>
                  <a:schemeClr val="bg1"/>
                </a:solidFill>
              </a:rPr>
              <a:t>ни... ни..., то... то..., то ли..., то ли..., не то..., не то... 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др.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4612" y="3714752"/>
            <a:ext cx="37862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Одна часть грамматически и по смыслу зависит от другой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Связь: союзы и союзные слова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i="1" dirty="0" smtClean="0">
                <a:solidFill>
                  <a:schemeClr val="bg1"/>
                </a:solidFill>
              </a:rPr>
              <a:t>что, чтобы, где, когда, куда, почему, если (ежели), как, пока, хотя, поэтому, какой, который, </a:t>
            </a:r>
            <a:r>
              <a:rPr lang="ru-RU" sz="1600" i="1" dirty="0" smtClean="0">
                <a:solidFill>
                  <a:schemeClr val="bg1"/>
                </a:solidFill>
              </a:rPr>
              <a:t>чей, </a:t>
            </a:r>
            <a:r>
              <a:rPr lang="ru-RU" sz="1600" i="1" dirty="0" smtClean="0">
                <a:solidFill>
                  <a:schemeClr val="bg1"/>
                </a:solidFill>
              </a:rPr>
              <a:t>благодаря тому что, ввиду того что, вследствие того что, вместо того чтобы, несмотря на то что, прежде чем, с тех пор как </a:t>
            </a:r>
            <a:r>
              <a:rPr lang="ru-RU" sz="1600" dirty="0" smtClean="0">
                <a:solidFill>
                  <a:schemeClr val="bg1"/>
                </a:solidFill>
              </a:rPr>
              <a:t>и др</a:t>
            </a:r>
            <a:r>
              <a:rPr lang="ru-RU" sz="1600" dirty="0" smtClean="0"/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3143248"/>
            <a:ext cx="22860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Части почти </a:t>
            </a:r>
            <a:r>
              <a:rPr lang="ru-RU" dirty="0" smtClean="0">
                <a:solidFill>
                  <a:schemeClr val="bg1"/>
                </a:solidFill>
              </a:rPr>
              <a:t>всегда </a:t>
            </a:r>
            <a:r>
              <a:rPr lang="ru-RU" b="1" dirty="0" smtClean="0">
                <a:solidFill>
                  <a:schemeClr val="bg1"/>
                </a:solidFill>
              </a:rPr>
              <a:t>самостоятельны в грамматическом отношении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но </a:t>
            </a:r>
            <a:r>
              <a:rPr lang="ru-RU" dirty="0" smtClean="0">
                <a:solidFill>
                  <a:schemeClr val="bg1"/>
                </a:solidFill>
              </a:rPr>
              <a:t>иногда </a:t>
            </a:r>
            <a:r>
              <a:rPr lang="ru-RU" b="1" dirty="0" smtClean="0">
                <a:solidFill>
                  <a:schemeClr val="bg1"/>
                </a:solidFill>
              </a:rPr>
              <a:t>неравноправны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 smtClean="0">
                <a:solidFill>
                  <a:schemeClr val="bg1"/>
                </a:solidFill>
              </a:rPr>
              <a:t>смыслу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Союзы и союзные слова </a:t>
            </a:r>
            <a:r>
              <a:rPr lang="ru-RU" b="1" dirty="0" smtClean="0">
                <a:solidFill>
                  <a:schemeClr val="bg1"/>
                </a:solidFill>
              </a:rPr>
              <a:t>отсутствуют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150017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Привести примеры из звучавших на уроке предложений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высказывание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6237"/>
            <a:ext cx="8501122" cy="452628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Грамматика позволяет нам связать между собой любые слова, …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/>
              <a:t>но              а          </a:t>
            </a:r>
            <a:r>
              <a:rPr lang="ru-RU" sz="3600" b="1" i="1" dirty="0" smtClean="0"/>
              <a:t>потому </a:t>
            </a:r>
            <a:r>
              <a:rPr lang="ru-RU" sz="3600" b="1" i="1" dirty="0" smtClean="0"/>
              <a:t>что    чтобы                                    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143380"/>
            <a:ext cx="2000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Противопо-ставление</a:t>
            </a:r>
            <a:r>
              <a:rPr lang="ru-RU" b="1" dirty="0" smtClean="0"/>
              <a:t>, противоречие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…но требу-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ет</a:t>
            </a:r>
            <a:r>
              <a:rPr lang="ru-RU" b="1" dirty="0" smtClean="0">
                <a:solidFill>
                  <a:schemeClr val="bg1"/>
                </a:solidFill>
              </a:rPr>
              <a:t> упорства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 </a:t>
            </a:r>
            <a:r>
              <a:rPr lang="ru-RU" b="1" dirty="0" err="1" smtClean="0">
                <a:solidFill>
                  <a:schemeClr val="bg1"/>
                </a:solidFill>
              </a:rPr>
              <a:t>изуче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нии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4272677"/>
            <a:ext cx="2000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Противопо-ставление</a:t>
            </a:r>
            <a:r>
              <a:rPr lang="ru-RU" b="1" dirty="0" smtClean="0"/>
              <a:t>,  сопоставление, продолжение мысли</a:t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…а математика учит </a:t>
            </a:r>
            <a:r>
              <a:rPr lang="ru-RU" b="1" dirty="0" err="1" smtClean="0">
                <a:solidFill>
                  <a:schemeClr val="bg1"/>
                </a:solidFill>
              </a:rPr>
              <a:t>про-странственному</a:t>
            </a:r>
            <a:r>
              <a:rPr lang="ru-RU" b="1" dirty="0" smtClean="0">
                <a:solidFill>
                  <a:schemeClr val="bg1"/>
                </a:solidFill>
              </a:rPr>
              <a:t> мышлению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071942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Причина, объяснение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…потому что в её арсенале имеется огромное </a:t>
            </a:r>
            <a:r>
              <a:rPr lang="ru-RU" b="1" dirty="0" err="1" smtClean="0">
                <a:solidFill>
                  <a:schemeClr val="bg1"/>
                </a:solidFill>
              </a:rPr>
              <a:t>количест-во</a:t>
            </a:r>
            <a:r>
              <a:rPr lang="ru-RU" b="1" dirty="0" smtClean="0">
                <a:solidFill>
                  <a:schemeClr val="bg1"/>
                </a:solidFill>
              </a:rPr>
              <a:t> языковых средст</a:t>
            </a:r>
            <a:r>
              <a:rPr lang="ru-RU" b="1" dirty="0" smtClean="0">
                <a:solidFill>
                  <a:schemeClr val="bg1"/>
                </a:solidFill>
              </a:rPr>
              <a:t>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2330" y="4429132"/>
            <a:ext cx="2071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…чтобы </a:t>
            </a:r>
            <a:r>
              <a:rPr lang="ru-RU" b="1" i="1" dirty="0" smtClean="0">
                <a:solidFill>
                  <a:srgbClr val="C00000"/>
                </a:solidFill>
              </a:rPr>
              <a:t>выразить любую мысль 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о </a:t>
            </a:r>
            <a:r>
              <a:rPr lang="ru-RU" b="1" i="1" dirty="0" smtClean="0">
                <a:solidFill>
                  <a:srgbClr val="C00000"/>
                </a:solidFill>
              </a:rPr>
              <a:t>любом предмете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Рассуждение как тип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492919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Жанры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-Доклад</a:t>
            </a:r>
            <a:br>
              <a:rPr lang="ru-RU" b="1" dirty="0" smtClean="0"/>
            </a:br>
            <a:r>
              <a:rPr lang="ru-RU" b="1" dirty="0" smtClean="0"/>
              <a:t>-Статья </a:t>
            </a:r>
            <a:br>
              <a:rPr lang="ru-RU" b="1" dirty="0" smtClean="0"/>
            </a:br>
            <a:r>
              <a:rPr lang="ru-RU" b="1" dirty="0" smtClean="0"/>
              <a:t>-Эссе </a:t>
            </a:r>
            <a:br>
              <a:rPr lang="ru-RU" b="1" dirty="0" smtClean="0"/>
            </a:br>
            <a:r>
              <a:rPr lang="ru-RU" b="1" dirty="0" smtClean="0"/>
              <a:t>-Письмо</a:t>
            </a:r>
            <a:br>
              <a:rPr lang="ru-RU" b="1" dirty="0" smtClean="0"/>
            </a:br>
            <a:r>
              <a:rPr lang="ru-RU" b="1" dirty="0" smtClean="0"/>
              <a:t>-Рецензия </a:t>
            </a:r>
            <a:br>
              <a:rPr lang="ru-RU" b="1" dirty="0" smtClean="0"/>
            </a:br>
            <a:r>
              <a:rPr lang="ru-RU" b="1" dirty="0" smtClean="0"/>
              <a:t>-Устное </a:t>
            </a:r>
            <a:r>
              <a:rPr lang="ru-RU" b="1" dirty="0" err="1" smtClean="0"/>
              <a:t>выступле</a:t>
            </a:r>
            <a:r>
              <a:rPr lang="ru-RU" b="1" dirty="0" smtClean="0"/>
              <a:t>-</a:t>
            </a:r>
            <a:br>
              <a:rPr lang="ru-RU" b="1" dirty="0" smtClean="0"/>
            </a:br>
            <a:r>
              <a:rPr lang="ru-RU" b="1" dirty="0" err="1" smtClean="0"/>
              <a:t>ние</a:t>
            </a:r>
            <a:r>
              <a:rPr lang="ru-RU" b="1" dirty="0" smtClean="0"/>
              <a:t> (</a:t>
            </a:r>
            <a:r>
              <a:rPr lang="ru-RU" b="1" dirty="0" smtClean="0"/>
              <a:t>дискуссия, диалог)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7686" y="1785926"/>
            <a:ext cx="4357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Композиция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 smtClean="0"/>
          </a:p>
          <a:p>
            <a:pPr algn="r"/>
            <a:r>
              <a:rPr lang="ru-RU" sz="2800" b="1" dirty="0" smtClean="0"/>
              <a:t>1. Тезис </a:t>
            </a:r>
            <a:r>
              <a:rPr lang="ru-RU" sz="2800" dirty="0" smtClean="0"/>
              <a:t>(формулируем позицию автора и выражаем своё отношение к ней).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2</a:t>
            </a:r>
            <a:r>
              <a:rPr lang="ru-RU" sz="2800" b="1" dirty="0" smtClean="0"/>
              <a:t>. Аргументация</a:t>
            </a:r>
            <a:r>
              <a:rPr lang="ru-RU" sz="2800" dirty="0" smtClean="0"/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) аргумент-пример №1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  <a:b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б) аргумент-пример №2.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3</a:t>
            </a:r>
            <a:r>
              <a:rPr lang="ru-RU" sz="2800" b="1" dirty="0" smtClean="0"/>
              <a:t>. Вывод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15.1 Сочинение-рассуждение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571612"/>
            <a:ext cx="5000660" cy="22860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 ВВОДНЫЕ СЛОВА</a:t>
            </a:r>
            <a:endParaRPr lang="ru-RU" b="1" dirty="0" smtClean="0"/>
          </a:p>
          <a:p>
            <a:r>
              <a:rPr lang="ru-RU" dirty="0" smtClean="0"/>
              <a:t>по </a:t>
            </a:r>
            <a:r>
              <a:rPr lang="ru-RU" dirty="0" smtClean="0"/>
              <a:t>мнению..., по словам</a:t>
            </a:r>
            <a:r>
              <a:rPr lang="ru-RU" dirty="0" smtClean="0"/>
              <a:t>..</a:t>
            </a:r>
          </a:p>
          <a:p>
            <a:r>
              <a:rPr lang="ru-RU" dirty="0" smtClean="0"/>
              <a:t>во-первых..., </a:t>
            </a:r>
            <a:r>
              <a:rPr lang="ru-RU" dirty="0" smtClean="0"/>
              <a:t>во-вторых…</a:t>
            </a:r>
          </a:p>
          <a:p>
            <a:r>
              <a:rPr lang="ru-RU" dirty="0" smtClean="0"/>
              <a:t>таким образом, значит, итак, </a:t>
            </a:r>
            <a:r>
              <a:rPr lang="ru-RU" dirty="0" smtClean="0"/>
              <a:t>следовательно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371475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Речевые клише и формулы</a:t>
            </a:r>
            <a:endParaRPr lang="ru-RU" sz="2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272677"/>
            <a:ext cx="87154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Прочитав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предложенный текст, я убедился (-ась) в справедливости слов известного лингвиста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….,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который писал: "..." (выпишите цитату из задания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Я поддерживаю мнение/ не могу не согласиться/ разделяю точку зрения</a:t>
            </a: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272677"/>
            <a:ext cx="87154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Смысл этих слов (высказывания) я понимаю так: ... (формулируется понимание смысла фразы из задания: 1-2 предложения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).</a:t>
            </a: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Попробуем разобраться в смысле этих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слов/мне кажется, что речь идёт о/как можно понять это высказывание?/я считаю, что и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др</a:t>
            </a: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50057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Подтвердить это можно примером из…/ чтобы подтвердить сказанное, обратимся к…/попробую доказать справедливость своего суждения…/рассмотрим пример…/…подтверждает эту мысль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357694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Таким образом, предложенное для анализа высказывание лингвиста (филолога, писателя, философа) (имя, фамилия автора) справедливо. </a:t>
            </a: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Можно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сделать вывод о том, что прав лингвист (имя, фамилия автора), утверждавший,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что…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15.1 Как писать?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786842" cy="11398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1. Понять: </a:t>
            </a:r>
            <a:r>
              <a:rPr lang="ru-RU" sz="2800" dirty="0" smtClean="0"/>
              <a:t>перефразировать, найти ключевые слова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1928802"/>
            <a:ext cx="8429652" cy="11398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Грамматические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средства языка  – основа связной речи говорящего/пишущего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2786058"/>
            <a:ext cx="8429684" cy="113982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Подтвердить: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явления,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феномены, произведения, цитаты служат доказательством мысли?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720" y="3857628"/>
            <a:ext cx="8858280" cy="121444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Давайте напишем через запятую несколько слов в начальной форме. Мы не получим никакого смыла.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Как только мы изменим грамматические формы этих слов…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5000636"/>
            <a:ext cx="8429684" cy="11398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Подытожить: </a:t>
            </a:r>
            <a:r>
              <a:rPr lang="ru-RU" sz="2800" dirty="0" smtClean="0"/>
              <a:t>доказал ли я? Ответил ли на вопрос?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14348" y="5718179"/>
            <a:ext cx="8429652" cy="11398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мы убедились, именно грамматика позволяет…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Написать сочинение-рассуждение по фразе Л. Успенского;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аргументы подобрать самостоятельно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Не менее 70 слов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000" b="1" dirty="0" smtClean="0">
                <a:hlinkClick r:id="rId2"/>
              </a:rPr>
              <a:t>http</a:t>
            </a:r>
            <a:r>
              <a:rPr lang="en-US" sz="3000" b="1" dirty="0" smtClean="0">
                <a:hlinkClick r:id="rId2"/>
              </a:rPr>
              <a:t>://</a:t>
            </a:r>
            <a:r>
              <a:rPr lang="en-US" sz="3000" b="1" dirty="0" smtClean="0">
                <a:hlinkClick r:id="rId2"/>
              </a:rPr>
              <a:t>olgagolubeva.blogspot.ru/2014/03/blog-post_15.html</a:t>
            </a:r>
            <a:endParaRPr lang="ru-RU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>
                <a:hlinkClick r:id="rId3"/>
              </a:rPr>
              <a:t>http://</a:t>
            </a:r>
            <a:r>
              <a:rPr lang="en-US" sz="3000" b="1" dirty="0" smtClean="0">
                <a:hlinkClick r:id="rId3"/>
              </a:rPr>
              <a:t>4ege.ru/gia-po-russkomu-jazyku/4541-kak-pisat-sochinenie-rassuzhdenie-na-lingvisticheskuyu-temu.html</a:t>
            </a:r>
            <a:endParaRPr lang="ru-RU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>
                <a:hlinkClick r:id="rId4"/>
              </a:rPr>
              <a:t>http://</a:t>
            </a:r>
            <a:r>
              <a:rPr lang="en-US" sz="3000" b="1" dirty="0" smtClean="0">
                <a:hlinkClick r:id="rId4"/>
              </a:rPr>
              <a:t>alfring.ru/zadaniya/s2-sochinenie</a:t>
            </a:r>
            <a:endParaRPr lang="ru-RU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5"/>
              </a:rPr>
              <a:t>http://xn----7sbanj0abzp7jza.xn--</a:t>
            </a:r>
            <a:r>
              <a:rPr lang="en-US" sz="3000" b="1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5"/>
              </a:rPr>
              <a:t>p1ai/index.php/dlya-uchenikov/gia-dlya-9-klassov/vypolnenie-zadanij-chasti-s/sochineniya-rassuzhdeniya-na-lingvisticheskuyu-temu-2013g/380-sochinenie-na-gia-2013-goda-po-testu-9</a:t>
            </a:r>
            <a:endParaRPr lang="ru-RU" sz="30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ysClr val="windowText" lastClr="000000"/>
      </a:dk1>
      <a:lt1>
        <a:sysClr val="window" lastClr="FFFFFF"/>
      </a:lt1>
      <a:dk2>
        <a:srgbClr val="FFFFFF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</TotalTime>
  <Words>348</Words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Сложное предложение Подготовка к написанию сочинения-рассуждения</vt:lpstr>
      <vt:lpstr>Составьте предложения</vt:lpstr>
      <vt:lpstr>Виды сложных предложений</vt:lpstr>
      <vt:lpstr>Продолжите высказывание</vt:lpstr>
      <vt:lpstr>Рассуждение как тип текста</vt:lpstr>
      <vt:lpstr>15.1 Сочинение-рассуждение</vt:lpstr>
      <vt:lpstr>15.1 Как писать?</vt:lpstr>
      <vt:lpstr>Домашнее задание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 предложение Подготовка к написанию сочинения-рассуждения</dc:title>
  <dc:creator>Софка</dc:creator>
  <cp:lastModifiedBy>Сонча</cp:lastModifiedBy>
  <cp:revision>30</cp:revision>
  <dcterms:created xsi:type="dcterms:W3CDTF">2015-10-25T09:18:10Z</dcterms:created>
  <dcterms:modified xsi:type="dcterms:W3CDTF">2015-10-25T11:06:52Z</dcterms:modified>
</cp:coreProperties>
</file>