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1" autoAdjust="0"/>
    <p:restoredTop sz="94660"/>
  </p:normalViewPr>
  <p:slideViewPr>
    <p:cSldViewPr>
      <p:cViewPr>
        <p:scale>
          <a:sx n="68" d="100"/>
          <a:sy n="68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1BAC-1D27-42B2-8D4A-CC545A698F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DA98-6563-4A9E-8E36-7631CD20FC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9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FA28-78FA-4405-B84F-32E293C2C1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AB21-F73E-4A65-9B67-BDE7F64C09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3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E1A2-766C-484C-82A0-C8AC798124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6355-9DAB-44D8-B939-EC78ACF92E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F32B-41AC-4592-82C8-DC54FDAC73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7599-6B79-4F31-8CC9-18CC8299BE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A9B2-10AD-4356-A519-E3E2AD951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9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7769-5E00-403D-8486-4E15417DDF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96B6-22C7-4C31-B157-47651B4D0E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A9C5-0BEA-4A34-AF80-8E8991D32A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061C-4D5A-48EB-8037-0EDDAC7BC1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C10C-429C-4D4A-BBC7-CB9FC6CD42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7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B3C53-68FA-419B-8CF1-D13496D5DDD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package" Target="../embeddings/____________Microsoft_PowerPoint1.ppt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file:///C:\Users\&#1040;&#1085;&#1076;&#1088;&#1077;&#1081;\Desktop\&#1056;&#1072;&#1073;&#1086;&#1095;&#1072;&#1103;%20&#1051;&#1077;&#1085;&#1099;\&#1087;&#1076;&#1076;\DSC_704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3.bp.blogspot.com/-dgRXTJOefss/TwxiYDx4CvI/AAAAAAAABeo/hxN_ECcCdqU/s1600/026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hyperlink" Target="http://2.bp.blogspot.com/-oDtf-xiITcA/TwxiFM9MpII/AAAAAAAABeg/F06tNHuzDgY/s1600/1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3806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«Нам на улице </a:t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страшно»</a:t>
            </a:r>
            <a:r>
              <a:rPr lang="ru-RU" dirty="0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356992"/>
            <a:ext cx="7848872" cy="17526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Антонова Т.М</a:t>
            </a: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Минеева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Е.В.;</a:t>
            </a:r>
          </a:p>
          <a:p>
            <a:pPr eaLnBrk="1" hangingPunct="1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группы;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2053" name="Picture 0" descr="ad66e66fac6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07159"/>
            <a:ext cx="1697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2652" y="360309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– презентация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0587" y="6311900"/>
            <a:ext cx="165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Москва 2014 г.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18"/>
            <a:ext cx="5724128" cy="3219822"/>
          </a:xfrm>
          <a:prstGeom prst="cloud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996952"/>
            <a:ext cx="5652120" cy="3179318"/>
          </a:xfrm>
          <a:prstGeom prst="clou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7278" y="481633"/>
            <a:ext cx="4680520" cy="234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Домино </a:t>
            </a:r>
          </a:p>
          <a:p>
            <a:pPr algn="ctr">
              <a:lnSpc>
                <a:spcPct val="2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«Дорожные знаки»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672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«Угадай-ка!!!»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90872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Эй, водитель, осторожно!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Ехать быстро невозможно,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Знают люди все на свете: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месте ходят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3" y="2348880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</a:t>
            </a:r>
          </a:p>
        </p:txBody>
      </p:sp>
      <p:pic>
        <p:nvPicPr>
          <p:cNvPr id="7" name="Picture 9" descr="Пешеходный-переход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6627"/>
            <a:ext cx="2812405" cy="28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02540" y="3333765"/>
            <a:ext cx="5292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машинах здесь, друзья,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Ехать никому нельзя,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Можно ехать, знайте, дети,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Только на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4095" y="4691084"/>
            <a:ext cx="230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велосипеде</a:t>
            </a:r>
          </a:p>
        </p:txBody>
      </p:sp>
      <p:pic>
        <p:nvPicPr>
          <p:cNvPr id="10" name="Picture 6" descr="Велосипедная-дорож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1628" y="2871211"/>
            <a:ext cx="2482868" cy="249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9648" y="188640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 </a:t>
            </a: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здесь, </a:t>
            </a: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ребята, </a:t>
            </a: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до смеха,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Ни на чём нельзя здесь ехать,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Можно только своим ходом,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Можно только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2286" y="1527467"/>
            <a:ext cx="19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пешеходам</a:t>
            </a:r>
          </a:p>
        </p:txBody>
      </p:sp>
      <p:pic>
        <p:nvPicPr>
          <p:cNvPr id="7" name="Picture 8" descr="пешеходный-дорож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53" y="74607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52536" y="1902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 не мыл в дороге рук,</a:t>
            </a:r>
          </a:p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Ел я фрукты, овощи, </a:t>
            </a:r>
          </a:p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Заболел и вижу пункт</a:t>
            </a:r>
          </a:p>
          <a:p>
            <a:pPr lvl="1">
              <a:defRPr/>
            </a:pPr>
            <a:r>
              <a:rPr lang="ru-RU" sz="2400" b="1" dirty="0" smtClean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Медицинской …</a:t>
            </a:r>
            <a:endParaRPr lang="ru-RU" sz="2400" b="1" dirty="0">
              <a:solidFill>
                <a:srgbClr val="29297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7988" y="3241663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помощи</a:t>
            </a:r>
          </a:p>
        </p:txBody>
      </p:sp>
      <p:pic>
        <p:nvPicPr>
          <p:cNvPr id="10" name="Picture 7" descr="мед-попощ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162" y="2018823"/>
            <a:ext cx="1676124" cy="16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89648" y="3696310"/>
            <a:ext cx="622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мне делать? Как мне быть?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срочно позвонить.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Должны знать и ты, и он,</a:t>
            </a:r>
          </a:p>
          <a:p>
            <a:pPr lvl="1">
              <a:defRPr/>
            </a:pPr>
            <a:r>
              <a:rPr lang="ru-RU" sz="2400" b="1" dirty="0">
                <a:solidFill>
                  <a:srgbClr val="2929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месте …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248582"/>
            <a:ext cx="16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телефон</a:t>
            </a:r>
          </a:p>
        </p:txBody>
      </p:sp>
      <p:pic>
        <p:nvPicPr>
          <p:cNvPr id="13" name="Picture 7" descr="телеф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648" y="3703328"/>
            <a:ext cx="1905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4709476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«Узнавай-ка»</a:t>
            </a:r>
            <a:endParaRPr lang="ru-RU" sz="3200" dirty="0">
              <a:solidFill>
                <a:srgbClr val="00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82464"/>
              </p:ext>
            </p:extLst>
          </p:nvPr>
        </p:nvGraphicFramePr>
        <p:xfrm>
          <a:off x="1259632" y="260648"/>
          <a:ext cx="3546475" cy="3619500"/>
        </p:xfrm>
        <a:graphic>
          <a:graphicData uri="http://schemas.openxmlformats.org/drawingml/2006/table">
            <a:tbl>
              <a:tblPr/>
              <a:tblGrid>
                <a:gridCol w="3546475"/>
              </a:tblGrid>
              <a:tr h="9017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автомобили?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автомобили?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Может ли пешеход в зоне этого знака перейти улицу?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Может ли пешеход переходить дорогу в зоне действия этого знака?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99859"/>
              </p:ext>
            </p:extLst>
          </p:nvPr>
        </p:nvGraphicFramePr>
        <p:xfrm>
          <a:off x="4788024" y="260648"/>
          <a:ext cx="1627188" cy="3606800"/>
        </p:xfrm>
        <a:graphic>
          <a:graphicData uri="http://schemas.openxmlformats.org/drawingml/2006/table">
            <a:tbl>
              <a:tblPr/>
              <a:tblGrid>
                <a:gridCol w="1627188"/>
              </a:tblGrid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86635"/>
              </p:ext>
            </p:extLst>
          </p:nvPr>
        </p:nvGraphicFramePr>
        <p:xfrm>
          <a:off x="6444208" y="260648"/>
          <a:ext cx="1512168" cy="36068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12168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89" descr="пешеходный-дорож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7530" y="332656"/>
            <a:ext cx="785812" cy="787400"/>
          </a:xfrm>
          <a:prstGeom prst="rect">
            <a:avLst/>
          </a:prstGeom>
          <a:noFill/>
        </p:spPr>
      </p:pic>
      <p:pic>
        <p:nvPicPr>
          <p:cNvPr id="9" name="Picture 97" descr="запрещено-велосипе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7529" y="1268760"/>
            <a:ext cx="785813" cy="787400"/>
          </a:xfrm>
          <a:prstGeom prst="rect">
            <a:avLst/>
          </a:prstGeom>
          <a:noFill/>
        </p:spPr>
      </p:pic>
      <p:pic>
        <p:nvPicPr>
          <p:cNvPr id="10" name="Picture 100" descr="ремон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2056160"/>
            <a:ext cx="785812" cy="787400"/>
          </a:xfrm>
          <a:prstGeom prst="rect">
            <a:avLst/>
          </a:prstGeom>
          <a:noFill/>
        </p:spPr>
      </p:pic>
      <p:pic>
        <p:nvPicPr>
          <p:cNvPr id="12" name="Picture 103" descr="Пешеходный-переход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530" y="3068960"/>
            <a:ext cx="7858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14688"/>
              </p:ext>
            </p:extLst>
          </p:nvPr>
        </p:nvGraphicFramePr>
        <p:xfrm>
          <a:off x="1259632" y="260648"/>
          <a:ext cx="3546475" cy="3632200"/>
        </p:xfrm>
        <a:graphic>
          <a:graphicData uri="http://schemas.openxmlformats.org/drawingml/2006/table">
            <a:tbl>
              <a:tblPr/>
              <a:tblGrid>
                <a:gridCol w="3546475"/>
              </a:tblGrid>
              <a:tr h="90170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пешеход двигаться в зоне действия этого знака?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автомобили?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Могут ли в зоне этого знака двигаться велосипедисты?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Можно ли пешеходам передвигаться в зоне действия этого знака?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4568"/>
              </p:ext>
            </p:extLst>
          </p:nvPr>
        </p:nvGraphicFramePr>
        <p:xfrm>
          <a:off x="4788024" y="260648"/>
          <a:ext cx="1627188" cy="3606800"/>
        </p:xfrm>
        <a:graphic>
          <a:graphicData uri="http://schemas.openxmlformats.org/drawingml/2006/table">
            <a:tbl>
              <a:tblPr/>
              <a:tblGrid>
                <a:gridCol w="1627188"/>
              </a:tblGrid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06506"/>
              </p:ext>
            </p:extLst>
          </p:nvPr>
        </p:nvGraphicFramePr>
        <p:xfrm>
          <a:off x="6444208" y="260648"/>
          <a:ext cx="1512168" cy="36068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12168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50" descr="въезд-запреще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7530" y="332656"/>
            <a:ext cx="787400" cy="760065"/>
          </a:xfrm>
          <a:prstGeom prst="rect">
            <a:avLst/>
          </a:prstGeom>
          <a:noFill/>
        </p:spPr>
      </p:pic>
      <p:pic>
        <p:nvPicPr>
          <p:cNvPr id="13" name="Picture 54" descr="жилая-зо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029" y="1223040"/>
            <a:ext cx="569913" cy="781050"/>
          </a:xfrm>
          <a:prstGeom prst="rect">
            <a:avLst/>
          </a:prstGeom>
          <a:noFill/>
        </p:spPr>
      </p:pic>
      <p:pic>
        <p:nvPicPr>
          <p:cNvPr id="14" name="Picture 60" descr="пешеходный-дорож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530" y="2132856"/>
            <a:ext cx="782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1" descr="движение-пешеходам-запреще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792" y="2964682"/>
            <a:ext cx="846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колоб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4581128"/>
            <a:ext cx="1905000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4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917" y="-24045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Сюжетно-дидактическая игра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«Нам на улице не страшно»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83" y="1165571"/>
            <a:ext cx="4187957" cy="2355726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5" y="3717032"/>
            <a:ext cx="4248473" cy="2996952"/>
          </a:xfrm>
          <a:prstGeom prst="round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71298"/>
            <a:ext cx="4014083" cy="2257922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57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</a:rPr>
              <a:t>Художественно-речевая деятельность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060848"/>
            <a:ext cx="6156176" cy="3462849"/>
          </a:xfrm>
          <a:prstGeom prst="flowChartAlternateProcess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4833" y="69607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/>
              <a:t>Составление рассказов по картине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8489" y="69607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/>
              <a:t>Придумывание продолжений рассказа по предложенной картине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73096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dirty="0" smtClean="0"/>
              <a:t>Придумывание названий предложенной картины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3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371703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Создание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альбома</a:t>
            </a:r>
            <a:endParaRPr lang="ru-RU" sz="3200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69243"/>
              </p:ext>
            </p:extLst>
          </p:nvPr>
        </p:nvGraphicFramePr>
        <p:xfrm>
          <a:off x="4427984" y="116632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Презентация" r:id="rId4" imgW="4570378" imgH="3427533" progId="PowerPoint.Show.12">
                  <p:embed/>
                </p:oleObj>
              </mc:Choice>
              <mc:Fallback>
                <p:oleObj name="Презентация" r:id="rId4" imgW="4570378" imgH="3427533" progId="PowerPoint.Show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6632"/>
                        <a:ext cx="4570413" cy="342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33" y="3356992"/>
            <a:ext cx="5976664" cy="3361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9" y="116632"/>
            <a:ext cx="4532340" cy="29523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47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728f8420005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3041"/>
            <a:ext cx="408240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подземный-перехо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712499"/>
            <a:ext cx="591748" cy="588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6695" y="35744"/>
            <a:ext cx="64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«Знак, который придумал я!!!»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25" y="692140"/>
            <a:ext cx="1800200" cy="2433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088" y="620519"/>
            <a:ext cx="1762301" cy="2341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25" y="3380899"/>
            <a:ext cx="1851745" cy="242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929" y="3212976"/>
            <a:ext cx="1872207" cy="242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962270"/>
            <a:ext cx="1846891" cy="2420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89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818" y="71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Создание макета </a:t>
            </a:r>
            <a:r>
              <a:rPr lang="ru-RU" sz="3600" b="1" dirty="0" smtClean="0">
                <a:solidFill>
                  <a:srgbClr val="000099"/>
                </a:solidFill>
              </a:rPr>
              <a:t>«Улица моей мечты!!!»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196" y="1049625"/>
            <a:ext cx="4101986" cy="2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1" y="653511"/>
            <a:ext cx="4805431" cy="270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56992"/>
            <a:ext cx="4772924" cy="330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568952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Легко ли научить ребенка вести себя на дороге?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ea typeface="Calibri"/>
                <a:cs typeface="Times New Roman"/>
              </a:rPr>
              <a:t>На первый взгляд легко. Надо только познакомить его с основными требованиями Правил Дорожного </a:t>
            </a:r>
            <a:r>
              <a:rPr lang="ru-RU" sz="2400" dirty="0">
                <a:solidFill>
                  <a:srgbClr val="000099"/>
                </a:solidFill>
                <a:ea typeface="Calibri"/>
                <a:cs typeface="Times New Roman"/>
              </a:rPr>
              <a:t>Д</a:t>
            </a:r>
            <a:r>
              <a:rPr lang="ru-RU" sz="2400" dirty="0" smtClean="0">
                <a:solidFill>
                  <a:srgbClr val="000099"/>
                </a:solidFill>
                <a:ea typeface="Calibri"/>
                <a:cs typeface="Times New Roman"/>
              </a:rPr>
              <a:t>вижения и никаких проблем. На самом деле очень трудно. Ведь сами родители каждый день на глазах своих детей  нарушают эти Правила, и не задумываются, что ставят перед ребенком неразрешимую задачу: как правильно? Как говорят или как делают? Поэтому необходима повседневная работа с детьми по формированию представлений  о важности соблюдения Правил Дорожного </a:t>
            </a:r>
            <a:r>
              <a:rPr lang="ru-RU" sz="2400" dirty="0">
                <a:solidFill>
                  <a:srgbClr val="000099"/>
                </a:solidFill>
                <a:ea typeface="Calibri"/>
                <a:cs typeface="Times New Roman"/>
              </a:rPr>
              <a:t>Д</a:t>
            </a:r>
            <a:r>
              <a:rPr lang="ru-RU" sz="2400" dirty="0" smtClean="0">
                <a:solidFill>
                  <a:srgbClr val="000099"/>
                </a:solidFill>
                <a:ea typeface="Calibri"/>
                <a:cs typeface="Times New Roman"/>
              </a:rPr>
              <a:t>вижения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  <a:endParaRPr lang="ru-RU" sz="2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3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70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 smtClean="0"/>
              <a:t>: </a:t>
            </a:r>
            <a:r>
              <a:rPr lang="ru-RU" sz="2000" dirty="0">
                <a:solidFill>
                  <a:srgbClr val="000099"/>
                </a:solidFill>
              </a:rPr>
              <a:t>З</a:t>
            </a:r>
            <a:r>
              <a:rPr lang="ru-RU" sz="2000" dirty="0" smtClean="0">
                <a:solidFill>
                  <a:srgbClr val="000099"/>
                </a:solidFill>
              </a:rPr>
              <a:t>аключительный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692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Обобщение результатов работы,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закрепление </a:t>
            </a:r>
            <a:r>
              <a:rPr lang="ru-RU" sz="2400" dirty="0">
                <a:solidFill>
                  <a:srgbClr val="000099"/>
                </a:solidFill>
              </a:rPr>
              <a:t>полученных </a:t>
            </a:r>
            <a:r>
              <a:rPr lang="ru-RU" sz="2400" dirty="0" smtClean="0">
                <a:solidFill>
                  <a:srgbClr val="000099"/>
                </a:solidFill>
              </a:rPr>
              <a:t>знаний. 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algn="just"/>
            <a:endParaRPr lang="ru-RU" sz="2400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Викторина «Правила дорожные, знать каждому     положено»</a:t>
            </a:r>
            <a:endParaRPr lang="ru-RU" sz="2400" dirty="0">
              <a:solidFill>
                <a:srgbClr val="000099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6" name="Picture 0" descr="IMG_22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42657"/>
            <a:ext cx="1801088" cy="135097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пазлы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81792"/>
            <a:ext cx="1636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пазлы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75442"/>
            <a:ext cx="14208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пазлы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681792"/>
            <a:ext cx="1417638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пазлы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86376"/>
            <a:ext cx="16367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932" y="3839534"/>
            <a:ext cx="5086300" cy="28610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7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5764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5139 -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16632"/>
            <a:ext cx="4464496" cy="2308324"/>
          </a:xfrm>
          <a:prstGeom prst="rect">
            <a:avLst/>
          </a:prstGeom>
          <a:solidFill>
            <a:srgbClr val="BAE8D1"/>
          </a:soli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8775" lvl="2" algn="ctr">
              <a:defRPr/>
            </a:pPr>
            <a:endParaRPr lang="ru-RU" sz="2400" b="1" dirty="0">
              <a:solidFill>
                <a:srgbClr val="29297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за знак такой висит?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Стоп – машинам он велит…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Пешеход! Идите смело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дорожкам чёрно-белым.</a:t>
            </a:r>
          </a:p>
          <a:p>
            <a:pPr algn="ctr"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6016" y="75150"/>
            <a:ext cx="4183484" cy="2359025"/>
          </a:xfrm>
          <a:prstGeom prst="rect">
            <a:avLst/>
          </a:prstGeom>
          <a:solidFill>
            <a:srgbClr val="BAE8D1"/>
          </a:soli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2" algn="ctr">
              <a:tabLst>
                <a:tab pos="1582738" algn="l"/>
              </a:tabLst>
              <a:defRPr/>
            </a:pPr>
            <a:endParaRPr lang="ru-RU" sz="2400" b="1" dirty="0">
              <a:solidFill>
                <a:srgbClr val="29297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Заболел живот у Ромы,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дойти ему до дома.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ситуации такой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Нужно знак найти. Какой?</a:t>
            </a:r>
          </a:p>
          <a:p>
            <a:pPr algn="ctr">
              <a:tabLst>
                <a:tab pos="1582738" algn="l"/>
              </a:tabLs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3928" y="2163664"/>
            <a:ext cx="4680520" cy="2308324"/>
          </a:xfrm>
          <a:prstGeom prst="rect">
            <a:avLst/>
          </a:prstGeom>
          <a:solidFill>
            <a:srgbClr val="BAE8D1"/>
          </a:soli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2" algn="ctr">
              <a:tabLst>
                <a:tab pos="1582738" algn="l"/>
              </a:tabLst>
              <a:defRPr/>
            </a:pPr>
            <a:endParaRPr lang="ru-RU" sz="2400" b="1" dirty="0">
              <a:solidFill>
                <a:srgbClr val="29297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Ходят смело млад и стар,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Даже кошки и собаки…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здесь не тротуар-дело всё в дорожном знаке.</a:t>
            </a:r>
          </a:p>
          <a:p>
            <a:pPr algn="ctr">
              <a:tabLst>
                <a:tab pos="1582738" algn="l"/>
              </a:tabLst>
              <a:defRPr/>
            </a:pP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55074" y="4293096"/>
            <a:ext cx="5054600" cy="2359025"/>
          </a:xfrm>
          <a:prstGeom prst="rect">
            <a:avLst/>
          </a:prstGeom>
          <a:solidFill>
            <a:srgbClr val="BAE8D1"/>
          </a:soli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встретить знак такой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дороге скоростной,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больших размеров яма,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ходить опасно прямо,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Там где строиться район,</a:t>
            </a:r>
          </a:p>
          <a:p>
            <a:pPr algn="ctr">
              <a:tabLst>
                <a:tab pos="1582738" algn="l"/>
              </a:tabLs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Школа, дом иль стадион.</a:t>
            </a:r>
          </a:p>
        </p:txBody>
      </p:sp>
      <p:pic>
        <p:nvPicPr>
          <p:cNvPr id="9" name="Picture 11" descr="колоб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2588121"/>
            <a:ext cx="1905000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9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На заключительном этапе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нашего проекта </a:t>
            </a:r>
            <a:r>
              <a:rPr lang="ru-RU" sz="2400" dirty="0">
                <a:solidFill>
                  <a:srgbClr val="000099"/>
                </a:solidFill>
              </a:rPr>
              <a:t>оформили уголок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«</a:t>
            </a:r>
            <a:r>
              <a:rPr lang="ru-RU" sz="2400" dirty="0">
                <a:solidFill>
                  <a:srgbClr val="000099"/>
                </a:solidFill>
              </a:rPr>
              <a:t>Правила Дорожного Движения».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</a:rPr>
              <a:t>Реализация </a:t>
            </a:r>
            <a:r>
              <a:rPr lang="ru-RU" sz="2400" dirty="0">
                <a:solidFill>
                  <a:srgbClr val="000099"/>
                </a:solidFill>
              </a:rPr>
              <a:t>данного </a:t>
            </a:r>
            <a:r>
              <a:rPr lang="ru-RU" sz="2400" dirty="0" smtClean="0">
                <a:solidFill>
                  <a:srgbClr val="000099"/>
                </a:solidFill>
              </a:rPr>
              <a:t>проекта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позволила сформировать у детей необходимые представления, умения и навыки безопасного поведения на улицах и дорогах.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29" y="305504"/>
            <a:ext cx="3481151" cy="2107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55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700061" cy="4274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4664"/>
            <a:ext cx="892899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0099"/>
                </a:solidFill>
              </a:rPr>
              <a:t>СПАСИБО ЗА ВНИМАНИЕ!</a:t>
            </a:r>
            <a:endParaRPr lang="ru-RU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118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solidFill>
                  <a:srgbClr val="000099"/>
                </a:solidFill>
                <a:cs typeface="Times New Roman" pitchFamily="18" charset="0"/>
              </a:rPr>
              <a:t>Познавательно-игровой</a:t>
            </a:r>
            <a:r>
              <a:rPr lang="ru-RU" sz="2800" dirty="0" smtClean="0">
                <a:solidFill>
                  <a:srgbClr val="000099"/>
                </a:solidFill>
                <a:cs typeface="Times New Roman" pitchFamily="18" charset="0"/>
              </a:rPr>
              <a:t>, творческо-информационный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99"/>
                </a:solidFill>
              </a:rPr>
              <a:t>Ф</a:t>
            </a:r>
            <a:r>
              <a:rPr lang="ru-RU" sz="2800" dirty="0" smtClean="0">
                <a:solidFill>
                  <a:srgbClr val="000099"/>
                </a:solidFill>
              </a:rPr>
              <a:t>ормирование навыков правильного осознанного безопасного  поведения дошкольников на дороге. 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309" y="25121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Пополнить, упорядочить, закрепить знания дошкольников о Правилах Дорожного Движения. </a:t>
            </a:r>
          </a:p>
          <a:p>
            <a:pPr algn="just"/>
            <a:endParaRPr lang="ru-RU" sz="2400" dirty="0" smtClean="0">
              <a:solidFill>
                <a:srgbClr val="000099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Способствовать легкости и доступности овладения новыми знаниями по соблюдению Правил Дорожного </a:t>
            </a:r>
            <a:r>
              <a:rPr lang="ru-RU" sz="2400" dirty="0">
                <a:solidFill>
                  <a:srgbClr val="000099"/>
                </a:solidFill>
              </a:rPr>
              <a:t>Д</a:t>
            </a:r>
            <a:r>
              <a:rPr lang="ru-RU" sz="2400" dirty="0" smtClean="0">
                <a:solidFill>
                  <a:srgbClr val="000099"/>
                </a:solidFill>
              </a:rPr>
              <a:t>вижения и применению их на практике.</a:t>
            </a:r>
          </a:p>
          <a:p>
            <a:pPr algn="just"/>
            <a:endParaRPr lang="ru-RU" sz="2400" dirty="0" smtClean="0">
              <a:solidFill>
                <a:srgbClr val="000099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 Усвоение дошкольниками правил безопасности дорожного движения в качестве пешехода и пассажира транспортного средства.</a:t>
            </a:r>
          </a:p>
          <a:p>
            <a:pPr algn="just"/>
            <a:endParaRPr lang="ru-RU" sz="2400" dirty="0" smtClean="0">
              <a:solidFill>
                <a:srgbClr val="000099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 Побуждать использовать изученные Правила Дорожного </a:t>
            </a:r>
            <a:r>
              <a:rPr lang="ru-RU" sz="2400" dirty="0">
                <a:solidFill>
                  <a:srgbClr val="000099"/>
                </a:solidFill>
              </a:rPr>
              <a:t>Д</a:t>
            </a:r>
            <a:r>
              <a:rPr lang="ru-RU" sz="2400" dirty="0" smtClean="0">
                <a:solidFill>
                  <a:srgbClr val="000099"/>
                </a:solidFill>
              </a:rPr>
              <a:t>вижения на практике.</a:t>
            </a:r>
          </a:p>
          <a:p>
            <a:pPr algn="just"/>
            <a:endParaRPr lang="ru-RU" sz="2400" dirty="0" smtClean="0">
              <a:solidFill>
                <a:srgbClr val="000099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99"/>
                </a:solidFill>
              </a:rPr>
              <a:t>Создание предметно – развивающей среды в группе.</a:t>
            </a:r>
            <a:endParaRPr lang="ru-RU" sz="24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5936"/>
            <a:ext cx="8928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проекта: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en-US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Подготовительный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</a:rPr>
              <a:t>Постановка цели и задач, составление плана работы с детьми.</a:t>
            </a:r>
          </a:p>
          <a:p>
            <a:pPr marL="342900" lvl="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ea typeface="Calibri"/>
                <a:cs typeface="Times New Roman"/>
              </a:rPr>
              <a:t>Сбор информации по теме. </a:t>
            </a:r>
          </a:p>
          <a:p>
            <a:pPr marL="342900" lvl="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ea typeface="Calibri"/>
                <a:cs typeface="Times New Roman"/>
              </a:rPr>
              <a:t>Подготовка материала и оборудования.</a:t>
            </a:r>
          </a:p>
          <a:p>
            <a:pPr marL="342900" lvl="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ea typeface="Calibri"/>
                <a:cs typeface="Times New Roman"/>
              </a:rPr>
              <a:t>Наблюдение за движением транспорта.</a:t>
            </a:r>
          </a:p>
          <a:p>
            <a:pPr marL="342900" lvl="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ea typeface="Calibri"/>
                <a:cs typeface="Times New Roman"/>
              </a:rPr>
              <a:t>Знакомство с литературными произведениями: Н. Носов «Автомобиль», А. Дорохов «Заборчик вдоль </a:t>
            </a:r>
            <a:r>
              <a:rPr lang="ru-RU" sz="2000" dirty="0" err="1" smtClean="0">
                <a:solidFill>
                  <a:srgbClr val="000099"/>
                </a:solidFill>
                <a:ea typeface="Calibri"/>
                <a:cs typeface="Times New Roman"/>
              </a:rPr>
              <a:t>тортуара</a:t>
            </a:r>
            <a:r>
              <a:rPr lang="ru-RU" sz="2000" dirty="0" smtClean="0">
                <a:solidFill>
                  <a:srgbClr val="000099"/>
                </a:solidFill>
                <a:ea typeface="Calibri"/>
                <a:cs typeface="Times New Roman"/>
              </a:rPr>
              <a:t>».</a:t>
            </a:r>
          </a:p>
        </p:txBody>
      </p:sp>
      <p:pic>
        <p:nvPicPr>
          <p:cNvPr id="5" name="Picture 11" descr="колоб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3398" y="4468206"/>
            <a:ext cx="1905000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3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748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Основной</a:t>
            </a:r>
          </a:p>
          <a:p>
            <a:pPr marL="342900" indent="-342900" algn="just">
              <a:buBlip>
                <a:blip r:embed="rId2"/>
              </a:buBlip>
            </a:pPr>
            <a:endParaRPr lang="ru-RU" sz="2000" dirty="0" smtClean="0">
              <a:solidFill>
                <a:srgbClr val="000099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</a:rPr>
              <a:t>Беседы: </a:t>
            </a:r>
          </a:p>
          <a:p>
            <a:pPr algn="just"/>
            <a:endParaRPr lang="ru-RU" sz="2000" dirty="0">
              <a:solidFill>
                <a:srgbClr val="000099"/>
              </a:solidFill>
            </a:endParaRPr>
          </a:p>
          <a:p>
            <a:pPr algn="just"/>
            <a:endParaRPr lang="ru-RU" sz="2000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" b="-828"/>
          <a:stretch/>
        </p:blipFill>
        <p:spPr>
          <a:xfrm>
            <a:off x="2411760" y="188640"/>
            <a:ext cx="6480720" cy="4968552"/>
          </a:xfrm>
          <a:prstGeom prst="cloud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5013176"/>
            <a:ext cx="5658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</a:rPr>
              <a:t>«Правила для пешеходов»</a:t>
            </a:r>
            <a:endParaRPr lang="ru-RU" sz="3200" b="1" dirty="0"/>
          </a:p>
        </p:txBody>
      </p:sp>
      <p:pic>
        <p:nvPicPr>
          <p:cNvPr id="2051" name="Picture 3" descr="C:\Users\Андрей\Desktop\43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5800"/>
            <a:ext cx="1733550" cy="21336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89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 Мы знакомимся с улицей»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20408"/>
            <a:ext cx="4465011" cy="2511569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684" y="310931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«О чем говорят дорожные знаки»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694087"/>
            <a:ext cx="4992555" cy="3047281"/>
          </a:xfrm>
          <a:prstGeom prst="flowChartAlternateProcess">
            <a:avLst/>
          </a:prstGeom>
        </p:spPr>
      </p:pic>
      <p:pic>
        <p:nvPicPr>
          <p:cNvPr id="8" name="Picture 15" descr="Рисунок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0259" y="340697"/>
            <a:ext cx="1279863" cy="2791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4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0460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</a:rPr>
              <a:t>Игровая деятельность: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5620116" cy="3440415"/>
          </a:xfrm>
          <a:prstGeom prst="teardrop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2086" y="4077072"/>
            <a:ext cx="191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«Улица»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8023"/>
            <a:ext cx="5216578" cy="2934326"/>
          </a:xfrm>
          <a:prstGeom prst="round2Diag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036986"/>
            <a:ext cx="288032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«Мы спешим в школу»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8197"/>
            <a:ext cx="8219256" cy="7597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latin typeface="+mn-lt"/>
              </a:rPr>
              <a:t>Кроссворд</a:t>
            </a:r>
            <a:endParaRPr 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" name="Объект 6" descr="http://3.bp.blogspot.com/-dgRXTJOefss/TwxiYDx4CvI/AAAAAAAABeo/hxN_ECcCdqU/s640/026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64496" cy="514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2.bp.blogspot.com/-oDtf-xiITcA/TwxiFM9MpII/AAAAAAAABeg/F06tNHuzDgY/s400/13.gif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99562"/>
            <a:ext cx="4104456" cy="50817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156176" y="77634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Вопросы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686</Words>
  <Application>Microsoft Office PowerPoint</Application>
  <PresentationFormat>Экран (4:3)</PresentationFormat>
  <Paragraphs>141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Презентация</vt:lpstr>
      <vt:lpstr>«Нам на улице  не страшно»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«Нам на улице  не страшно»</dc:title>
  <dc:creator>Минеевы</dc:creator>
  <cp:lastModifiedBy>Минеевы</cp:lastModifiedBy>
  <cp:revision>44</cp:revision>
  <dcterms:created xsi:type="dcterms:W3CDTF">2014-05-26T16:31:17Z</dcterms:created>
  <dcterms:modified xsi:type="dcterms:W3CDTF">2015-10-24T18:47:44Z</dcterms:modified>
</cp:coreProperties>
</file>