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B01C70A-5477-4C67-88B8-9BFD7BD7C2F2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3303DC4-5531-44D8-81AB-1C11DEDF14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1C70A-5477-4C67-88B8-9BFD7BD7C2F2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03DC4-5531-44D8-81AB-1C11DEDF1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1C70A-5477-4C67-88B8-9BFD7BD7C2F2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03DC4-5531-44D8-81AB-1C11DEDF1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1C70A-5477-4C67-88B8-9BFD7BD7C2F2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03DC4-5531-44D8-81AB-1C11DEDF1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B01C70A-5477-4C67-88B8-9BFD7BD7C2F2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3303DC4-5531-44D8-81AB-1C11DEDF14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1C70A-5477-4C67-88B8-9BFD7BD7C2F2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3303DC4-5531-44D8-81AB-1C11DEDF14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1C70A-5477-4C67-88B8-9BFD7BD7C2F2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3303DC4-5531-44D8-81AB-1C11DEDF1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1C70A-5477-4C67-88B8-9BFD7BD7C2F2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03DC4-5531-44D8-81AB-1C11DEDF14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1C70A-5477-4C67-88B8-9BFD7BD7C2F2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303DC4-5531-44D8-81AB-1C11DEDF1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B01C70A-5477-4C67-88B8-9BFD7BD7C2F2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3303DC4-5531-44D8-81AB-1C11DEDF14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B01C70A-5477-4C67-88B8-9BFD7BD7C2F2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3303DC4-5531-44D8-81AB-1C11DEDF14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B01C70A-5477-4C67-88B8-9BFD7BD7C2F2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3303DC4-5531-44D8-81AB-1C11DEDF14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7467" y="3143248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428604"/>
            <a:ext cx="1928826" cy="2057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1146240" y="2132856"/>
            <a:ext cx="699614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Избирательное право. </a:t>
            </a:r>
          </a:p>
          <a:p>
            <a:pPr algn="ctr"/>
            <a:r>
              <a:rPr lang="ru-RU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Избирательный процесс.</a:t>
            </a:r>
            <a:endParaRPr lang="ru-RU" sz="4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20021" y="4743448"/>
            <a:ext cx="24482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Автор: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Учитель истории и обществознания </a:t>
            </a:r>
            <a:r>
              <a:rPr lang="ru-RU" b="1" dirty="0" err="1" smtClean="0">
                <a:solidFill>
                  <a:schemeClr val="bg1"/>
                </a:solidFill>
              </a:rPr>
              <a:t>Гашин</a:t>
            </a:r>
            <a:r>
              <a:rPr lang="ru-RU" b="1" dirty="0" smtClean="0">
                <a:solidFill>
                  <a:schemeClr val="bg1"/>
                </a:solidFill>
              </a:rPr>
              <a:t> Виталий 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Владимирович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85728"/>
            <a:ext cx="79296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solidFill>
                  <a:schemeClr val="accent6">
                    <a:lumMod val="25000"/>
                  </a:schemeClr>
                </a:solidFill>
                <a:latin typeface="Monotype Corsiva" pitchFamily="66" charset="0"/>
              </a:rPr>
              <a:t>«Голосуй за человека, который обещает меньше всех, будешь меньше всех разочарован». (Барух.)</a:t>
            </a:r>
            <a:endParaRPr lang="ru-RU" sz="3600" b="1" dirty="0">
              <a:solidFill>
                <a:schemeClr val="accent6">
                  <a:lumMod val="2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2828836"/>
            <a:ext cx="807249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solidFill>
                  <a:schemeClr val="accent6">
                    <a:lumMod val="25000"/>
                  </a:schemeClr>
                </a:solidFill>
                <a:latin typeface="Monotype Corsiva" pitchFamily="66" charset="0"/>
              </a:rPr>
              <a:t>«Неосведомленность одного избирателя в демократическом обществе наносит ущерб безопасности всех». (Джон Кеннеди.)</a:t>
            </a:r>
            <a:endParaRPr lang="ru-RU" sz="4000" b="1" dirty="0">
              <a:solidFill>
                <a:schemeClr val="accent6">
                  <a:lumMod val="2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1357298"/>
            <a:ext cx="2414805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 l="3883" t="5537" r="4854" b="5876"/>
          <a:stretch>
            <a:fillRect/>
          </a:stretch>
        </p:blipFill>
        <p:spPr bwMode="auto">
          <a:xfrm>
            <a:off x="2000232" y="785794"/>
            <a:ext cx="6715172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2428860" y="1500174"/>
            <a:ext cx="292895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Статья 3 Конституции РФ </a:t>
            </a:r>
          </a:p>
          <a:p>
            <a:pPr algn="just"/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«Никто не может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при-сваивать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власть в Российской Федерации. Захват власти или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при-своение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властных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полно-мочий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преследуются по федеральному закону»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571480"/>
            <a:ext cx="7267575" cy="390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4857760"/>
            <a:ext cx="250507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285992"/>
            <a:ext cx="807249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С какого возраста гражданин РФ получает право избирать?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Есть ли в законодательстве РФ какие-либо ограничения избирательного права?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Фамилия спикера ГД РФ?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 Что такое референдум?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5. Когда в России пройдут выборы депутатов ГД РФ?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71604" y="500042"/>
            <a:ext cx="61436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i="1" dirty="0">
                <a:latin typeface="Monotype Corsiva" pitchFamily="66" charset="0"/>
              </a:rPr>
              <a:t>Вопросы для первого тура: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71802" y="1214422"/>
            <a:ext cx="30003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/>
              <a:t>КОМАНДА «А»</a:t>
            </a:r>
            <a:r>
              <a:rPr lang="ru-RU" sz="2800" dirty="0">
                <a:solidFill>
                  <a:schemeClr val="accent6">
                    <a:lumMod val="25000"/>
                  </a:schemeClr>
                </a:solidFill>
              </a:rPr>
              <a:t>  </a:t>
            </a:r>
            <a:r>
              <a:rPr lang="ru-RU" dirty="0">
                <a:solidFill>
                  <a:prstClr val="white"/>
                </a:solidFill>
              </a:rPr>
              <a:t>                                                                                   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285992"/>
            <a:ext cx="807249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1. С какого возраста гражданин РФ получает право быть избранным? </a:t>
            </a:r>
          </a:p>
          <a:p>
            <a:r>
              <a:rPr lang="ru-RU" sz="2400" dirty="0"/>
              <a:t>2.  Назовите законы регулирующие порядок проведения выборов в РФ?</a:t>
            </a:r>
          </a:p>
          <a:p>
            <a:r>
              <a:rPr lang="ru-RU" sz="2400" dirty="0"/>
              <a:t>3. Фамилия вице-спикера ГД?</a:t>
            </a:r>
          </a:p>
          <a:p>
            <a:r>
              <a:rPr lang="ru-RU" sz="2400" dirty="0"/>
              <a:t>4. На сколько сроков может избираться депутат Госдумы?</a:t>
            </a:r>
          </a:p>
          <a:p>
            <a:r>
              <a:rPr lang="ru-RU" sz="2400" dirty="0"/>
              <a:t>5. В каком году в России пройдут выборы </a:t>
            </a:r>
            <a:r>
              <a:rPr lang="ru-RU" sz="2400" dirty="0" smtClean="0"/>
              <a:t>президента?</a:t>
            </a:r>
            <a:endParaRPr lang="ru-RU" sz="2400" dirty="0"/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71604" y="500042"/>
            <a:ext cx="61436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i="1" dirty="0">
                <a:latin typeface="Monotype Corsiva" pitchFamily="66" charset="0"/>
              </a:rPr>
              <a:t>Вопросы для первого тура: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71802" y="1214422"/>
            <a:ext cx="30003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/>
              <a:t>КОМАНДА </a:t>
            </a:r>
            <a:r>
              <a:rPr lang="ru-RU" sz="2800" b="1" dirty="0" smtClean="0"/>
              <a:t>«Б»</a:t>
            </a:r>
            <a:r>
              <a:rPr lang="ru-RU" sz="2800" dirty="0" smtClean="0">
                <a:solidFill>
                  <a:schemeClr val="accent6">
                    <a:lumMod val="25000"/>
                  </a:schemeClr>
                </a:solidFill>
              </a:rPr>
              <a:t>  </a:t>
            </a:r>
            <a:r>
              <a:rPr lang="ru-RU" dirty="0" smtClean="0">
                <a:solidFill>
                  <a:prstClr val="white"/>
                </a:solidFill>
              </a:rPr>
              <a:t>                                                                                             </a:t>
            </a:r>
            <a:endParaRPr lang="ru-RU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428605"/>
            <a:ext cx="6072230" cy="2428891"/>
          </a:xfrm>
          <a:prstGeom prst="rect">
            <a:avLst/>
          </a:prstGeom>
        </p:spPr>
        <p:txBody>
          <a:bodyPr wrap="none">
            <a:prstTxWarp prst="textChevron">
              <a:avLst/>
            </a:prstTxWarp>
            <a:spAutoFit/>
          </a:bodyPr>
          <a:lstStyle/>
          <a:p>
            <a:pPr algn="ctr"/>
            <a:r>
              <a:rPr lang="ru-RU" b="1" dirty="0">
                <a:solidFill>
                  <a:schemeClr val="accent6">
                    <a:lumMod val="25000"/>
                  </a:schemeClr>
                </a:solidFill>
              </a:rPr>
              <a:t>ВТОРОЙ ТУР </a:t>
            </a:r>
            <a:endParaRPr lang="ru-RU" b="1" dirty="0" smtClean="0">
              <a:solidFill>
                <a:schemeClr val="accent6">
                  <a:lumMod val="2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  <a:t>(«</a:t>
            </a:r>
            <a:r>
              <a:rPr lang="ru-RU" b="1" dirty="0">
                <a:solidFill>
                  <a:schemeClr val="accent6">
                    <a:lumMod val="25000"/>
                  </a:schemeClr>
                </a:solidFill>
              </a:rPr>
              <a:t>Домашнее задание»)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3429000"/>
            <a:ext cx="835824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Команда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«А»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подготовиться и охарактеризовать стадии избирательного процесса.</a:t>
            </a:r>
          </a:p>
          <a:p>
            <a:pPr algn="just"/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Команда «Б»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подготовиться и охарактеризовать принципы избирательного права.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214290"/>
            <a:ext cx="6072230" cy="2428891"/>
          </a:xfrm>
          <a:prstGeom prst="rect">
            <a:avLst/>
          </a:prstGeom>
        </p:spPr>
        <p:txBody>
          <a:bodyPr wrap="none">
            <a:prstTxWarp prst="textChevron">
              <a:avLst/>
            </a:prstTxWarp>
            <a:spAutoFit/>
          </a:bodyPr>
          <a:lstStyle/>
          <a:p>
            <a:pPr algn="ctr"/>
            <a:r>
              <a:rPr lang="ru-RU" b="1" dirty="0">
                <a:solidFill>
                  <a:schemeClr val="accent6">
                    <a:lumMod val="25000"/>
                  </a:schemeClr>
                </a:solidFill>
              </a:rPr>
              <a:t>ТРЕТИЙ ТУР </a:t>
            </a:r>
            <a:endParaRPr lang="ru-RU" b="1" dirty="0" smtClean="0">
              <a:solidFill>
                <a:schemeClr val="accent6">
                  <a:lumMod val="2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  <a:t>(«</a:t>
            </a:r>
            <a:r>
              <a:rPr lang="ru-RU" b="1" dirty="0">
                <a:solidFill>
                  <a:schemeClr val="accent6">
                    <a:lumMod val="25000"/>
                  </a:schemeClr>
                </a:solidFill>
              </a:rPr>
              <a:t>дальше, дальше, дальше…»)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2285992"/>
            <a:ext cx="47798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Вопросы для команды «А»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3857628"/>
            <a:ext cx="82153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1. Сколько </a:t>
            </a:r>
            <a:r>
              <a:rPr lang="ru-RU" sz="4000" dirty="0">
                <a:latin typeface="Monotype Corsiva" pitchFamily="66" charset="0"/>
              </a:rPr>
              <a:t>человек </a:t>
            </a:r>
            <a:r>
              <a:rPr lang="ru-RU" sz="4000" dirty="0" smtClean="0">
                <a:latin typeface="Monotype Corsiva" pitchFamily="66" charset="0"/>
              </a:rPr>
              <a:t> входит в состав Центральной Избирательной Комиссии?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3786190"/>
            <a:ext cx="807249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>
                <a:latin typeface="Monotype Corsiva" pitchFamily="66" charset="0"/>
              </a:rPr>
              <a:t>2. Назовите максимальную цифру избирателей, которые могут быть зарегистрированы на территории одного избирательного участка?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2857496"/>
            <a:ext cx="892971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3. Могут ли граждане РФ имеющие право голоса и находящиеся вне пределов своего избирательного участка (в командировке, на отдыхе и т. п.) проголосовать на другом избирательном участке?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3929066"/>
            <a:ext cx="84296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4. Могут ли (во время выборов) на избирательном участке находиться наблюдатели от политических партий?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3643314"/>
            <a:ext cx="77867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5. Какие избирательные системы вы знаете?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2857496"/>
            <a:ext cx="81439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Monotype Corsiva" pitchFamily="66" charset="0"/>
              </a:rPr>
              <a:t>6. Лицо, избранное избирателями соответствующего избирательного округа в представительный орган государственной власти или в представительный орган муниципального образования на основе всеобщего равного и прямого избирательного права при тайном голосовании. </a:t>
            </a:r>
            <a:endParaRPr lang="ru-RU" sz="3200" dirty="0">
              <a:latin typeface="Monotype Corsiva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3286124"/>
            <a:ext cx="84296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latin typeface="Monotype Corsiva" pitchFamily="66" charset="0"/>
              </a:rPr>
              <a:t>7. Может ли гражданин РФ находящийся в местах лишения свободы по решению суда быть избранным депутатом ГД?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3571876"/>
            <a:ext cx="82868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latin typeface="Monotype Corsiva" pitchFamily="66" charset="0"/>
              </a:rPr>
              <a:t>8. Кто в РФ принимает решение о дате назначения выборов?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7158" y="3571876"/>
            <a:ext cx="84296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latin typeface="Monotype Corsiva" pitchFamily="66" charset="0"/>
              </a:rPr>
              <a:t>9. В какой срок до начала выборов должно быть принято решение о дате проведения выборов?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7158" y="2786058"/>
            <a:ext cx="842968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latin typeface="Monotype Corsiva" pitchFamily="66" charset="0"/>
              </a:rPr>
              <a:t>10. Может ли политическая партия выдвинуть в составе своего федерального списка в качестве кандидата в депутаты гражданина РФ, не являющегося членом данной партии?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85720" y="2928934"/>
            <a:ext cx="850112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Monotype Corsiva" pitchFamily="66" charset="0"/>
              </a:rPr>
              <a:t>11. Что в ФЗ понимается под «деятельностью, осуществляемой в период избирательной кампании и имеющей целью побудить … избирателей голосовать за федеральный список кандидатов или против него…»? 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7158" y="3286124"/>
            <a:ext cx="84296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12. Из каких средств происходит финансирование мероприятий, связанных с проведением и подготовкой выборов депутатов ГД РФ?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28596" y="3857628"/>
            <a:ext cx="83582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latin typeface="Monotype Corsiva" pitchFamily="66" charset="0"/>
              </a:rPr>
              <a:t>13. Каков порог прохода политической партии в ГД?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857356" y="4500570"/>
            <a:ext cx="56557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14. Что такое референдум? </a:t>
            </a:r>
            <a:endParaRPr lang="ru-RU" sz="4000" dirty="0"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214290"/>
            <a:ext cx="6072230" cy="2428891"/>
          </a:xfrm>
          <a:prstGeom prst="rect">
            <a:avLst/>
          </a:prstGeom>
        </p:spPr>
        <p:txBody>
          <a:bodyPr wrap="none">
            <a:prstTxWarp prst="textChevron">
              <a:avLst/>
            </a:prstTxWarp>
            <a:spAutoFit/>
          </a:bodyPr>
          <a:lstStyle/>
          <a:p>
            <a:pPr algn="ctr"/>
            <a:r>
              <a:rPr lang="ru-RU" b="1" dirty="0">
                <a:solidFill>
                  <a:schemeClr val="accent6">
                    <a:lumMod val="25000"/>
                  </a:schemeClr>
                </a:solidFill>
              </a:rPr>
              <a:t>ТРЕТИЙ ТУР </a:t>
            </a:r>
            <a:endParaRPr lang="ru-RU" b="1" dirty="0" smtClean="0">
              <a:solidFill>
                <a:schemeClr val="accent6">
                  <a:lumMod val="2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  <a:t>(«</a:t>
            </a:r>
            <a:r>
              <a:rPr lang="ru-RU" b="1" dirty="0">
                <a:solidFill>
                  <a:schemeClr val="accent6">
                    <a:lumMod val="25000"/>
                  </a:schemeClr>
                </a:solidFill>
              </a:rPr>
              <a:t>дальше, дальше, дальше…»)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59025" y="2285992"/>
            <a:ext cx="47766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Вопросы для команды </a:t>
            </a:r>
            <a:r>
              <a:rPr lang="ru-RU" sz="2800" b="1" dirty="0" smtClean="0">
                <a:solidFill>
                  <a:srgbClr val="002060"/>
                </a:solidFill>
              </a:rPr>
              <a:t>«Б»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4282" y="3714752"/>
            <a:ext cx="87382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1. Сколько депутатов избирается в ГД РФ?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57158" y="3714752"/>
            <a:ext cx="84296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latin typeface="Monotype Corsiva" pitchFamily="66" charset="0"/>
              </a:rPr>
              <a:t>2. Могут ли принимать участие в голосовании - лица, подозреваемые или обвиняемые в совершении преступления?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85720" y="4214818"/>
            <a:ext cx="86389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3. Каким образом формируется ЦИК РФ?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57158" y="3786190"/>
            <a:ext cx="83582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4. В какой статье Конституции говорится о праве граждан РФ на участие в управлении делами государства?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57158" y="4214818"/>
            <a:ext cx="83038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5. Кто возглавляет Центризбирком РФ?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57158" y="3929066"/>
            <a:ext cx="84296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6. По какой избирательной системе будет избрана ГД 4 декабря?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85720" y="3643314"/>
            <a:ext cx="85725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7. Кто и как принимает решение о выдвижении федеральных списков кандидатов в депутаты ГД РФ?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85720" y="3286124"/>
            <a:ext cx="864399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8. Могут ли какие-либо политические партии выдвинуть федеральный список для регистрации кандидатов не подкрепленный избирательным залогом или подписными листами?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00034" y="4000504"/>
            <a:ext cx="81439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latin typeface="Monotype Corsiva" pitchFamily="66" charset="0"/>
              </a:rPr>
              <a:t>9. Возможен ли в России однопартийный парламент?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85878" y="3929066"/>
            <a:ext cx="692948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latin typeface="Monotype Corsiva" pitchFamily="66" charset="0"/>
              </a:rPr>
              <a:t>10. Какая избирательная система действовала в России на последних выборах  в Госдуму?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928662" y="4093966"/>
            <a:ext cx="72152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latin typeface="Monotype Corsiva" pitchFamily="66" charset="0"/>
              </a:rPr>
              <a:t>11. Предусмотрен ли действующим законодательством порог явки избирателей на выборы в ГД РФ?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92877" y="3901677"/>
            <a:ext cx="8286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latin typeface="Monotype Corsiva" pitchFamily="66" charset="0"/>
              </a:rPr>
              <a:t>12. Сколько может быть образовано избирательных участков на территории нашего села?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00034" y="3478413"/>
            <a:ext cx="835824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Monotype Corsiva" pitchFamily="66" charset="0"/>
              </a:rPr>
              <a:t>13. Форма прямого волеизъявления граждан РФ по наиболее важным вопросам государственного и местного значения в целях принятия решений, осуществляемого посредством голосования граждан РФ. 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82605" y="3384951"/>
            <a:ext cx="821537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latin typeface="Monotype Corsiva" pitchFamily="66" charset="0"/>
              </a:rPr>
              <a:t>14. Кому передается депутатский мандат в случае досрочного прекращения полномочий депутата ГД? </a:t>
            </a:r>
            <a:endParaRPr lang="ru-RU" sz="4000" dirty="0"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1714480" y="428605"/>
            <a:ext cx="6072230" cy="2428891"/>
          </a:xfrm>
          <a:prstGeom prst="rect">
            <a:avLst/>
          </a:prstGeom>
        </p:spPr>
        <p:txBody>
          <a:bodyPr wrap="none">
            <a:prstTxWarp prst="textChevron">
              <a:avLst/>
            </a:prstTxWarp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  <a:t>ЧЕТВЕРТЫЙ ТУР 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  <a:t>(«СИТУАТИВНЫЕ ЗАДАЧИ»)</a:t>
            </a:r>
            <a:endParaRPr lang="ru-RU" b="1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14414" y="3786190"/>
            <a:ext cx="68580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ВНИМАНИЕ НА ЭКРАН!!!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219</TotalTime>
  <Words>718</Words>
  <Application>Microsoft Office PowerPoint</Application>
  <PresentationFormat>Экран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Литейная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виталий</dc:creator>
  <cp:lastModifiedBy>ВиталийНата</cp:lastModifiedBy>
  <cp:revision>28</cp:revision>
  <dcterms:created xsi:type="dcterms:W3CDTF">2011-09-19T11:51:10Z</dcterms:created>
  <dcterms:modified xsi:type="dcterms:W3CDTF">2015-01-30T18:47:43Z</dcterms:modified>
</cp:coreProperties>
</file>