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8" r:id="rId5"/>
    <p:sldId id="258" r:id="rId6"/>
    <p:sldId id="259" r:id="rId7"/>
    <p:sldId id="266" r:id="rId8"/>
    <p:sldId id="260" r:id="rId9"/>
    <p:sldId id="270" r:id="rId10"/>
    <p:sldId id="261" r:id="rId11"/>
    <p:sldId id="263" r:id="rId12"/>
    <p:sldId id="264" r:id="rId13"/>
    <p:sldId id="265" r:id="rId14"/>
    <p:sldId id="271" r:id="rId15"/>
    <p:sldId id="272" r:id="rId16"/>
    <p:sldId id="273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5000" t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071546"/>
            <a:ext cx="5743588" cy="2928958"/>
          </a:xfrm>
        </p:spPr>
        <p:txBody>
          <a:bodyPr/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Интегрированный урок русского языка 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литературы.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3929066"/>
            <a:ext cx="5214974" cy="142876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Методические рекомендации.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Подготовка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интегрированному уроку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blipFill>
            <a:blip r:embed="rId2">
              <a:lum contrast="-24000"/>
            </a:blip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планировании бинарных уроков важно:</a:t>
            </a:r>
          </a:p>
          <a:p>
            <a:r>
              <a:rPr lang="ru-RU" dirty="0" smtClean="0"/>
              <a:t>- определить </a:t>
            </a:r>
            <a:r>
              <a:rPr lang="ru-RU" b="1" i="1" dirty="0" smtClean="0"/>
              <a:t>цель урока и ведущий предмет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выбрать </a:t>
            </a:r>
            <a:r>
              <a:rPr lang="ru-RU" b="1" i="1" dirty="0" smtClean="0"/>
              <a:t>средства</a:t>
            </a:r>
            <a:r>
              <a:rPr lang="ru-RU" dirty="0" smtClean="0"/>
              <a:t>, которые помогут реализовать цель;</a:t>
            </a:r>
          </a:p>
          <a:p>
            <a:r>
              <a:rPr lang="ru-RU" dirty="0" smtClean="0"/>
              <a:t>- найти </a:t>
            </a:r>
            <a:r>
              <a:rPr lang="ru-RU" b="1" i="1" dirty="0" smtClean="0"/>
              <a:t>оптимальную форму </a:t>
            </a:r>
            <a:r>
              <a:rPr lang="ru-RU" dirty="0" smtClean="0"/>
              <a:t>урока;</a:t>
            </a:r>
          </a:p>
          <a:p>
            <a:r>
              <a:rPr lang="ru-RU" dirty="0" smtClean="0"/>
              <a:t>- разработать </a:t>
            </a:r>
            <a:r>
              <a:rPr lang="ru-RU" b="1" i="1" dirty="0" smtClean="0"/>
              <a:t>систему заданий </a:t>
            </a:r>
            <a:r>
              <a:rPr lang="ru-RU" dirty="0" smtClean="0"/>
              <a:t>для учащихся, список используемой литературы, информационных ресурсов, </a:t>
            </a:r>
          </a:p>
          <a:p>
            <a:r>
              <a:rPr lang="ru-RU" dirty="0" smtClean="0"/>
              <a:t>продумать </a:t>
            </a:r>
            <a:r>
              <a:rPr lang="ru-RU" b="1" i="1" dirty="0" smtClean="0"/>
              <a:t>домашнее задание</a:t>
            </a:r>
            <a:r>
              <a:rPr lang="ru-RU" dirty="0" smtClean="0"/>
              <a:t>.</a:t>
            </a:r>
          </a:p>
        </p:txBody>
      </p:sp>
      <p:pic>
        <p:nvPicPr>
          <p:cNvPr id="3074" name="Picture 2" descr="D:\клипарт\школа\115600369_large_1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643701" y="3857628"/>
            <a:ext cx="233934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Урок-мушоира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 «Они жрецы единых муз»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600200"/>
            <a:ext cx="4429156" cy="4525963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Цели урока </a:t>
            </a:r>
          </a:p>
          <a:p>
            <a:r>
              <a:rPr lang="ru-RU" dirty="0" smtClean="0"/>
              <a:t> Провести сравнительный анализ жизненного пути и творчества поэтов, показать сходство взглядов, сходные мотивы в лирике. </a:t>
            </a:r>
          </a:p>
          <a:p>
            <a:r>
              <a:rPr lang="ru-RU" dirty="0" smtClean="0"/>
              <a:t>Развивать самостоятельное мышление, умение анализировать литературные произведения в мировом контексте.</a:t>
            </a:r>
          </a:p>
          <a:p>
            <a:r>
              <a:rPr lang="ru-RU" dirty="0" smtClean="0"/>
              <a:t> Учить любви к Родине, стремлению оставить хороший след в жизни.</a:t>
            </a:r>
            <a:endParaRPr lang="ru-RU" dirty="0"/>
          </a:p>
        </p:txBody>
      </p:sp>
      <p:pic>
        <p:nvPicPr>
          <p:cNvPr id="1026" name="Picture 2" descr="D:\Маме\Учительская деятельность\Навои\А.Навои\алиш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1500174"/>
            <a:ext cx="1885950" cy="2428875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143768" y="1428736"/>
            <a:ext cx="1714512" cy="237394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Анкета гостя.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5214974" cy="452596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Полное имя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Псевдоним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Дата и место рождения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Предки поэта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Друзья детства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Годы учебы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Любимые книги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Государственная деятельность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Произведения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D:\Маме\Учительская деятельность\Навои\А.Навои\File-0111Navoii.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58016" y="2571744"/>
            <a:ext cx="1600206" cy="38132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Урок-защита проектов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«Школьная киностудия»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 роману М.Ю.Лермонтова </a:t>
            </a:r>
            <a:br>
              <a:rPr lang="ru-RU" sz="3200" dirty="0" smtClean="0"/>
            </a:br>
            <a:r>
              <a:rPr lang="ru-RU" sz="3200" dirty="0" smtClean="0"/>
              <a:t>«Герой нашего времени».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  <a:prstGeom prst="roundRect">
            <a:avLst/>
          </a:prstGeom>
          <a:blipFill dpi="0" rotWithShape="1">
            <a:blip r:embed="rId3">
              <a:alphaModFix amt="52000"/>
            </a:blip>
            <a:srcRect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Цели урока:</a:t>
            </a:r>
          </a:p>
          <a:p>
            <a:r>
              <a:rPr lang="ru-RU" dirty="0" smtClean="0"/>
              <a:t>обобщить изученное,</a:t>
            </a:r>
          </a:p>
          <a:p>
            <a:r>
              <a:rPr lang="ru-RU" dirty="0" smtClean="0"/>
              <a:t> развивать устную и письменную речь в научном стиле, </a:t>
            </a:r>
          </a:p>
          <a:p>
            <a:r>
              <a:rPr lang="ru-RU" dirty="0" smtClean="0"/>
              <a:t>связать изучение литературного произведения с возможным выбором профессии.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796908"/>
          </a:xfrm>
        </p:spPr>
        <p:txBody>
          <a:bodyPr/>
          <a:lstStyle/>
          <a:p>
            <a:r>
              <a:rPr lang="ru-RU" dirty="0" smtClean="0"/>
              <a:t>Подготовка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55000" lnSpcReduction="20000"/>
          </a:bodyPr>
          <a:lstStyle/>
          <a:p>
            <a:r>
              <a:rPr lang="ru-RU" sz="4400" i="1" dirty="0" smtClean="0"/>
              <a:t>1.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Группа сценаристов</a:t>
            </a:r>
            <a:r>
              <a:rPr lang="ru-RU" sz="4400" i="1" dirty="0" smtClean="0"/>
              <a:t>. </a:t>
            </a:r>
            <a:r>
              <a:rPr lang="ru-RU" sz="4400" dirty="0" smtClean="0"/>
              <a:t>Какой сценарий будет избран: </a:t>
            </a:r>
            <a:r>
              <a:rPr lang="ru-RU" sz="4400" dirty="0" err="1" smtClean="0"/>
              <a:t>по-лермонтовски</a:t>
            </a:r>
            <a:r>
              <a:rPr lang="ru-RU" sz="4400" dirty="0" smtClean="0"/>
              <a:t> или в хронологической последовательности? Найти аргументы у Белинского, привести свои.</a:t>
            </a:r>
          </a:p>
          <a:p>
            <a:r>
              <a:rPr lang="ru-RU" sz="4400" dirty="0" smtClean="0"/>
              <a:t>2.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Группа костюмеров. </a:t>
            </a:r>
            <a:r>
              <a:rPr lang="ru-RU" sz="4400" dirty="0" smtClean="0"/>
              <a:t>Подготовить сообщения о прическах и одежде будущих героев фильма, аргументировать выбор текстом. Подготовить рисунки, модели причесок.</a:t>
            </a:r>
          </a:p>
          <a:p>
            <a:r>
              <a:rPr lang="ru-RU" sz="4400" dirty="0" smtClean="0"/>
              <a:t>3.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Группа ассистентов</a:t>
            </a:r>
            <a:r>
              <a:rPr lang="ru-RU" sz="4400" dirty="0" smtClean="0"/>
              <a:t>. Найти возможные места съемок по картинам Лермонтова и тексту.</a:t>
            </a:r>
          </a:p>
          <a:p>
            <a:r>
              <a:rPr lang="ru-RU" sz="4400" dirty="0" smtClean="0"/>
              <a:t>4.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Редактор</a:t>
            </a:r>
            <a:r>
              <a:rPr lang="ru-RU" sz="4400" dirty="0" smtClean="0"/>
              <a:t>. По материалам Интернета рассказать об экранизациях романа. Высказать свою точку зрения.</a:t>
            </a:r>
          </a:p>
          <a:p>
            <a:r>
              <a:rPr lang="ru-RU" sz="4400" dirty="0" smtClean="0"/>
              <a:t>5.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Всему классу</a:t>
            </a:r>
            <a:r>
              <a:rPr lang="ru-RU" sz="4400" dirty="0" smtClean="0"/>
              <a:t>. Найти среди одноклассников «исполнителей главных ролей». Аргументировать выбор внешними данными, манерой поведения, текстом.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государство богатеет?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Назовите, о ком идет речь. Объясните экономическое явление.</a:t>
            </a:r>
          </a:p>
          <a:p>
            <a:r>
              <a:rPr lang="ru-RU" dirty="0" smtClean="0"/>
              <a:t>1. Читал Адама Смита и был глубокий эконом, то есть умел судить о том, как государство богатеет…</a:t>
            </a:r>
          </a:p>
          <a:p>
            <a:r>
              <a:rPr lang="ru-RU" dirty="0" smtClean="0"/>
              <a:t>2. Хозяин превосходный, владелец нищих мужиков…</a:t>
            </a:r>
          </a:p>
          <a:p>
            <a:r>
              <a:rPr lang="ru-RU" dirty="0" smtClean="0"/>
              <a:t>3. Думал свой народ в довольствии, во славе успокоить, щедротами любовь его снискать…отворил им житницы…злато рассыпал им… </a:t>
            </a:r>
            <a:r>
              <a:rPr lang="ru-RU" dirty="0" err="1" smtClean="0"/>
              <a:t>им</a:t>
            </a:r>
            <a:r>
              <a:rPr lang="ru-RU" dirty="0" smtClean="0"/>
              <a:t> сыскал работы…</a:t>
            </a:r>
          </a:p>
          <a:p>
            <a:r>
              <a:rPr lang="ru-RU" dirty="0" smtClean="0"/>
              <a:t>4. Его червонцы будут пахнуть ядом, как сребреники пращура его…</a:t>
            </a:r>
          </a:p>
          <a:p>
            <a:r>
              <a:rPr lang="ru-RU" dirty="0" smtClean="0"/>
              <a:t>5. Служив отлично-благородно, долгами жил… Давал три бала ежегодно и промотался наконец.</a:t>
            </a:r>
          </a:p>
          <a:p>
            <a:r>
              <a:rPr lang="ru-RU" dirty="0" smtClean="0"/>
              <a:t>6. Счастливый день! Могу сегодня я в шестой сундук, в сундук еще неполный, горсть золота накопленного всыпать.</a:t>
            </a:r>
          </a:p>
          <a:p>
            <a:r>
              <a:rPr lang="ru-RU" dirty="0" smtClean="0"/>
              <a:t>7. Ярем он барщины старинный оброком легким заменил…</a:t>
            </a:r>
          </a:p>
          <a:p>
            <a:r>
              <a:rPr lang="ru-RU" dirty="0" smtClean="0"/>
              <a:t>8. Приготовлялся денег ради на вздохи, скуку и обман…</a:t>
            </a:r>
          </a:p>
          <a:p>
            <a:r>
              <a:rPr lang="ru-RU" dirty="0" smtClean="0"/>
              <a:t>9. Деньги всегда, во всякий возраст нам пригодны, но юноша в них ищет слуг проворных и не жалея шлет туда, сюда. Старик же видит в них друзей надежных…</a:t>
            </a:r>
          </a:p>
          <a:p>
            <a:r>
              <a:rPr lang="ru-RU" dirty="0" smtClean="0"/>
              <a:t>10. Она </a:t>
            </a:r>
            <a:r>
              <a:rPr lang="ru-RU" dirty="0" err="1" smtClean="0"/>
              <a:t>езжала</a:t>
            </a:r>
            <a:r>
              <a:rPr lang="ru-RU" dirty="0" smtClean="0"/>
              <a:t> по работам, солила на зиму грибы, вела расходы…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Рекламная пауза.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Татьяна – своего рода товар на ярмарке невест. </a:t>
            </a:r>
          </a:p>
          <a:p>
            <a:r>
              <a:rPr lang="ru-RU" sz="2000" dirty="0" smtClean="0"/>
              <a:t>Уж если ее везут на ярмарку, определим характеристики данного товара.  </a:t>
            </a:r>
          </a:p>
          <a:p>
            <a:r>
              <a:rPr lang="ru-RU" sz="2000" dirty="0" smtClean="0"/>
              <a:t>Товар длительного пользования, индивидуального потребления, высокой степени надежности, срок службы – век, дизайн – «комильфо», престижность высокая, приспосабливается к местным условиям без особых доработок, невысокая цена продажи, невысокая стоимость обслуживания (не модница), нет возможности выбора, представлен единственным экземпляром.</a:t>
            </a:r>
          </a:p>
          <a:p>
            <a:r>
              <a:rPr lang="ru-RU" sz="2000" dirty="0" smtClean="0"/>
              <a:t>Как видите, товар уникальный, но есть возможность подражать ей. Для такого товара потребителя можно и в Москве поискать, и в долги влезть. Но отдают его только за высокие качества души. </a:t>
            </a:r>
            <a:r>
              <a:rPr lang="ru-RU" sz="2000" dirty="0" err="1" smtClean="0"/>
              <a:t>Оттдают</a:t>
            </a:r>
            <a:r>
              <a:rPr lang="ru-RU" sz="2000" dirty="0" smtClean="0"/>
              <a:t> герою 12 года, другу Онегина.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70376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071942"/>
            <a:ext cx="7901014" cy="2428892"/>
          </a:xfrm>
        </p:spPr>
        <p:txBody>
          <a:bodyPr/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Вечер. Темный сад. Легкий ветерок. Таинственные звуки. Лунная дорожка. Серебряный ручей.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4960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Русский язык и музыка.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Безличные предложения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Двусоставные предложения.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600201"/>
            <a:ext cx="6186502" cy="3543312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i="1" dirty="0" smtClean="0"/>
              <a:t>Наступил вечер. Темнеет сад. Дует лёгкий ветерок. Звенит музыка. Мы видим лунную дорожку. Журчит серебряный ручей.</a:t>
            </a:r>
            <a:endParaRPr lang="ru-RU" sz="3600" dirty="0" smtClean="0"/>
          </a:p>
          <a:p>
            <a:endParaRPr lang="ru-RU" dirty="0">
              <a:ln w="57150"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28926" y="2143116"/>
            <a:ext cx="20002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928926" y="2214554"/>
            <a:ext cx="20002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29388" y="2643182"/>
            <a:ext cx="178595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57950" y="2214554"/>
            <a:ext cx="20002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57950" y="2143116"/>
            <a:ext cx="20002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00826" y="3857628"/>
            <a:ext cx="17859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00826" y="3786190"/>
            <a:ext cx="17859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72066" y="2143116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29256" y="4357694"/>
            <a:ext cx="1214446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00562" y="3214686"/>
            <a:ext cx="1571636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57488" y="2714620"/>
            <a:ext cx="642942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86512" y="3214686"/>
            <a:ext cx="642942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143768" y="3286124"/>
            <a:ext cx="150019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215206" y="3214686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857488" y="3286124"/>
            <a:ext cx="157163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57488" y="3214686"/>
            <a:ext cx="157163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86182" y="2714620"/>
            <a:ext cx="114300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86182" y="2786058"/>
            <a:ext cx="114300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1714512" cy="44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Безличные предложения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600200"/>
            <a:ext cx="5400684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Вечереет. 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Стемнело в саду. 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Подуло лёгким ветерком. 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Зазвенело, засеребрилось, зажурчало вокруг.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6182" y="2143116"/>
            <a:ext cx="207170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86182" y="2214554"/>
            <a:ext cx="207170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43306" y="3500438"/>
            <a:ext cx="157163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86182" y="2857496"/>
            <a:ext cx="207170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44" y="2786058"/>
            <a:ext cx="207170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43306" y="3571876"/>
            <a:ext cx="157163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14744" y="4714884"/>
            <a:ext cx="214314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14744" y="4786322"/>
            <a:ext cx="214314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86182" y="5857892"/>
            <a:ext cx="214314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86182" y="5786454"/>
            <a:ext cx="214314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14744" y="5286388"/>
            <a:ext cx="285752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14744" y="5214950"/>
            <a:ext cx="285752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034" y="2000240"/>
            <a:ext cx="987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Кто?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Что?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00042"/>
            <a:ext cx="1695452" cy="34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4572032" cy="939784"/>
          </a:xfrm>
        </p:spPr>
        <p:txBody>
          <a:bodyPr/>
          <a:lstStyle/>
          <a:p>
            <a:r>
              <a:rPr lang="ru-RU" b="1" i="1" dirty="0" err="1" smtClean="0"/>
              <a:t>Интегра́ция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214423"/>
            <a:ext cx="5786478" cy="142876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/>
              <a:t>   (от лат. </a:t>
            </a:r>
            <a:r>
              <a:rPr lang="ru-RU" sz="2800" i="1" dirty="0" err="1" smtClean="0"/>
              <a:t>integratio</a:t>
            </a:r>
            <a:r>
              <a:rPr lang="ru-RU" sz="2800" dirty="0" smtClean="0"/>
              <a:t> — «соединение») процесс объединения разрозненных частей в единое целое.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214686"/>
            <a:ext cx="3571900" cy="568762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Внутрипредметная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714876" y="3214686"/>
            <a:ext cx="3544636" cy="568762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</a:t>
            </a:r>
            <a:r>
              <a:rPr lang="ru-RU" sz="2800" b="1" i="1" dirty="0" err="1" smtClean="0"/>
              <a:t>Межпредметная</a:t>
            </a:r>
            <a:endParaRPr lang="ru-RU" sz="28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2428860" y="2643182"/>
            <a:ext cx="1143008" cy="57150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500694" y="2643182"/>
            <a:ext cx="1143008" cy="57150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28794" y="5643578"/>
            <a:ext cx="5786478" cy="903327"/>
          </a:xfrm>
          <a:prstGeom prst="snip2Same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+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целостное восприятие мира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+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деятельностный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подход в обучении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клипарт\школа\0_8d6fc_6a20e394_orig - копия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929066"/>
            <a:ext cx="2341563" cy="1558925"/>
          </a:xfrm>
          <a:prstGeom prst="rect">
            <a:avLst/>
          </a:prstGeom>
          <a:noFill/>
        </p:spPr>
      </p:pic>
      <p:pic>
        <p:nvPicPr>
          <p:cNvPr id="6" name="Picture 2" descr="D:\клипарт\школа\0_8d6fc_6a20e394_orig - копия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929066"/>
            <a:ext cx="2341563" cy="155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Традиционная модель образования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85861"/>
            <a:ext cx="6786610" cy="2357453"/>
          </a:xfrm>
          <a:blipFill>
            <a:blip r:embed="rId2">
              <a:lum contrast="-29000"/>
            </a:blip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монологичность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механистичность,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разделение по дисциплинам,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линейность,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нарушение естественной связи между предметами и явлениями реального мира.</a:t>
            </a:r>
          </a:p>
          <a:p>
            <a:pPr algn="just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728" y="3786190"/>
            <a:ext cx="6786610" cy="2185214"/>
          </a:xfrm>
          <a:prstGeom prst="rect">
            <a:avLst/>
          </a:prstGeom>
          <a:blipFill>
            <a:blip r:embed="rId2">
              <a:lum bright="-9000" contrast="-10000"/>
            </a:blip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Что актуально?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Сформировать у учащихся единую научную картину мира, целостное представление о нём, гуманистическое мировоззрение и диалектическое мышление.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1" name="Picture 3" descr="D:\клипарт\школа\учил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58050" y="1428736"/>
            <a:ext cx="1785950" cy="2215132"/>
          </a:xfrm>
          <a:prstGeom prst="rect">
            <a:avLst/>
          </a:prstGeom>
          <a:noFill/>
        </p:spPr>
      </p:pic>
      <p:pic>
        <p:nvPicPr>
          <p:cNvPr id="2052" name="Picture 4" descr="D:\клипарт\школа\115600306_large_1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1571636" cy="230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Забавная анатомия.</a:t>
            </a:r>
            <a:endParaRPr lang="uz-Cyrl-U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2714644" cy="2357455"/>
          </a:xfrm>
        </p:spPr>
        <p:txBody>
          <a:bodyPr/>
          <a:lstStyle/>
          <a:p>
            <a:r>
              <a:rPr lang="ru-RU" dirty="0" smtClean="0"/>
              <a:t>У кого? </a:t>
            </a:r>
          </a:p>
          <a:p>
            <a:r>
              <a:rPr lang="ru-RU" dirty="0" smtClean="0"/>
              <a:t>У брат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мам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. </a:t>
            </a:r>
          </a:p>
          <a:p>
            <a:endParaRPr lang="uz-Cyrl-UZ" dirty="0"/>
          </a:p>
        </p:txBody>
      </p:sp>
      <p:pic>
        <p:nvPicPr>
          <p:cNvPr id="1026" name="Picture 2" descr="D:\Маме\Учительская деятельность\школа\мои уроки\карт рус+\1333970886_ur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14422"/>
            <a:ext cx="4649782" cy="3487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000636"/>
            <a:ext cx="7771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 кого есть язык (язычок), но нет рта?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(У колокола, у ботинка, у пламени) </a:t>
            </a:r>
          </a:p>
          <a:p>
            <a:r>
              <a:rPr lang="ru-RU" sz="2400" b="1" i="1" dirty="0" smtClean="0"/>
              <a:t>У кого есть зубы, но нет языка рта?</a:t>
            </a:r>
          </a:p>
          <a:p>
            <a:r>
              <a:rPr lang="ru-RU" sz="2400" b="1" i="1" dirty="0" smtClean="0"/>
              <a:t>                                     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(У пилы, у расчёски, у шестерёнки)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D:\клипарт\сказка\3966e876494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1219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Особенности структуры интегрированных уроков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1"/>
            <a:ext cx="7329510" cy="4114816"/>
          </a:xfrm>
          <a:blipFill>
            <a:blip r:embed="rId3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/>
              <a:t>Предельная </a:t>
            </a:r>
            <a:r>
              <a:rPr lang="ru-RU" i="1" dirty="0" smtClean="0">
                <a:solidFill>
                  <a:srgbClr val="C00000"/>
                </a:solidFill>
              </a:rPr>
              <a:t>четкость, компактность и сжатость </a:t>
            </a:r>
            <a:r>
              <a:rPr lang="ru-RU" dirty="0" smtClean="0"/>
              <a:t>учебного материала. </a:t>
            </a:r>
          </a:p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Логическая взаимообусловленность </a:t>
            </a:r>
            <a:r>
              <a:rPr lang="ru-RU" dirty="0" smtClean="0"/>
              <a:t>материала интегрируемых предметов на каждом этапе урока.</a:t>
            </a:r>
          </a:p>
          <a:p>
            <a:r>
              <a:rPr lang="ru-RU" dirty="0" smtClean="0"/>
              <a:t>Большая </a:t>
            </a:r>
            <a:r>
              <a:rPr lang="ru-RU" i="1" dirty="0" smtClean="0">
                <a:solidFill>
                  <a:srgbClr val="C00000"/>
                </a:solidFill>
              </a:rPr>
              <a:t>информативная ёмкость </a:t>
            </a:r>
            <a:r>
              <a:rPr lang="ru-RU" dirty="0" smtClean="0"/>
              <a:t>учебного материала.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500858" cy="1143000"/>
          </a:xfrm>
          <a:blipFill>
            <a:blip r:embed="rId3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Типы и формы </a:t>
            </a:r>
            <a:br>
              <a:rPr lang="ru-RU" dirty="0" smtClean="0"/>
            </a:br>
            <a:r>
              <a:rPr lang="ru-RU" dirty="0" smtClean="0"/>
              <a:t>интегрированных уроков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1857388" cy="10215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Уроки формирования</a:t>
            </a:r>
          </a:p>
          <a:p>
            <a:pPr algn="ctr"/>
            <a:r>
              <a:rPr lang="ru-RU" b="1" i="1" dirty="0" smtClean="0"/>
              <a:t> новых знаний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1714488"/>
            <a:ext cx="1571636" cy="132802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Уроки</a:t>
            </a:r>
          </a:p>
          <a:p>
            <a:pPr algn="ctr"/>
            <a:r>
              <a:rPr lang="ru-RU" b="1" i="1" dirty="0" smtClean="0"/>
              <a:t> обучения</a:t>
            </a:r>
          </a:p>
          <a:p>
            <a:pPr algn="ctr"/>
            <a:r>
              <a:rPr lang="ru-RU" b="1" i="1" dirty="0" smtClean="0"/>
              <a:t> умениям и навыкам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1714488"/>
            <a:ext cx="1643074" cy="132802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Уроки </a:t>
            </a:r>
          </a:p>
          <a:p>
            <a:pPr algn="ctr"/>
            <a:r>
              <a:rPr lang="ru-RU" b="1" i="1" dirty="0" smtClean="0"/>
              <a:t>применения </a:t>
            </a:r>
          </a:p>
          <a:p>
            <a:pPr algn="ctr"/>
            <a:r>
              <a:rPr lang="ru-RU" b="1" i="1" dirty="0" smtClean="0"/>
              <a:t>знаний на практике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1643050"/>
            <a:ext cx="1714512" cy="190702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Уроки повторения, </a:t>
            </a:r>
          </a:p>
          <a:p>
            <a:pPr algn="ctr"/>
            <a:r>
              <a:rPr lang="ru-RU" b="1" i="1" dirty="0" smtClean="0"/>
              <a:t>обобщения</a:t>
            </a:r>
          </a:p>
          <a:p>
            <a:pPr algn="ctr"/>
            <a:r>
              <a:rPr lang="ru-RU" b="1" i="1" dirty="0" smtClean="0"/>
              <a:t> и система-</a:t>
            </a:r>
          </a:p>
          <a:p>
            <a:pPr algn="ctr"/>
            <a:r>
              <a:rPr lang="ru-RU" b="1" i="1" dirty="0" err="1" smtClean="0"/>
              <a:t>тизации</a:t>
            </a:r>
            <a:r>
              <a:rPr lang="ru-RU" b="1" i="1" dirty="0" smtClean="0"/>
              <a:t> </a:t>
            </a:r>
          </a:p>
          <a:p>
            <a:pPr algn="ctr"/>
            <a:r>
              <a:rPr lang="ru-RU" b="1" i="1" dirty="0" smtClean="0"/>
              <a:t>знаний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06" y="2643182"/>
            <a:ext cx="1714512" cy="31393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лекция путешествие </a:t>
            </a:r>
          </a:p>
          <a:p>
            <a:r>
              <a:rPr lang="ru-RU" dirty="0" smtClean="0"/>
              <a:t>экспедиция</a:t>
            </a:r>
          </a:p>
          <a:p>
            <a:r>
              <a:rPr lang="ru-RU" dirty="0" smtClean="0"/>
              <a:t> экскурсия</a:t>
            </a:r>
          </a:p>
          <a:p>
            <a:r>
              <a:rPr lang="ru-RU" dirty="0" smtClean="0"/>
              <a:t> исследование </a:t>
            </a:r>
          </a:p>
          <a:p>
            <a:r>
              <a:rPr lang="ru-RU" dirty="0" smtClean="0"/>
              <a:t>инсценировка </a:t>
            </a:r>
          </a:p>
          <a:p>
            <a:r>
              <a:rPr lang="ru-RU" dirty="0" smtClean="0"/>
              <a:t>конференция </a:t>
            </a:r>
          </a:p>
          <a:p>
            <a:r>
              <a:rPr lang="ru-RU" dirty="0" smtClean="0"/>
              <a:t>проблемный урок </a:t>
            </a:r>
          </a:p>
          <a:p>
            <a:r>
              <a:rPr lang="ru-RU" dirty="0" smtClean="0"/>
              <a:t> мультимедиа-урок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3214686"/>
            <a:ext cx="1500198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практикум</a:t>
            </a:r>
          </a:p>
          <a:p>
            <a:r>
              <a:rPr lang="ru-RU" dirty="0" smtClean="0"/>
              <a:t> сочинение</a:t>
            </a:r>
          </a:p>
          <a:p>
            <a:r>
              <a:rPr lang="ru-RU" dirty="0" smtClean="0"/>
              <a:t> диалог</a:t>
            </a:r>
          </a:p>
          <a:p>
            <a:r>
              <a:rPr lang="ru-RU" dirty="0" smtClean="0"/>
              <a:t> деловая игра</a:t>
            </a:r>
          </a:p>
          <a:p>
            <a:r>
              <a:rPr lang="ru-RU" dirty="0" smtClean="0"/>
              <a:t>ролевая игра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430" y="3286124"/>
            <a:ext cx="1357322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защита проектов</a:t>
            </a:r>
          </a:p>
          <a:p>
            <a:r>
              <a:rPr lang="ru-RU" dirty="0" smtClean="0"/>
              <a:t> ролевые игры</a:t>
            </a:r>
          </a:p>
          <a:p>
            <a:r>
              <a:rPr lang="ru-RU" dirty="0" smtClean="0"/>
              <a:t> деловые игры</a:t>
            </a:r>
          </a:p>
          <a:p>
            <a:r>
              <a:rPr lang="ru-RU" dirty="0" smtClean="0"/>
              <a:t> экскурсия</a:t>
            </a:r>
          </a:p>
          <a:p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3571876"/>
            <a:ext cx="2214578" cy="31393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диспут    </a:t>
            </a:r>
          </a:p>
          <a:p>
            <a:r>
              <a:rPr lang="ru-RU" dirty="0" smtClean="0"/>
              <a:t>КВН</a:t>
            </a:r>
          </a:p>
          <a:p>
            <a:r>
              <a:rPr lang="ru-RU" dirty="0" smtClean="0"/>
              <a:t>Счастливый случай </a:t>
            </a:r>
          </a:p>
          <a:p>
            <a:r>
              <a:rPr lang="ru-RU" dirty="0" smtClean="0"/>
              <a:t>Поле чудес</a:t>
            </a:r>
          </a:p>
          <a:p>
            <a:r>
              <a:rPr lang="ru-RU" dirty="0" smtClean="0"/>
              <a:t> конкурс, викторина</a:t>
            </a:r>
          </a:p>
          <a:p>
            <a:r>
              <a:rPr lang="ru-RU" dirty="0" smtClean="0"/>
              <a:t> театрализованный</a:t>
            </a:r>
          </a:p>
          <a:p>
            <a:r>
              <a:rPr lang="ru-RU" dirty="0" smtClean="0"/>
              <a:t> инсценировка, суд </a:t>
            </a:r>
          </a:p>
          <a:p>
            <a:r>
              <a:rPr lang="ru-RU" dirty="0" smtClean="0"/>
              <a:t>заключительная конференция </a:t>
            </a:r>
          </a:p>
          <a:p>
            <a:r>
              <a:rPr lang="ru-RU" dirty="0" smtClean="0"/>
              <a:t>обзорная лекция</a:t>
            </a:r>
          </a:p>
          <a:p>
            <a:r>
              <a:rPr lang="ru-RU" dirty="0" smtClean="0"/>
              <a:t> конференция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1857356" y="1428736"/>
            <a:ext cx="357190" cy="28575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5" idx="0"/>
          </p:cNvCxnSpPr>
          <p:nvPr/>
        </p:nvCxnSpPr>
        <p:spPr>
          <a:xfrm rot="5400000">
            <a:off x="2643968" y="1500174"/>
            <a:ext cx="284958" cy="14367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196951" y="1553753"/>
            <a:ext cx="285752" cy="3571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7" idx="0"/>
          </p:cNvCxnSpPr>
          <p:nvPr/>
        </p:nvCxnSpPr>
        <p:spPr>
          <a:xfrm rot="16200000" flipH="1">
            <a:off x="6036479" y="1464455"/>
            <a:ext cx="214314" cy="14287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86644" y="1571612"/>
            <a:ext cx="1768963" cy="16344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Уроки контроля</a:t>
            </a:r>
          </a:p>
          <a:p>
            <a:r>
              <a:rPr lang="ru-RU" b="1" i="1" dirty="0" smtClean="0"/>
              <a:t> и проверки</a:t>
            </a:r>
          </a:p>
          <a:p>
            <a:r>
              <a:rPr lang="ru-RU" b="1" i="1" dirty="0" smtClean="0"/>
              <a:t> знаний и </a:t>
            </a:r>
          </a:p>
          <a:p>
            <a:r>
              <a:rPr lang="ru-RU" b="1" i="1" dirty="0" smtClean="0"/>
              <a:t>умений</a:t>
            </a: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429520" y="1428736"/>
            <a:ext cx="428628" cy="14287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86644" y="3357562"/>
            <a:ext cx="171448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зачет</a:t>
            </a:r>
          </a:p>
          <a:p>
            <a:r>
              <a:rPr lang="ru-RU" dirty="0" smtClean="0"/>
              <a:t>викторина</a:t>
            </a:r>
          </a:p>
          <a:p>
            <a:r>
              <a:rPr lang="ru-RU" dirty="0" smtClean="0"/>
              <a:t> смотр знаний</a:t>
            </a:r>
          </a:p>
          <a:p>
            <a:r>
              <a:rPr lang="ru-RU" dirty="0" smtClean="0"/>
              <a:t>защита </a:t>
            </a:r>
          </a:p>
          <a:p>
            <a:r>
              <a:rPr lang="ru-RU" dirty="0" smtClean="0"/>
              <a:t>творческих работ или </a:t>
            </a:r>
          </a:p>
          <a:p>
            <a:r>
              <a:rPr lang="ru-RU" dirty="0" smtClean="0"/>
              <a:t>проектов</a:t>
            </a:r>
          </a:p>
          <a:p>
            <a:r>
              <a:rPr lang="ru-RU" dirty="0" smtClean="0"/>
              <a:t> творческий отчет</a:t>
            </a:r>
          </a:p>
          <a:p>
            <a:r>
              <a:rPr lang="ru-RU" dirty="0" smtClean="0"/>
              <a:t>собеседование</a:t>
            </a:r>
            <a:endParaRPr lang="ru-RU" dirty="0"/>
          </a:p>
        </p:txBody>
      </p:sp>
      <p:pic>
        <p:nvPicPr>
          <p:cNvPr id="3075" name="Picture 3" descr="D:\клипарт\школа\img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1071570" cy="98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Бинарный урок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D:\клипарт\школа\115599708_large__1__18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2510041" cy="3014637"/>
          </a:xfrm>
          <a:prstGeom prst="rect">
            <a:avLst/>
          </a:prstGeom>
          <a:noFill/>
        </p:spPr>
      </p:pic>
      <p:pic>
        <p:nvPicPr>
          <p:cNvPr id="4101" name="Picture 5" descr="D:\клипарт\школа\115599673_large__1__13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3108" y="2071678"/>
            <a:ext cx="1643074" cy="2821889"/>
          </a:xfrm>
          <a:prstGeom prst="rect">
            <a:avLst/>
          </a:prstGeom>
          <a:noFill/>
        </p:spPr>
      </p:pic>
      <p:pic>
        <p:nvPicPr>
          <p:cNvPr id="4104" name="Picture 8" descr="D:\клипарт\школа\ирг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571612"/>
            <a:ext cx="2143140" cy="1614499"/>
          </a:xfrm>
          <a:prstGeom prst="rect">
            <a:avLst/>
          </a:prstGeom>
          <a:noFill/>
        </p:spPr>
      </p:pic>
      <p:pic>
        <p:nvPicPr>
          <p:cNvPr id="4102" name="Picture 6" descr="D:\клипарт\школа\0_b3826_edeed30c_X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928802"/>
            <a:ext cx="1849449" cy="2101153"/>
          </a:xfrm>
          <a:prstGeom prst="rect">
            <a:avLst/>
          </a:prstGeom>
          <a:noFill/>
        </p:spPr>
      </p:pic>
      <p:pic>
        <p:nvPicPr>
          <p:cNvPr id="4103" name="Picture 7" descr="D:\клипарт\школа\115599736_large__17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86578" y="2500306"/>
            <a:ext cx="2131285" cy="23241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5500702"/>
            <a:ext cx="221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Союзники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557214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Соперники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071966" cy="2143140"/>
          </a:xfrm>
          <a:prstGeom prst="wedgeEllipseCallout">
            <a:avLst>
              <a:gd name="adj1" fmla="val 36892"/>
              <a:gd name="adj2" fmla="val 73515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Интеграция в одиночку.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D:\клипарт\школа\115599971_large_25_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786058"/>
            <a:ext cx="2714644" cy="3795072"/>
          </a:xfrm>
          <a:prstGeom prst="rect">
            <a:avLst/>
          </a:prstGeom>
          <a:noFill/>
        </p:spPr>
      </p:pic>
      <p:pic>
        <p:nvPicPr>
          <p:cNvPr id="4" name="Picture 3" descr="D:\клипарт\школа\лзу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500174"/>
            <a:ext cx="1034968" cy="1404934"/>
          </a:xfrm>
          <a:prstGeom prst="rect">
            <a:avLst/>
          </a:prstGeom>
          <a:noFill/>
        </p:spPr>
      </p:pic>
      <p:pic>
        <p:nvPicPr>
          <p:cNvPr id="2052" name="Picture 4" descr="D:\клипарт\школа\крас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214950"/>
            <a:ext cx="1214446" cy="1538532"/>
          </a:xfrm>
          <a:prstGeom prst="rect">
            <a:avLst/>
          </a:prstGeom>
          <a:noFill/>
        </p:spPr>
      </p:pic>
      <p:pic>
        <p:nvPicPr>
          <p:cNvPr id="1026" name="Picture 2" descr="D:\клипарт\школа\дже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5143512"/>
            <a:ext cx="1440182" cy="9985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429264"/>
            <a:ext cx="1143008" cy="100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dirty="0" smtClean="0"/>
              <a:t>Литература и физкультура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r>
              <a:rPr lang="ru-RU" dirty="0" smtClean="0"/>
              <a:t>Кто сумеет срубить все три головы Змею Горынычу?</a:t>
            </a:r>
          </a:p>
          <a:p>
            <a:r>
              <a:rPr lang="ru-RU" dirty="0" smtClean="0"/>
              <a:t>(3 попадания в кольцо)</a:t>
            </a:r>
            <a:endParaRPr lang="ru-RU" dirty="0"/>
          </a:p>
        </p:txBody>
      </p:sp>
      <p:pic>
        <p:nvPicPr>
          <p:cNvPr id="4098" name="Picture 2" descr="D:\клипарт\сказка\0_8f0b6_ed6a210d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8576">
            <a:off x="7643812" y="3833598"/>
            <a:ext cx="1204500" cy="1754126"/>
          </a:xfrm>
          <a:prstGeom prst="rect">
            <a:avLst/>
          </a:prstGeom>
          <a:noFill/>
        </p:spPr>
      </p:pic>
      <p:pic>
        <p:nvPicPr>
          <p:cNvPr id="4099" name="Picture 3" descr="D:\клипарт\Дракончики\97590519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2928934"/>
            <a:ext cx="2968705" cy="3459165"/>
          </a:xfrm>
          <a:prstGeom prst="rect">
            <a:avLst/>
          </a:prstGeom>
          <a:noFill/>
        </p:spPr>
      </p:pic>
      <p:pic>
        <p:nvPicPr>
          <p:cNvPr id="4100" name="Picture 4" descr="D:\клипарт\сказка\0_8f09e_3d5886dc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357562"/>
            <a:ext cx="1936763" cy="2935725"/>
          </a:xfrm>
          <a:prstGeom prst="rect">
            <a:avLst/>
          </a:prstGeom>
          <a:noFill/>
        </p:spPr>
      </p:pic>
      <p:pic>
        <p:nvPicPr>
          <p:cNvPr id="4102" name="Picture 6" descr="D:\клипарт\школа\69490753_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29256" y="4357694"/>
            <a:ext cx="1166813" cy="2130425"/>
          </a:xfrm>
          <a:prstGeom prst="rect">
            <a:avLst/>
          </a:prstGeom>
          <a:noFill/>
        </p:spPr>
      </p:pic>
      <p:pic>
        <p:nvPicPr>
          <p:cNvPr id="4101" name="Picture 5" descr="D:\клипарт\спорт\120px-Basketbal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286256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949</Words>
  <PresentationFormat>Экран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Интегрированный урок русского языка  и литературы.</vt:lpstr>
      <vt:lpstr>Интегра́ция</vt:lpstr>
      <vt:lpstr>Традиционная модель образования</vt:lpstr>
      <vt:lpstr>Забавная анатомия.</vt:lpstr>
      <vt:lpstr> Особенности структуры интегрированных уроков</vt:lpstr>
      <vt:lpstr>Типы и формы  интегрированных уроков </vt:lpstr>
      <vt:lpstr>Бинарный урок</vt:lpstr>
      <vt:lpstr>Интеграция в одиночку.</vt:lpstr>
      <vt:lpstr>Литература и физкультура</vt:lpstr>
      <vt:lpstr>Подготовка  к интегрированному уроку</vt:lpstr>
      <vt:lpstr>Урок-мушоира  «Они жрецы единых муз»</vt:lpstr>
      <vt:lpstr>Анкета гостя.</vt:lpstr>
      <vt:lpstr>Урок-защита проектов  «Школьная киностудия»  по роману М.Ю.Лермонтова  «Герой нашего времени».</vt:lpstr>
      <vt:lpstr>Подготовка к уроку</vt:lpstr>
      <vt:lpstr>Чем государство богатеет?</vt:lpstr>
      <vt:lpstr>Рекламная пауза.</vt:lpstr>
      <vt:lpstr>Слайд 17</vt:lpstr>
      <vt:lpstr>Двусоставные предложения.</vt:lpstr>
      <vt:lpstr>Безличные предложения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Маманя</dc:creator>
  <cp:lastModifiedBy>Маманя</cp:lastModifiedBy>
  <cp:revision>98</cp:revision>
  <dcterms:created xsi:type="dcterms:W3CDTF">2015-04-10T16:00:45Z</dcterms:created>
  <dcterms:modified xsi:type="dcterms:W3CDTF">2015-10-20T06:42:37Z</dcterms:modified>
</cp:coreProperties>
</file>