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02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6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1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6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7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7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51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40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48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7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58BEF-54B7-4CB6-AF11-C35B40894D1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CB1D-E305-4889-B6C7-28B997A1F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\&#1056;&#1072;&#1073;&#1086;&#1095;&#1080;&#1081;%20&#1089;&#1090;&#1086;&#1083;\&#1052;&#1077;&#1088;&#1080;%20&#1091;&#1088;&#1086;&#1082;%20&#1050;&#1080;&#1085;&#1077;&#1083;&#1100;\&#1082;&#1083;&#1086;&#1091;&#1085;&#1072;&#1076;&#1072;.wa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0;&#1076;&#1084;&#1080;&#1085;\&#1056;&#1072;&#1073;&#1086;&#1095;&#1080;&#1081;%20&#1089;&#1090;&#1086;&#1083;\&#1052;&#1077;&#1088;&#1080;%20&#1091;&#1088;&#1086;&#1082;%20&#1050;&#1080;&#1085;&#1077;&#1083;&#1100;\www.CDonPC.ru%20-%2004%20-%20&#1052;&#1072;&#1082;&#1089;&#1080;&#1084;%20&#1044;&#1091;&#1085;&#1072;&#1077;&#1074;&#1089;&#1082;&#1080;&#1081;%20-%201985%20-%20&#1052;&#1101;&#1088;&#1080;%20&#1055;&#1086;&#1087;&#1087;&#1080;&#1085;&#1089;.mp3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051050" y="188913"/>
            <a:ext cx="4608513" cy="15573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 р о в е р ь!</a:t>
            </a:r>
          </a:p>
        </p:txBody>
      </p:sp>
      <p:sp>
        <p:nvSpPr>
          <p:cNvPr id="14339" name="WordArt 5"/>
          <p:cNvSpPr>
            <a:spLocks noChangeArrowheads="1" noChangeShapeType="1" noTextEdit="1"/>
          </p:cNvSpPr>
          <p:nvPr/>
        </p:nvSpPr>
        <p:spPr bwMode="auto">
          <a:xfrm>
            <a:off x="1547813" y="2205038"/>
            <a:ext cx="5543550" cy="3384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Все- очень хорошо</a:t>
            </a:r>
          </a:p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5-6 слов - хорошо</a:t>
            </a:r>
          </a:p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 слова - слабо</a:t>
            </a:r>
          </a:p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Менее 3 слов - повтори правило!</a:t>
            </a:r>
          </a:p>
        </p:txBody>
      </p:sp>
      <p:pic>
        <p:nvPicPr>
          <p:cNvPr id="146438" name="клоунада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928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48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4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303" fill="hold"/>
                                        <p:tgtEl>
                                          <p:spTgt spid="1464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43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643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893175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3" name="WordArt 5"/>
          <p:cNvSpPr>
            <a:spLocks noChangeArrowheads="1" noChangeShapeType="1" noTextEdit="1"/>
          </p:cNvSpPr>
          <p:nvPr/>
        </p:nvSpPr>
        <p:spPr bwMode="auto">
          <a:xfrm>
            <a:off x="755650" y="4868863"/>
            <a:ext cx="8027988" cy="165735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9861"/>
              </a:avLst>
            </a:prstTxWarp>
          </a:bodyPr>
          <a:lstStyle/>
          <a:p>
            <a:pPr algn="ctr">
              <a:defRPr/>
            </a:pPr>
            <a:r>
              <a:rPr lang="ru-RU" sz="3600" b="1" kern="10" normalizeH="1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                         </a:t>
            </a:r>
          </a:p>
        </p:txBody>
      </p:sp>
      <p:sp>
        <p:nvSpPr>
          <p:cNvPr id="22532" name="WordArt 7"/>
          <p:cNvSpPr>
            <a:spLocks noChangeArrowheads="1" noChangeShapeType="1" noTextEdit="1"/>
          </p:cNvSpPr>
          <p:nvPr/>
        </p:nvSpPr>
        <p:spPr bwMode="auto">
          <a:xfrm>
            <a:off x="3995738" y="5805488"/>
            <a:ext cx="360362" cy="1635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ru-RU" sz="3600" kern="10">
              <a:ln w="22225">
                <a:solidFill>
                  <a:srgbClr val="FF66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1"/>
                  </a:gs>
                  <a:gs pos="100000">
                    <a:srgbClr val="FF66FF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5" name="www.CDonPC.ru - 04 - Максим Дунаевский - 1985 - Мэри Поппинс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53006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3140968"/>
            <a:ext cx="8388424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4800" b="1" kern="10" normalizeH="1" dirty="0">
              <a:ln w="22225">
                <a:solidFill>
                  <a:srgbClr val="FF66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66FF"/>
                  </a:gs>
                  <a:gs pos="50000">
                    <a:schemeClr val="bg1"/>
                  </a:gs>
                  <a:gs pos="100000">
                    <a:srgbClr val="FF66FF"/>
                  </a:gs>
                </a:gsLst>
                <a:lin ang="18900000" scaled="1"/>
              </a:gra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4800" b="1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До встречи  </a:t>
            </a:r>
            <a:r>
              <a:rPr lang="ru-RU" sz="4800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,</a:t>
            </a:r>
            <a:r>
              <a:rPr lang="ru-RU" sz="4800" b="1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</a:t>
            </a:r>
          </a:p>
          <a:p>
            <a:pPr>
              <a:defRPr/>
            </a:pPr>
            <a:r>
              <a:rPr lang="ru-RU" sz="4800" b="1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                 </a:t>
            </a:r>
          </a:p>
          <a:p>
            <a:pPr>
              <a:defRPr/>
            </a:pPr>
            <a:r>
              <a:rPr lang="ru-RU" sz="4800" b="1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                   Мэри  </a:t>
            </a:r>
            <a:r>
              <a:rPr lang="ru-RU" sz="4800" b="1" kern="10" normalizeH="1" dirty="0" err="1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Поппинс</a:t>
            </a:r>
            <a:r>
              <a:rPr lang="ru-RU" sz="4800" b="1" kern="10" normalizeH="1" dirty="0">
                <a:ln w="22225">
                  <a:solidFill>
                    <a:srgbClr val="FF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chemeClr val="bg1"/>
                    </a:gs>
                    <a:gs pos="100000">
                      <a:srgbClr val="FF66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!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6682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7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53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284663" y="692150"/>
            <a:ext cx="45720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en-US" sz="2400" b="1">
                <a:latin typeface="Franklin Gothic Book" pitchFamily="34" charset="0"/>
              </a:rPr>
              <a:t>                           1 </a:t>
            </a:r>
            <a:r>
              <a:rPr lang="ru-RU" sz="2400" b="1">
                <a:latin typeface="Franklin Gothic Book" pitchFamily="34" charset="0"/>
              </a:rPr>
              <a:t>в.</a:t>
            </a:r>
            <a:endParaRPr lang="en-US" sz="2400" b="1">
              <a:latin typeface="Franklin Gothic Book" pitchFamily="34" charset="0"/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ru-RU" sz="2400" b="1">
                <a:latin typeface="Franklin Gothic Book" pitchFamily="34" charset="0"/>
              </a:rPr>
              <a:t>Рыжая корова набрала воздух –и прыгнула. Земля сразу оказалась далеко-далеко внизу. А корова взлетала в небо все выше и выше.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89363"/>
            <a:ext cx="38100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13" descr="Розовая тисненая бумага"/>
          <p:cNvSpPr txBox="1">
            <a:spLocks noChangeArrowheads="1"/>
          </p:cNvSpPr>
          <p:nvPr/>
        </p:nvSpPr>
        <p:spPr bwMode="auto">
          <a:xfrm>
            <a:off x="179388" y="3787775"/>
            <a:ext cx="481171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latin typeface="Franklin Gothic Book" pitchFamily="34" charset="0"/>
              </a:rPr>
              <a:t>                            2 в.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Корова зажмурилась и, пролетая 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над луной, она наклонила голову 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к земле и ощутила, что звезда 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соскользнула с ее рога. С грохотом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 и звоном покатилась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Звезда по небу.</a:t>
            </a:r>
          </a:p>
        </p:txBody>
      </p:sp>
    </p:spTree>
    <p:extLst>
      <p:ext uri="{BB962C8B-B14F-4D97-AF65-F5344CB8AC3E}">
        <p14:creationId xmlns:p14="http://schemas.microsoft.com/office/powerpoint/2010/main" val="1270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284663" y="692150"/>
            <a:ext cx="45720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en-US" sz="2400" b="1">
                <a:solidFill>
                  <a:srgbClr val="000000"/>
                </a:solidFill>
                <a:latin typeface="Franklin Gothic Book" pitchFamily="34" charset="0"/>
              </a:rPr>
              <a:t>                           1 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в.</a:t>
            </a:r>
            <a:endParaRPr lang="en-US" sz="2400" b="1">
              <a:solidFill>
                <a:srgbClr val="000000"/>
              </a:solidFill>
              <a:latin typeface="Franklin Gothic Book" pitchFamily="34" charset="0"/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Рыжая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корова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набрала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воздух –и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прыгнула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.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Земля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сразу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оказалась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далеко-далеко внизу. А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корова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ru-RU" sz="2400" b="1" u="sng">
                <a:solidFill>
                  <a:srgbClr val="000000"/>
                </a:solidFill>
                <a:latin typeface="Franklin Gothic Book" pitchFamily="34" charset="0"/>
              </a:rPr>
              <a:t>взлетала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 в небо все выше и выше.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89363"/>
            <a:ext cx="38100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 descr="Розовая тисненая бумага"/>
          <p:cNvSpPr txBox="1">
            <a:spLocks noChangeArrowheads="1"/>
          </p:cNvSpPr>
          <p:nvPr/>
        </p:nvSpPr>
        <p:spPr bwMode="auto">
          <a:xfrm>
            <a:off x="179388" y="3787775"/>
            <a:ext cx="481171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latin typeface="Franklin Gothic Book" pitchFamily="34" charset="0"/>
              </a:rPr>
              <a:t>                            2 в.</a:t>
            </a:r>
          </a:p>
          <a:p>
            <a:pPr eaLnBrk="1" hangingPunct="1"/>
            <a:r>
              <a:rPr lang="ru-RU" sz="2400" b="1" u="sng">
                <a:latin typeface="Franklin Gothic Book" pitchFamily="34" charset="0"/>
              </a:rPr>
              <a:t>Корова</a:t>
            </a:r>
            <a:r>
              <a:rPr lang="ru-RU" sz="2400" b="1">
                <a:latin typeface="Franklin Gothic Book" pitchFamily="34" charset="0"/>
              </a:rPr>
              <a:t> </a:t>
            </a:r>
            <a:r>
              <a:rPr lang="ru-RU" sz="2400" b="1" u="sng">
                <a:latin typeface="Franklin Gothic Book" pitchFamily="34" charset="0"/>
              </a:rPr>
              <a:t>зажмурилась</a:t>
            </a:r>
            <a:r>
              <a:rPr lang="ru-RU" sz="2400" b="1">
                <a:latin typeface="Franklin Gothic Book" pitchFamily="34" charset="0"/>
              </a:rPr>
              <a:t> и, пролетая 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над луной, </a:t>
            </a:r>
            <a:r>
              <a:rPr lang="ru-RU" sz="2400" b="1" u="sng">
                <a:latin typeface="Franklin Gothic Book" pitchFamily="34" charset="0"/>
              </a:rPr>
              <a:t>она</a:t>
            </a:r>
            <a:r>
              <a:rPr lang="ru-RU" sz="2400" b="1">
                <a:latin typeface="Franklin Gothic Book" pitchFamily="34" charset="0"/>
              </a:rPr>
              <a:t> </a:t>
            </a:r>
            <a:r>
              <a:rPr lang="ru-RU" sz="2400" b="1" u="sng">
                <a:latin typeface="Franklin Gothic Book" pitchFamily="34" charset="0"/>
              </a:rPr>
              <a:t>наклонила</a:t>
            </a:r>
            <a:r>
              <a:rPr lang="ru-RU" sz="2400" b="1">
                <a:latin typeface="Franklin Gothic Book" pitchFamily="34" charset="0"/>
              </a:rPr>
              <a:t> голову 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к земле и </a:t>
            </a:r>
            <a:r>
              <a:rPr lang="ru-RU" sz="2400" b="1" u="sng">
                <a:latin typeface="Franklin Gothic Book" pitchFamily="34" charset="0"/>
              </a:rPr>
              <a:t>ощутила</a:t>
            </a:r>
            <a:r>
              <a:rPr lang="ru-RU" sz="2400" b="1">
                <a:latin typeface="Franklin Gothic Book" pitchFamily="34" charset="0"/>
              </a:rPr>
              <a:t>, что </a:t>
            </a:r>
            <a:r>
              <a:rPr lang="ru-RU" sz="2400" b="1" u="sng">
                <a:latin typeface="Franklin Gothic Book" pitchFamily="34" charset="0"/>
              </a:rPr>
              <a:t>звезда </a:t>
            </a:r>
          </a:p>
          <a:p>
            <a:pPr eaLnBrk="1" hangingPunct="1"/>
            <a:r>
              <a:rPr lang="ru-RU" sz="2400" b="1" u="sng">
                <a:latin typeface="Franklin Gothic Book" pitchFamily="34" charset="0"/>
              </a:rPr>
              <a:t>соскользнула</a:t>
            </a:r>
            <a:r>
              <a:rPr lang="ru-RU" sz="2400" b="1">
                <a:latin typeface="Franklin Gothic Book" pitchFamily="34" charset="0"/>
              </a:rPr>
              <a:t> с ее рога. С грохотом</a:t>
            </a:r>
          </a:p>
          <a:p>
            <a:pPr eaLnBrk="1" hangingPunct="1"/>
            <a:r>
              <a:rPr lang="ru-RU" sz="2400" b="1">
                <a:latin typeface="Franklin Gothic Book" pitchFamily="34" charset="0"/>
              </a:rPr>
              <a:t> и звоном </a:t>
            </a:r>
            <a:r>
              <a:rPr lang="ru-RU" sz="2400" b="1" u="sng">
                <a:latin typeface="Franklin Gothic Book" pitchFamily="34" charset="0"/>
              </a:rPr>
              <a:t>покатилась</a:t>
            </a:r>
          </a:p>
          <a:p>
            <a:pPr eaLnBrk="1" hangingPunct="1"/>
            <a:r>
              <a:rPr lang="ru-RU" sz="2400" b="1" u="sng">
                <a:latin typeface="Franklin Gothic Book" pitchFamily="34" charset="0"/>
              </a:rPr>
              <a:t>Звезда</a:t>
            </a:r>
            <a:r>
              <a:rPr lang="ru-RU" sz="2400" b="1">
                <a:latin typeface="Franklin Gothic Book" pitchFamily="34" charset="0"/>
              </a:rPr>
              <a:t> по небу.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372225" y="1700213"/>
            <a:ext cx="10795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4572000" y="2060575"/>
            <a:ext cx="129698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>
            <a:off x="5651500" y="27813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>
            <a:off x="4356100" y="24209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 flipV="1">
            <a:off x="1331913" y="4581525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>
            <a:off x="2268538" y="5013325"/>
            <a:ext cx="1366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6" name="Line 17"/>
          <p:cNvSpPr>
            <a:spLocks noChangeShapeType="1"/>
          </p:cNvSpPr>
          <p:nvPr/>
        </p:nvSpPr>
        <p:spPr bwMode="auto">
          <a:xfrm>
            <a:off x="1619250" y="53736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7" name="Line 18"/>
          <p:cNvSpPr>
            <a:spLocks noChangeShapeType="1"/>
          </p:cNvSpPr>
          <p:nvPr/>
        </p:nvSpPr>
        <p:spPr bwMode="auto">
          <a:xfrm>
            <a:off x="250825" y="573405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8" name="Line 20"/>
          <p:cNvSpPr>
            <a:spLocks noChangeShapeType="1"/>
          </p:cNvSpPr>
          <p:nvPr/>
        </p:nvSpPr>
        <p:spPr bwMode="auto">
          <a:xfrm>
            <a:off x="1619250" y="609282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9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284663" y="69215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en-US" sz="2400" b="1">
                <a:solidFill>
                  <a:srgbClr val="000000"/>
                </a:solidFill>
                <a:latin typeface="Franklin Gothic Book" pitchFamily="34" charset="0"/>
              </a:rPr>
              <a:t>                           1 </a:t>
            </a:r>
            <a:r>
              <a:rPr lang="ru-RU" sz="2400" b="1">
                <a:solidFill>
                  <a:srgbClr val="000000"/>
                </a:solidFill>
                <a:latin typeface="Franklin Gothic Book" pitchFamily="34" charset="0"/>
              </a:rPr>
              <a:t>в.</a:t>
            </a:r>
            <a:endParaRPr lang="en-US" sz="2400" b="1">
              <a:solidFill>
                <a:srgbClr val="000000"/>
              </a:solidFill>
              <a:latin typeface="Franklin Gothic Book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89363"/>
            <a:ext cx="38100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 descr="Розовая тисненая бумага"/>
          <p:cNvSpPr txBox="1">
            <a:spLocks noChangeArrowheads="1"/>
          </p:cNvSpPr>
          <p:nvPr/>
        </p:nvSpPr>
        <p:spPr bwMode="auto">
          <a:xfrm>
            <a:off x="179388" y="3787775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latin typeface="Franklin Gothic Book" pitchFamily="34" charset="0"/>
              </a:rPr>
              <a:t>                            2 в.</a:t>
            </a:r>
          </a:p>
        </p:txBody>
      </p:sp>
      <p:sp>
        <p:nvSpPr>
          <p:cNvPr id="17414" name="Rectangle 16" descr="Розовая тисненая бумага"/>
          <p:cNvSpPr>
            <a:spLocks noChangeArrowheads="1"/>
          </p:cNvSpPr>
          <p:nvPr/>
        </p:nvSpPr>
        <p:spPr bwMode="auto">
          <a:xfrm>
            <a:off x="4787900" y="1196975"/>
            <a:ext cx="3744913" cy="230346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Все- очень хорошо</a:t>
            </a:r>
          </a:p>
          <a:p>
            <a:pPr algn="ctr"/>
            <a:r>
              <a:rPr lang="ru-RU" sz="2400"/>
              <a:t>1 ошибка - хорошо</a:t>
            </a:r>
          </a:p>
          <a:p>
            <a:pPr algn="ctr"/>
            <a:r>
              <a:rPr lang="ru-RU" sz="2400"/>
              <a:t>Более –повтори правило!</a:t>
            </a:r>
          </a:p>
        </p:txBody>
      </p:sp>
      <p:sp>
        <p:nvSpPr>
          <p:cNvPr id="17415" name="Rectangle 18" descr="Розовая тисненая бумага"/>
          <p:cNvSpPr>
            <a:spLocks noChangeArrowheads="1"/>
          </p:cNvSpPr>
          <p:nvPr/>
        </p:nvSpPr>
        <p:spPr bwMode="auto">
          <a:xfrm>
            <a:off x="755650" y="4292600"/>
            <a:ext cx="3744913" cy="230346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Все- очень хорошо</a:t>
            </a:r>
          </a:p>
          <a:p>
            <a:pPr algn="ctr"/>
            <a:r>
              <a:rPr lang="ru-RU" sz="2400"/>
              <a:t>1 ошибка - хорошо</a:t>
            </a:r>
          </a:p>
          <a:p>
            <a:pPr algn="ctr"/>
            <a:r>
              <a:rPr lang="ru-RU" sz="2400"/>
              <a:t>Более –повтори правило!</a:t>
            </a:r>
          </a:p>
        </p:txBody>
      </p:sp>
    </p:spTree>
    <p:extLst>
      <p:ext uri="{BB962C8B-B14F-4D97-AF65-F5344CB8AC3E}">
        <p14:creationId xmlns:p14="http://schemas.microsoft.com/office/powerpoint/2010/main" val="28552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0" y="260350"/>
            <a:ext cx="9144000" cy="60499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650" y="1268413"/>
          <a:ext cx="7704138" cy="47817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8037"/>
                <a:gridCol w="5616101"/>
              </a:tblGrid>
              <a:tr h="1215610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1 спряжение</a:t>
                      </a:r>
                      <a:endParaRPr lang="ru-RU" sz="2400" dirty="0"/>
                    </a:p>
                  </a:txBody>
                  <a:tcPr marL="91431" marR="91431" marT="45713" marB="4571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                 </a:t>
                      </a:r>
                    </a:p>
                    <a:p>
                      <a:pPr algn="ctr"/>
                      <a:r>
                        <a:rPr lang="ru-RU" sz="1800" dirty="0" smtClean="0"/>
                        <a:t> </a:t>
                      </a:r>
                      <a:r>
                        <a:rPr lang="ru-RU" sz="2400" dirty="0" smtClean="0"/>
                        <a:t>2 спряжение</a:t>
                      </a:r>
                      <a:endParaRPr lang="ru-RU" sz="2400" dirty="0"/>
                    </a:p>
                  </a:txBody>
                  <a:tcPr marL="91431" marR="91431" marT="45713" marB="45713"/>
                </a:tc>
              </a:tr>
              <a:tr h="3565940"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Все остальные глаголы</a:t>
                      </a:r>
                      <a:endParaRPr lang="ru-RU" sz="2800" dirty="0"/>
                    </a:p>
                  </a:txBody>
                  <a:tcPr marL="91431" marR="91431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1)Все на -</a:t>
                      </a:r>
                      <a:r>
                        <a:rPr lang="ru-RU" sz="2400" b="1" dirty="0" smtClean="0"/>
                        <a:t>ИТЬ </a:t>
                      </a:r>
                      <a:r>
                        <a:rPr lang="ru-RU" sz="2400" dirty="0" smtClean="0"/>
                        <a:t>(кроме брить,стелить);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2)7 на</a:t>
                      </a:r>
                      <a:r>
                        <a:rPr lang="ru-RU" sz="2400" baseline="0" dirty="0" smtClean="0"/>
                        <a:t> -</a:t>
                      </a:r>
                      <a:r>
                        <a:rPr lang="ru-RU" sz="2400" b="1" dirty="0" smtClean="0"/>
                        <a:t>ЕТЬ</a:t>
                      </a:r>
                      <a:r>
                        <a:rPr lang="ru-RU" sz="2400" dirty="0" smtClean="0"/>
                        <a:t>: терпеть, вертеть,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обидеть, зависеть, ненавидеть, видеть, смотреть;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3)4 на </a:t>
                      </a:r>
                      <a:r>
                        <a:rPr lang="ru-RU" sz="2400" b="1" dirty="0" smtClean="0"/>
                        <a:t>-АТЬ</a:t>
                      </a:r>
                      <a:r>
                        <a:rPr lang="ru-RU" sz="2400" baseline="0" dirty="0" smtClean="0"/>
                        <a:t>: держать, слышать,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/>
                        <a:t>дышать, гнать.</a:t>
                      </a:r>
                      <a:endParaRPr lang="ru-RU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L="91431" marR="91431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4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0" y="0"/>
            <a:ext cx="7308850" cy="60499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/>
        </p:nvGraphicFramePr>
        <p:xfrm>
          <a:off x="827088" y="549275"/>
          <a:ext cx="5689600" cy="5059656"/>
        </p:xfrm>
        <a:graphic>
          <a:graphicData uri="http://schemas.openxmlformats.org/drawingml/2006/table">
            <a:tbl>
              <a:tblPr/>
              <a:tblGrid>
                <a:gridCol w="2952750"/>
                <a:gridCol w="2736850"/>
              </a:tblGrid>
              <a:tr h="155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(кого-нибудь)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(что-нибудь)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ребенка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больного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пальто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костюм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бабушку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дедушку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девочку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куклу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пальто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туфли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шапку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платье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105025"/>
            <a:ext cx="317341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9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0" y="0"/>
            <a:ext cx="7308850" cy="60499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/>
        </p:nvGraphicFramePr>
        <p:xfrm>
          <a:off x="827088" y="549275"/>
          <a:ext cx="5689600" cy="5059656"/>
        </p:xfrm>
        <a:graphic>
          <a:graphicData uri="http://schemas.openxmlformats.org/drawingml/2006/table">
            <a:tbl>
              <a:tblPr/>
              <a:tblGrid>
                <a:gridCol w="2952750"/>
                <a:gridCol w="2736850"/>
              </a:tblGrid>
              <a:tr h="155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(кого-нибудь)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(что-нибудь)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ребенка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больного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пальто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костюм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бабушку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дедушку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девочку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куклу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пальто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туфли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шапку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платье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105025"/>
            <a:ext cx="317341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6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936" name="Group 24"/>
          <p:cNvGraphicFramePr>
            <a:graphicFrameLocks noGrp="1"/>
          </p:cNvGraphicFramePr>
          <p:nvPr/>
        </p:nvGraphicFramePr>
        <p:xfrm>
          <a:off x="1692275" y="981075"/>
          <a:ext cx="5653088" cy="3840448"/>
        </p:xfrm>
        <a:graphic>
          <a:graphicData uri="http://schemas.openxmlformats.org/drawingml/2006/table">
            <a:tbl>
              <a:tblPr/>
              <a:tblGrid>
                <a:gridCol w="2663825"/>
                <a:gridCol w="2989263"/>
              </a:tblGrid>
              <a:tr h="1188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(кого-нибудь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(что-нибудь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5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1)ребенка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3)больного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4)куклу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5)бабушку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6)дедушку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9)девочку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2)туфли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7)форму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8)пальто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10)шапку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11)платье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12)костюм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 р о в е р ь!</a:t>
            </a:r>
          </a:p>
        </p:txBody>
      </p:sp>
      <p:sp>
        <p:nvSpPr>
          <p:cNvPr id="20494" name="Rectangle 23" descr="Розовая тисненая бумага"/>
          <p:cNvSpPr>
            <a:spLocks noChangeArrowheads="1"/>
          </p:cNvSpPr>
          <p:nvPr/>
        </p:nvSpPr>
        <p:spPr bwMode="auto">
          <a:xfrm>
            <a:off x="2268538" y="4868863"/>
            <a:ext cx="457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9933"/>
                </a:solidFill>
              </a:rPr>
              <a:t>Все</a:t>
            </a:r>
            <a:r>
              <a:rPr lang="ru-RU" sz="2400">
                <a:solidFill>
                  <a:schemeClr val="accent2"/>
                </a:solidFill>
              </a:rPr>
              <a:t>–очень хорошо</a:t>
            </a:r>
          </a:p>
          <a:p>
            <a:pPr algn="ctr"/>
            <a:r>
              <a:rPr lang="ru-RU" sz="2400">
                <a:solidFill>
                  <a:srgbClr val="3333FF"/>
                </a:solidFill>
              </a:rPr>
              <a:t>1 ошибка</a:t>
            </a:r>
            <a:r>
              <a:rPr lang="ru-RU" sz="2400">
                <a:solidFill>
                  <a:schemeClr val="accent2"/>
                </a:solidFill>
              </a:rPr>
              <a:t> –хорошо</a:t>
            </a:r>
          </a:p>
          <a:p>
            <a:pPr algn="ctr"/>
            <a:r>
              <a:rPr lang="ru-RU" sz="2400">
                <a:solidFill>
                  <a:schemeClr val="folHlink"/>
                </a:solidFill>
              </a:rPr>
              <a:t>Более 2ошибок</a:t>
            </a:r>
            <a:r>
              <a:rPr lang="ru-RU" sz="2400">
                <a:solidFill>
                  <a:schemeClr val="accent2"/>
                </a:solidFill>
              </a:rPr>
              <a:t> -повтори правило!</a:t>
            </a:r>
          </a:p>
        </p:txBody>
      </p:sp>
    </p:spTree>
    <p:extLst>
      <p:ext uri="{BB962C8B-B14F-4D97-AF65-F5344CB8AC3E}">
        <p14:creationId xmlns:p14="http://schemas.microsoft.com/office/powerpoint/2010/main" val="13841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ln>
            <a:solidFill>
              <a:srgbClr val="FF66FF"/>
            </a:solidFill>
            <a:miter lim="800000"/>
            <a:headEnd/>
            <a:tailEnd/>
          </a:ln>
        </p:spPr>
        <p:txBody>
          <a:bodyPr/>
          <a:lstStyle/>
          <a:p>
            <a:endParaRPr lang="ru-RU" smtClean="0">
              <a:solidFill>
                <a:srgbClr val="FF9933"/>
              </a:solidFill>
            </a:endParaRPr>
          </a:p>
          <a:p>
            <a:pPr>
              <a:buFontTx/>
              <a:buNone/>
            </a:pPr>
            <a:r>
              <a:rPr lang="ru-RU" smtClean="0">
                <a:solidFill>
                  <a:srgbClr val="FF9933"/>
                </a:solidFill>
              </a:rPr>
              <a:t>    Прочитай книгу </a:t>
            </a:r>
          </a:p>
          <a:p>
            <a:pPr>
              <a:buFontTx/>
              <a:buNone/>
            </a:pPr>
            <a:r>
              <a:rPr lang="ru-RU" smtClean="0">
                <a:solidFill>
                  <a:srgbClr val="FF9933"/>
                </a:solidFill>
              </a:rPr>
              <a:t>    Памелы Трэверс </a:t>
            </a:r>
            <a:r>
              <a:rPr lang="ru-RU" smtClean="0">
                <a:solidFill>
                  <a:srgbClr val="00CCFF"/>
                </a:solidFill>
              </a:rPr>
              <a:t>«Мэри Поппинс»</a:t>
            </a:r>
          </a:p>
          <a:p>
            <a:pPr>
              <a:buFontTx/>
              <a:buNone/>
            </a:pPr>
            <a:r>
              <a:rPr lang="ru-RU" smtClean="0">
                <a:solidFill>
                  <a:srgbClr val="00CCFF"/>
                </a:solidFill>
              </a:rPr>
              <a:t>    и нарисуй глагол.</a:t>
            </a:r>
          </a:p>
          <a:p>
            <a:pPr>
              <a:buFontTx/>
              <a:buNone/>
            </a:pPr>
            <a:endParaRPr lang="ru-RU" smtClean="0">
              <a:solidFill>
                <a:srgbClr val="FF9933"/>
              </a:solidFill>
            </a:endParaRPr>
          </a:p>
        </p:txBody>
      </p:sp>
      <p:sp>
        <p:nvSpPr>
          <p:cNvPr id="21507" name="WordArt 5"/>
          <p:cNvSpPr>
            <a:spLocks noChangeArrowheads="1" noChangeShapeType="1" noTextEdit="1"/>
          </p:cNvSpPr>
          <p:nvPr/>
        </p:nvSpPr>
        <p:spPr bwMode="auto">
          <a:xfrm>
            <a:off x="1763713" y="404813"/>
            <a:ext cx="6192837" cy="11525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normalizeH="1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Домашнее задание:</a:t>
            </a:r>
          </a:p>
        </p:txBody>
      </p:sp>
      <p:pic>
        <p:nvPicPr>
          <p:cNvPr id="21508" name="Picture 8" descr="Урок Глаго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500438"/>
            <a:ext cx="4752975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4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346</Words>
  <Application>Microsoft Office PowerPoint</Application>
  <PresentationFormat>Экран (4:3)</PresentationFormat>
  <Paragraphs>112</Paragraphs>
  <Slides>11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Якутова</dc:creator>
  <cp:lastModifiedBy>Якутова</cp:lastModifiedBy>
  <cp:revision>1</cp:revision>
  <dcterms:created xsi:type="dcterms:W3CDTF">2015-10-20T13:31:00Z</dcterms:created>
  <dcterms:modified xsi:type="dcterms:W3CDTF">2015-10-20T13:36:43Z</dcterms:modified>
</cp:coreProperties>
</file>