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2" r:id="rId6"/>
    <p:sldId id="261" r:id="rId7"/>
    <p:sldId id="260" r:id="rId8"/>
    <p:sldId id="265" r:id="rId9"/>
    <p:sldId id="267" r:id="rId10"/>
    <p:sldId id="264" r:id="rId11"/>
    <p:sldId id="266" r:id="rId12"/>
    <p:sldId id="270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1754-764F-48DF-B198-9F759D31432E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AC6-3840-4522-B5A9-5E4011AC2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1754-764F-48DF-B198-9F759D31432E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AC6-3840-4522-B5A9-5E4011AC2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1754-764F-48DF-B198-9F759D31432E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AC6-3840-4522-B5A9-5E4011AC2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1754-764F-48DF-B198-9F759D31432E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AC6-3840-4522-B5A9-5E4011AC2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1754-764F-48DF-B198-9F759D31432E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AC6-3840-4522-B5A9-5E4011AC2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1754-764F-48DF-B198-9F759D31432E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AC6-3840-4522-B5A9-5E4011AC2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1754-764F-48DF-B198-9F759D31432E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AC6-3840-4522-B5A9-5E4011AC2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1754-764F-48DF-B198-9F759D31432E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AC6-3840-4522-B5A9-5E4011AC2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1754-764F-48DF-B198-9F759D31432E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AC6-3840-4522-B5A9-5E4011AC2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1754-764F-48DF-B198-9F759D31432E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AC6-3840-4522-B5A9-5E4011AC2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1754-764F-48DF-B198-9F759D31432E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AC6-3840-4522-B5A9-5E4011AC2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01754-764F-48DF-B198-9F759D31432E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18AC6-3840-4522-B5A9-5E4011AC2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fons.ru-517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201622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Номинация «Семейная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реликвия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Победы» </a:t>
            </a: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Памятная 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Звезда</a:t>
            </a:r>
            <a:b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2564904"/>
            <a:ext cx="3491880" cy="4293096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Лапоногов Иван</a:t>
            </a:r>
            <a:r>
              <a:rPr lang="ru-RU" sz="2800" dirty="0" smtClean="0">
                <a:solidFill>
                  <a:schemeClr val="bg1"/>
                </a:solidFill>
              </a:rPr>
              <a:t>, ученик </a:t>
            </a:r>
            <a:r>
              <a:rPr lang="ru-RU" sz="2800" dirty="0" smtClean="0">
                <a:solidFill>
                  <a:schemeClr val="bg1"/>
                </a:solidFill>
              </a:rPr>
              <a:t>6А </a:t>
            </a:r>
            <a:r>
              <a:rPr lang="ru-RU" sz="2800" dirty="0" smtClean="0">
                <a:solidFill>
                  <a:schemeClr val="bg1"/>
                </a:solidFill>
              </a:rPr>
              <a:t>класса МБОУ </a:t>
            </a:r>
            <a:r>
              <a:rPr lang="ru-RU" sz="2800" dirty="0" smtClean="0">
                <a:solidFill>
                  <a:schemeClr val="bg1"/>
                </a:solidFill>
              </a:rPr>
              <a:t>СШ </a:t>
            </a:r>
            <a:r>
              <a:rPr lang="ru-RU" sz="2800" dirty="0" smtClean="0">
                <a:solidFill>
                  <a:schemeClr val="bg1"/>
                </a:solidFill>
              </a:rPr>
              <a:t>№ 11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г. Архангельска.</a:t>
            </a:r>
          </a:p>
          <a:p>
            <a:r>
              <a:rPr lang="ru-RU" sz="2800" u="sng" dirty="0" smtClean="0">
                <a:solidFill>
                  <a:schemeClr val="bg1"/>
                </a:solidFill>
              </a:rPr>
              <a:t>Руководитель: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Лапоногова Елена Борисовна</a:t>
            </a:r>
            <a:r>
              <a:rPr lang="ru-RU" sz="2800" dirty="0" smtClean="0">
                <a:solidFill>
                  <a:schemeClr val="bg1"/>
                </a:solidFill>
              </a:rPr>
              <a:t>, учитель русского языка и литературы </a:t>
            </a:r>
            <a:r>
              <a:rPr lang="ru-RU" sz="2800" dirty="0">
                <a:solidFill>
                  <a:schemeClr val="bg1"/>
                </a:solidFill>
              </a:rPr>
              <a:t>МБОУ </a:t>
            </a:r>
            <a:r>
              <a:rPr lang="ru-RU" sz="2800" dirty="0" smtClean="0">
                <a:solidFill>
                  <a:schemeClr val="bg1"/>
                </a:solidFill>
              </a:rPr>
              <a:t>СШ </a:t>
            </a:r>
            <a:r>
              <a:rPr lang="ru-RU" sz="2800" dirty="0">
                <a:solidFill>
                  <a:schemeClr val="bg1"/>
                </a:solidFill>
              </a:rPr>
              <a:t>№ 11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aHR0cDovL3d3dy50dm95cmViZW5vay5ydS9pbWFnZXMvcHJlc2VudGF0aW9uL2hpc3RvcnkvbS8wNy5qcGc=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188640"/>
            <a:ext cx="3456384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К Победе! </a:t>
            </a:r>
            <a:endParaRPr lang="ru-RU" sz="3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30874" y="444868"/>
            <a:ext cx="5161605" cy="2993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феврале 1945 года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 ходе Восточно- Прусской операции началось наступление на г.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Данциг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 У </a:t>
            </a:r>
            <a:r>
              <a:rPr lang="ru-RU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Пемплау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дедушка случайно увидел машину, шофёром на которой был брат Василий, – радости случайной встречи не было предела, хоть встреча и длилась всего полчаса!</a:t>
            </a:r>
          </a:p>
          <a:p>
            <a:pPr algn="ctr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486" y="3778830"/>
            <a:ext cx="5012586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Сложной оказалась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Берлинская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операция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в ходе которой рота капитана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Ширшова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форсировала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р.Одер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когда переплавлялись на лодках и плотах под сильным огнём противника.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Далее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были взятые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Штрасбург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Штеттин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Ной-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Браденбург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 descr="F:\Орден\Изображение 1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554" t="11278" r="3385" b="65625"/>
          <a:stretch/>
        </p:blipFill>
        <p:spPr bwMode="auto">
          <a:xfrm>
            <a:off x="228550" y="1196752"/>
            <a:ext cx="3502324" cy="246874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451" r="35511" b="43647"/>
          <a:stretch/>
        </p:blipFill>
        <p:spPr>
          <a:xfrm>
            <a:off x="5220072" y="3665493"/>
            <a:ext cx="3532454" cy="266788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aHR0cDovL3d3dy50dm95cmViZW5vay5ydS9pbWFnZXMvcHJlc2VudGF0aW9uL2hpc3RvcnkvbS8wNy5qcGc=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-18288"/>
            <a:ext cx="9144000" cy="68762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3175" y="371887"/>
            <a:ext cx="29304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2 мая 1945 года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 г. Росток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дедушка в звании капитана закончил войну. </a:t>
            </a:r>
          </a:p>
          <a:p>
            <a:pPr algn="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 проведённую операцию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приказом Сталина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личному составу была объявлена благодарность </a:t>
            </a:r>
          </a:p>
        </p:txBody>
      </p:sp>
      <p:pic>
        <p:nvPicPr>
          <p:cNvPr id="3074" name="Picture 2" descr="F:\Орден\Gowerxa1g_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669581" cy="48927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220072" y="332656"/>
            <a:ext cx="3456384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Ура! Победа!</a:t>
            </a:r>
            <a:endParaRPr lang="ru-RU" sz="3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5" name="Picture 3" descr="F:\Орден\desktopwallpapers.org.ua-17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286"/>
          <a:stretch/>
        </p:blipFill>
        <p:spPr bwMode="auto">
          <a:xfrm>
            <a:off x="0" y="183389"/>
            <a:ext cx="2145607" cy="244087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2804" y="3603934"/>
            <a:ext cx="40500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После войны дедушка продолжил военную службу в армии: сначала в Польше, затем в Белоруссии. В </a:t>
            </a:r>
            <a:r>
              <a:rPr lang="ru-RU" sz="2000" b="1" u="sng" dirty="0" smtClean="0">
                <a:latin typeface="Courier New" pitchFamily="49" charset="0"/>
                <a:cs typeface="Courier New" pitchFamily="49" charset="0"/>
              </a:rPr>
              <a:t>1953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 году в звании майора ушёл в отставку и вернулся на родину – в </a:t>
            </a:r>
            <a:r>
              <a:rPr lang="ru-RU" sz="2000" dirty="0" err="1" smtClean="0">
                <a:latin typeface="Courier New" pitchFamily="49" charset="0"/>
                <a:cs typeface="Courier New" pitchFamily="49" charset="0"/>
              </a:rPr>
              <a:t>Устьянский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 район Архангельской области  </a:t>
            </a:r>
            <a:endParaRPr lang="ru-RU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47546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aHR0cDovL3d3dy50dm95cmViZW5vay5ydS9pbWFnZXMvcHJlc2VudGF0aW9uL2hpc3RvcnkvbS8wNy5qcGc=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-18288"/>
            <a:ext cx="9144000" cy="6876288"/>
          </a:xfrm>
          <a:prstGeom prst="rect">
            <a:avLst/>
          </a:prstGeom>
        </p:spPr>
      </p:pic>
      <p:pic>
        <p:nvPicPr>
          <p:cNvPr id="1026" name="Picture 2" descr="Медаль «За боевые заслуги»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1914525" cy="3333750"/>
          </a:xfrm>
          <a:prstGeom prst="rect">
            <a:avLst/>
          </a:prstGeom>
          <a:noFill/>
        </p:spPr>
      </p:pic>
      <p:pic>
        <p:nvPicPr>
          <p:cNvPr id="1028" name="Picture 4" descr="Медаль «За освобождение Варшавы»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260648"/>
            <a:ext cx="1838325" cy="3333750"/>
          </a:xfrm>
          <a:prstGeom prst="rect">
            <a:avLst/>
          </a:prstGeom>
          <a:noFill/>
        </p:spPr>
      </p:pic>
      <p:pic>
        <p:nvPicPr>
          <p:cNvPr id="1030" name="Picture 6" descr="Медаль «За победу над Германией в Великой Отечественной войне 1941-1945 гг»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620688"/>
            <a:ext cx="1819275" cy="3333750"/>
          </a:xfrm>
          <a:prstGeom prst="rect">
            <a:avLst/>
          </a:prstGeom>
          <a:noFill/>
        </p:spPr>
      </p:pic>
      <p:pic>
        <p:nvPicPr>
          <p:cNvPr id="1032" name="Picture 8" descr="Орден Отечественной войны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717032"/>
            <a:ext cx="2857500" cy="2857500"/>
          </a:xfrm>
          <a:prstGeom prst="rect">
            <a:avLst/>
          </a:prstGeom>
          <a:noFill/>
        </p:spPr>
      </p:pic>
      <p:pic>
        <p:nvPicPr>
          <p:cNvPr id="1034" name="Picture 10" descr="Орден Красной Звезды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AFEFD"/>
              </a:clrFrom>
              <a:clrTo>
                <a:srgbClr val="FA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3645024"/>
            <a:ext cx="2857500" cy="2705100"/>
          </a:xfrm>
          <a:prstGeom prst="rect">
            <a:avLst/>
          </a:prstGeom>
          <a:noFill/>
        </p:spPr>
      </p:pic>
      <p:pic>
        <p:nvPicPr>
          <p:cNvPr id="1036" name="Picture 12" descr="MOsvob65A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6EFF4"/>
              </a:clrFrom>
              <a:clrTo>
                <a:srgbClr val="E6EF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48680"/>
            <a:ext cx="1905000" cy="3333750"/>
          </a:xfrm>
          <a:prstGeom prst="rect">
            <a:avLst/>
          </a:prstGeom>
          <a:noFill/>
        </p:spPr>
      </p:pic>
      <p:pic>
        <p:nvPicPr>
          <p:cNvPr id="1038" name="Picture 14" descr="http://www.rusorden.ru/content/image/rf/35a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332656"/>
            <a:ext cx="1760660" cy="335699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860032" y="3789041"/>
            <a:ext cx="39604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u="sng" dirty="0" smtClean="0">
                <a:latin typeface="Courier New" pitchFamily="49" charset="0"/>
                <a:cs typeface="Courier New" pitchFamily="49" charset="0"/>
              </a:rPr>
              <a:t>Медали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: «За боевые заслуги», «За победу над Германией», «За освобождение Варшавы», «За освобождение Белоруссии», медаль Жукова;</a:t>
            </a:r>
          </a:p>
          <a:p>
            <a:pPr algn="r"/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Орден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 Отечественной войны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I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 степени, 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орден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 Красной Звезды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ru-RU" sz="2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fons.ru-517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0"/>
            <a:ext cx="5796136" cy="61261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Ленты нет, не блестит бриллиантом,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 и контуры очень просты.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отваги солдатской гарантом 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Боевой орден Красной Звезды. 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Пять лучей душу плугом проходят,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 кровавый ведут борозды,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Остается на сердце наколот —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ордена Красной Звезды.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9986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fons.ru-517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339752" y="260648"/>
            <a:ext cx="6552728" cy="23042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проекте были использованы </a:t>
            </a:r>
            <a:r>
              <a:rPr lang="ru-RU" u="sng" dirty="0" smtClean="0">
                <a:solidFill>
                  <a:schemeClr val="tx1"/>
                </a:solidFill>
              </a:rPr>
              <a:t>следующие материалы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Фотографии из семейного архива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Воспоминания </a:t>
            </a:r>
            <a:r>
              <a:rPr lang="ru-RU" dirty="0" err="1">
                <a:solidFill>
                  <a:schemeClr val="tx1"/>
                </a:solidFill>
              </a:rPr>
              <a:t>Ш</a:t>
            </a:r>
            <a:r>
              <a:rPr lang="ru-RU" dirty="0" err="1" smtClean="0">
                <a:solidFill>
                  <a:schemeClr val="tx1"/>
                </a:solidFill>
              </a:rPr>
              <a:t>иршова</a:t>
            </a:r>
            <a:r>
              <a:rPr lang="ru-RU" dirty="0" smtClean="0">
                <a:solidFill>
                  <a:schemeClr val="tx1"/>
                </a:solidFill>
              </a:rPr>
              <a:t> Н.А, записанные моей мамой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Статья «Живёт в </a:t>
            </a:r>
            <a:r>
              <a:rPr lang="ru-RU" dirty="0">
                <a:solidFill>
                  <a:schemeClr val="tx1"/>
                </a:solidFill>
              </a:rPr>
              <a:t>Ш</a:t>
            </a:r>
            <a:r>
              <a:rPr lang="ru-RU" dirty="0" smtClean="0">
                <a:solidFill>
                  <a:schemeClr val="tx1"/>
                </a:solidFill>
              </a:rPr>
              <a:t>ангалах ветеран» // «</a:t>
            </a:r>
            <a:r>
              <a:rPr lang="ru-RU" dirty="0" err="1" smtClean="0">
                <a:solidFill>
                  <a:schemeClr val="tx1"/>
                </a:solidFill>
              </a:rPr>
              <a:t>Устьянский</a:t>
            </a:r>
            <a:r>
              <a:rPr lang="ru-RU" dirty="0" smtClean="0">
                <a:solidFill>
                  <a:schemeClr val="tx1"/>
                </a:solidFill>
              </a:rPr>
              <a:t> край», 1995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Архивные  данные сайта «Подвиг народа»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Карты и фотографии с исторических сайтов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3271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aHR0cDovL3d3dy50dm95cmViZW5vay5ydS9pbWFnZXMvcHJlc2VudGF0aW9uL2hpc3RvcnkvbS8wNy5qcGc=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76288"/>
          </a:xfrm>
        </p:spPr>
      </p:pic>
      <p:sp>
        <p:nvSpPr>
          <p:cNvPr id="7" name="Прямоугольник 6"/>
          <p:cNvSpPr/>
          <p:nvPr/>
        </p:nvSpPr>
        <p:spPr>
          <a:xfrm>
            <a:off x="2771800" y="0"/>
            <a:ext cx="6192688" cy="6669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В семьях участников Великой Отечественной войны бережно хранятся реликвии, связанные с Победой. Это письма с фронта, боевое наградное оружие, медали и ордена, военные фотографии.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 Я хочу рассказать о моём прадедушке</a:t>
            </a:r>
            <a:r>
              <a:rPr lang="ru-RU" sz="2400" b="1" dirty="0" smtClean="0">
                <a:solidFill>
                  <a:schemeClr val="tx1"/>
                </a:solidFill>
              </a:rPr>
              <a:t>, </a:t>
            </a:r>
          </a:p>
          <a:p>
            <a:pPr algn="r"/>
            <a:r>
              <a:rPr lang="ru-RU" sz="2400" b="1" dirty="0" err="1" smtClean="0">
                <a:solidFill>
                  <a:schemeClr val="tx1"/>
                </a:solidFill>
              </a:rPr>
              <a:t>Ширшове</a:t>
            </a:r>
            <a:r>
              <a:rPr lang="ru-RU" sz="2400" b="1" dirty="0" smtClean="0">
                <a:solidFill>
                  <a:schemeClr val="tx1"/>
                </a:solidFill>
              </a:rPr>
              <a:t> Николае Александровиче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ветеране Великой Отечественной войны.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Маленьким я очень любил рассматривать дедушкины медали: они привлекали меня своей необычностью. Одни были блестящими, другие потемнели от времени. Но один орден мне нравилось держать в руках больше всего: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                 мне казалось, что от него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исходит особенное тепло,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а его приятная тяжесть на моей ладони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ощущается до сих пор.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Это орден Красной Звезды.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cs614918.vk.me/v614918798/be5e/co_UqkxnS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49792" cy="393305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" name="Picture 10" descr="Орден Красной Звезды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EFD"/>
              </a:clrFrom>
              <a:clrTo>
                <a:srgbClr val="FA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196174"/>
            <a:ext cx="3635896" cy="34419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5XxLA8Bk-G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Содержимое 5" descr="aHR0cDovL3d3dy50dm95cmViZW5vay5ydS9pbWFnZXMvcHJlc2VudGF0aW9uL2hpc3RvcnkvbS8wNy5qcGc=.jp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tretch>
            <a:fillRect/>
          </a:stretch>
        </p:blipFill>
        <p:spPr>
          <a:xfrm>
            <a:off x="0" y="-18288"/>
            <a:ext cx="9144000" cy="68762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8640960" cy="201622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Орден Красной Звезды  был учреждён в 1930 году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для награждения за заслуги в деле защиты Союза ССР как в военное, так и в мирное время, в обеспечении государственной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безопасности</a:t>
            </a:r>
            <a:r>
              <a:rPr lang="ru-RU" sz="2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88640"/>
            <a:ext cx="4176464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Историческая справка</a:t>
            </a:r>
            <a:endParaRPr lang="ru-RU" sz="2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" name="Рисунок 9" descr="DRM09vdSQ0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348880"/>
            <a:ext cx="3219822" cy="429309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763688" y="2420888"/>
            <a:ext cx="3960440" cy="4104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Орденом Красной Звезды мой прадедушка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был награждён </a:t>
            </a:r>
          </a:p>
          <a:p>
            <a:pPr algn="ctr"/>
            <a:r>
              <a:rPr lang="ru-RU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9 февраля 1945 года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ровно за 3 месяца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до Победы.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 этому времени он прошёл немало вёрст войны, освобождал Белоруссию и Польшу.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 плечами было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3,5 года войны…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aHR0cDovL3d3dy50dm95cmViZW5vay5ydS9pbWFnZXMvcHJlc2VudGF0aW9uL2hpc3RvcnkvbS8wNy5qcGc=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-18288"/>
            <a:ext cx="9144000" cy="6876288"/>
          </a:xfrm>
          <a:prstGeom prst="rect">
            <a:avLst/>
          </a:prstGeom>
        </p:spPr>
      </p:pic>
      <p:pic>
        <p:nvPicPr>
          <p:cNvPr id="5" name="Picture 2" descr="C:\Users\rc\Desktop\5XxLA8Bk-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81536"/>
            <a:ext cx="5311056" cy="417646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188640"/>
            <a:ext cx="7056784" cy="1008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Уходили сыновья на войну … </a:t>
            </a:r>
            <a:endParaRPr lang="ru-RU" sz="3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196752"/>
            <a:ext cx="6840760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Июль 1941 года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… Фотография, сделанная на память перед уходом на фронт старшего брата дедушки - Василия. Николаю, младшему в семье Марьи Прокопьевны, ещё 18 лет.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83560" y="2492896"/>
            <a:ext cx="3708920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 это время уже воевал самый старший – Иван. Кажется, даже место для него на фотографии осталось… Он умрёт в госпитале в январе 1943 года в г.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амышине под Сталинградом.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Дедушка уйдёт на войну в ноябре 1941 года. И он, и Василий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акончат её в Германии в победном мае 1945 года.</a:t>
            </a:r>
          </a:p>
          <a:p>
            <a:pPr algn="ctr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aHR0cDovL3d3dy50dm95cmViZW5vay5ydS9pbWFnZXMvcHJlc2VudGF0aW9uL2hpc3RvcnkvbS8wNy5qcGc=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-18288"/>
            <a:ext cx="9144000" cy="6876288"/>
          </a:xfrm>
          <a:prstGeom prst="rect">
            <a:avLst/>
          </a:prstGeom>
        </p:spPr>
      </p:pic>
      <p:pic>
        <p:nvPicPr>
          <p:cNvPr id="6" name="Содержимое 5" descr="image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8E4"/>
              </a:clrFrom>
              <a:clrTo>
                <a:srgbClr val="FFF8E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188640"/>
            <a:ext cx="2886075" cy="3873500"/>
          </a:xfrm>
          <a:effectLst>
            <a:softEdge rad="63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188640"/>
            <a:ext cx="5904656" cy="1008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Долгие вёрсты войны… </a:t>
            </a:r>
            <a:endParaRPr lang="ru-RU" sz="3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412776"/>
            <a:ext cx="5616624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Закончив в звании младшего лейтенанта </a:t>
            </a:r>
            <a:r>
              <a:rPr lang="ru-RU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Пуховическое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пехотное училище, в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мае 1942 года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дедушка был отправлен в порт Мурманска командиром взвода, который обеспечивал защиту порта во время разгрузки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северных конвоев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4" name="Picture 2" descr="Мурманская милиция в обеспечении безопасности Арктических ко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37433"/>
            <a:ext cx="3840771" cy="282056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851920" y="4149080"/>
            <a:ext cx="4752528" cy="2708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Из воспоминаний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«Осенью 1942 </a:t>
            </a:r>
            <a:r>
              <a:rPr lang="ru-RU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– зимой </a:t>
            </a:r>
            <a:r>
              <a:rPr lang="ru-RU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1943 </a:t>
            </a:r>
            <a:r>
              <a:rPr lang="ru-RU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гг</a:t>
            </a:r>
            <a:r>
              <a:rPr lang="ru-RU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 </a:t>
            </a:r>
            <a:r>
              <a:rPr lang="ru-RU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не прошло  ни одной ночи без бомбёжки в городе. Город горел, были сожжены все деревянные здания, разрушен железнодорожный вокзал. </a:t>
            </a:r>
            <a:r>
              <a:rPr lang="ru-RU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Мы работали </a:t>
            </a:r>
            <a:r>
              <a:rPr lang="ru-RU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с полной отдачей </a:t>
            </a:r>
            <a:r>
              <a:rPr lang="ru-RU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силой». </a:t>
            </a:r>
            <a:endParaRPr lang="ru-RU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aHR0cDovL3d3dy50dm95cmViZW5vay5ydS9pbWFnZXMvcHJlc2VudGF0aW9uL2hpc3RvcnkvbS8wNy5qcGc=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188640"/>
            <a:ext cx="5904656" cy="1008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Долгие вёрсты войны… </a:t>
            </a:r>
            <a:endParaRPr lang="ru-RU" sz="3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1340768"/>
            <a:ext cx="6192688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феврале 1943г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 батальон, в котором служил дедушка, был переведён в расположение Юго-Западного фронта в Сталинградскую область под г. Камышин. В то время никто в семье </a:t>
            </a:r>
            <a:r>
              <a:rPr lang="ru-RU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Ширшовых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ещё не знал, что именно в этом самом Камышине двумя неделями ранее умрёт в госпитале старший Иван.</a:t>
            </a:r>
            <a:endParaRPr lang="ru-RU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9" name="Picture 5" descr="http://rgakfd.altsoft.spb.ru/getImage.do?object=1806315263&amp;original=1&amp;compatible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65357"/>
            <a:ext cx="3743325" cy="22764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28266" y="3933056"/>
            <a:ext cx="3995861" cy="2741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 окончательном завершении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Сталинградской операции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лейтенант </a:t>
            </a: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Ш</a:t>
            </a:r>
            <a:r>
              <a:rPr lang="ru-RU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иршов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принимал участие в боях местного значения, ходил в атаки. В июле 1943 года дедушка получил ранение и был направлен в госпиталь Курска</a:t>
            </a:r>
            <a:endParaRPr lang="ru-RU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aHR0cDovL3d3dy50dm95cmViZW5vay5ydS9pbWFnZXMvcHJlc2VudGF0aW9uL2hpc3RvcnkvbS8wNy5qcGc=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188640"/>
            <a:ext cx="8568952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Освобождение Белоруссии и Польши  </a:t>
            </a:r>
            <a:endParaRPr lang="ru-RU" sz="3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7029" y="1124744"/>
            <a:ext cx="4700609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После лечения дедушка был направлен в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69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Севскую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дважды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Краснознамённую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орденов Суворова и Кутузова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дивизию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237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стрелкового полка</a:t>
            </a:r>
            <a:r>
              <a:rPr lang="ru-RU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командиром роты противотанковых орудий. И снова бои, переходы. В январе 1944 года вновь ранение при прорыве обороны на участке Калин</a:t>
            </a:r>
            <a:r>
              <a:rPr lang="ru-RU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к</a:t>
            </a: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овичи – Мозырь (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 </a:t>
            </a: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Белорусский фронт).</a:t>
            </a:r>
          </a:p>
          <a:p>
            <a:pPr algn="just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 descr="&amp;KHcy;&amp;rcy;&amp;ocy;&amp;ncy;&amp;icy;&amp;kcy;&amp;acy; &amp;ocy;&amp;scy;&amp;vcy;&amp;ocy;&amp;bcy;&amp;ocy;&amp;zhcy;&amp;dcy;&amp;iecy;&amp;ncy;&amp;icy;&amp;yacy; &amp;Bcy;&amp;iecy;&amp;lcy;&amp;acy;&amp;rcy;&amp;ucy;&amp;scy;&amp;icy;: &amp;YAcy;&amp;Ncy;&amp;Vcy;&amp;Acy;&amp;Rcy;&amp;SOFTcy; / &amp;Vcy;&amp;iecy;&amp;lcy;&amp;icy;&amp;kcy;&amp;acy;&amp;yacy; &amp;Ocy;&amp;tcy;&amp;iecy;&amp;chcy;&amp;iecy;&amp;scy;&amp;tcy;&amp;vcy;&amp;iecy;&amp;ncy;&amp;ncy;&amp;acy;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30" y="1189038"/>
            <a:ext cx="3810000" cy="25279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63688" y="3861048"/>
            <a:ext cx="49092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latin typeface="Courier New" pitchFamily="49" charset="0"/>
                <a:cs typeface="Courier New" pitchFamily="49" charset="0"/>
              </a:rPr>
              <a:t>Из воспоминаний дедушки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ru-RU" b="1" i="1" dirty="0">
                <a:latin typeface="Courier New" pitchFamily="49" charset="0"/>
                <a:cs typeface="Courier New" pitchFamily="49" charset="0"/>
              </a:rPr>
              <a:t>«</a:t>
            </a:r>
            <a:r>
              <a:rPr lang="ru-RU" i="1" dirty="0">
                <a:latin typeface="Courier New" pitchFamily="49" charset="0"/>
                <a:cs typeface="Courier New" pitchFamily="49" charset="0"/>
              </a:rPr>
              <a:t>Чем ближе мы подходили к Калинковичам, тем с каждым днем бои были более напряженными и ожесточенными. Подступы к городу были сильно укреплены, построены опорные пункты, имеющие огневую связь между собой. Немецкие солдаты и офицеры получили приказ удержать Калинковичи и Мозырь любой ценой»</a:t>
            </a:r>
            <a:endParaRPr lang="ru-RU" b="1" i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 descr="F:\Орден\Изображение 1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202" t="4838" r="6493" b="68691"/>
          <a:stretch/>
        </p:blipFill>
        <p:spPr bwMode="auto">
          <a:xfrm>
            <a:off x="6720815" y="3717032"/>
            <a:ext cx="1966823" cy="28294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25" y="1958181"/>
            <a:ext cx="2800350" cy="3810000"/>
          </a:xfrm>
        </p:spPr>
      </p:pic>
      <p:pic>
        <p:nvPicPr>
          <p:cNvPr id="4" name="Содержимое 5" descr="aHR0cDovL3d3dy50dm95cmViZW5vay5ydS9pbWFnZXMvcHJlc2VudGF0aW9uL2hpc3RvcnkvbS8wNy5qcGc=.jp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188640"/>
            <a:ext cx="4896544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Наревский</a:t>
            </a:r>
            <a:r>
              <a:rPr lang="ru-RU" sz="3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плацдарм   </a:t>
            </a:r>
            <a:endParaRPr lang="ru-RU" sz="3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4" name="Picture 2" descr="F:\Орден\small_information_items_207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794" y="169436"/>
            <a:ext cx="3579732" cy="48703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1560" y="4869160"/>
            <a:ext cx="8352928" cy="2007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Наревский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плацдарм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в районе г.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Пултуск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стал местом обороны и отражения контратак противника на протяжении 5 месяцев. К концу обороны на плацдарме не осталось ни одного метра, не вскопанного снарядами – настолько ожесточёнными были бои.</a:t>
            </a:r>
          </a:p>
          <a:p>
            <a:pPr algn="ctr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124744"/>
            <a:ext cx="49092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Август 1944 – январь 1945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гг. станут самыми напряжёнными в боевой жизни дедушки. Он вспоминал: </a:t>
            </a:r>
            <a:r>
              <a:rPr lang="ru-RU" i="1" dirty="0" smtClean="0">
                <a:latin typeface="Courier New" pitchFamily="49" charset="0"/>
                <a:cs typeface="Courier New" pitchFamily="49" charset="0"/>
              </a:rPr>
              <a:t>«В </a:t>
            </a:r>
            <a:r>
              <a:rPr lang="ru-RU" i="1" dirty="0">
                <a:latin typeface="Courier New" pitchFamily="49" charset="0"/>
                <a:cs typeface="Courier New" pitchFamily="49" charset="0"/>
              </a:rPr>
              <a:t>августе 65-я армия 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II</a:t>
            </a:r>
            <a:r>
              <a:rPr lang="ru-RU" i="1" dirty="0">
                <a:latin typeface="Courier New" pitchFamily="49" charset="0"/>
                <a:cs typeface="Courier New" pitchFamily="49" charset="0"/>
              </a:rPr>
              <a:t> Белорусского фронта, в составе которой я находился, после длительных и упорных боёв по освобождению Белоруссии вышла к водному рубежу </a:t>
            </a:r>
            <a:r>
              <a:rPr lang="ru-RU" b="1" i="1" dirty="0" err="1" smtClean="0">
                <a:latin typeface="Courier New" pitchFamily="49" charset="0"/>
                <a:cs typeface="Courier New" pitchFamily="49" charset="0"/>
              </a:rPr>
              <a:t>Нарев</a:t>
            </a:r>
            <a:r>
              <a:rPr lang="ru-RU" i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i="1" dirty="0">
                <a:latin typeface="Courier New" pitchFamily="49" charset="0"/>
                <a:cs typeface="Courier New" pitchFamily="49" charset="0"/>
              </a:rPr>
              <a:t>Н</a:t>
            </a:r>
            <a:r>
              <a:rPr lang="ru-RU" i="1" dirty="0" smtClean="0">
                <a:latin typeface="Courier New" pitchFamily="49" charset="0"/>
                <a:cs typeface="Courier New" pitchFamily="49" charset="0"/>
              </a:rPr>
              <a:t>есмотря </a:t>
            </a:r>
            <a:r>
              <a:rPr lang="ru-RU" i="1" dirty="0">
                <a:latin typeface="Courier New" pitchFamily="49" charset="0"/>
                <a:cs typeface="Courier New" pitchFamily="49" charset="0"/>
              </a:rPr>
              <a:t>на яростное сопротивление противника, наши подразделения после 30 минут артподготовки форсировали реку и заняли первую траншею немцев. К вечеру противник был выбит из первой линии </a:t>
            </a:r>
            <a:r>
              <a:rPr lang="ru-RU" i="1" dirty="0" smtClean="0">
                <a:latin typeface="Courier New" pitchFamily="49" charset="0"/>
                <a:cs typeface="Courier New" pitchFamily="49" charset="0"/>
              </a:rPr>
              <a:t>обороны».</a:t>
            </a:r>
            <a:endParaRPr lang="ru-RU" i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0711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25" y="1958181"/>
            <a:ext cx="2800350" cy="3810000"/>
          </a:xfrm>
        </p:spPr>
      </p:pic>
      <p:pic>
        <p:nvPicPr>
          <p:cNvPr id="4" name="Содержимое 5" descr="aHR0cDovL3d3dy50dm95cmViZW5vay5ydS9pbWFnZXMvcHJlc2VudGF0aW9uL2hpc3RvcnkvbS8wNy5qcGc=.jp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tretch>
            <a:fillRect/>
          </a:stretch>
        </p:blipFill>
        <p:spPr>
          <a:xfrm>
            <a:off x="11259" y="-48932"/>
            <a:ext cx="9144000" cy="687628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188640"/>
            <a:ext cx="6408712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Орден Красной Звезды   </a:t>
            </a:r>
            <a:endParaRPr lang="ru-RU" sz="3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67542" y="989129"/>
            <a:ext cx="5024937" cy="1503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На сайте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«Подвиг народа»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я с мамой нашёл наградной лист, в котором описан подвиг, совершённый дедушкой. </a:t>
            </a:r>
            <a:endParaRPr lang="ru-RU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" name="Содержимое 5" descr="lelzZImTF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606" y="1124744"/>
            <a:ext cx="3647911" cy="524604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878585" y="2144033"/>
            <a:ext cx="49092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«8.10.1944 стойко и мужественно отражал контратаки противника на западном берегу р.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Нарев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в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Пултусском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уезде. Со своей ротой встретил прорвавшегося противника и остановил его. Нанёс большой урон врагу в живой силе, захватил 3 пулемёта, прочно удержал занятый рубеж. В боях при прорыве обороны противника 14.01.1945 при форсировании р. Висла в районе г.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Грауденц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, находясь в боевых порядках батальонов, контролировал выполнение боевого приказа.</a:t>
            </a:r>
          </a:p>
          <a:p>
            <a:pPr algn="just"/>
            <a:r>
              <a:rPr lang="ru-RU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Достоин правительственной награды ордена КРАСНОЙ ЗВЕЗДЫ»</a:t>
            </a:r>
            <a:endParaRPr lang="ru-RU" i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173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1040</Words>
  <Application>Microsoft Office PowerPoint</Application>
  <PresentationFormat>Экран (4:3)</PresentationFormat>
  <Paragraphs>121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Номинация «Семейная реликвия Победы» Памятная Звезда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Памятная Звезда. Семейная реликвия Побед</dc:title>
  <dc:creator>rc</dc:creator>
  <cp:lastModifiedBy>rc</cp:lastModifiedBy>
  <cp:revision>38</cp:revision>
  <dcterms:created xsi:type="dcterms:W3CDTF">2015-04-23T17:16:19Z</dcterms:created>
  <dcterms:modified xsi:type="dcterms:W3CDTF">2015-10-18T17:30:38Z</dcterms:modified>
</cp:coreProperties>
</file>