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heme/themeOverride1.xml" ContentType="application/vnd.openxmlformats-officedocument.themeOverrid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710" r:id="rId3"/>
    <p:sldMasterId id="2147483722" r:id="rId4"/>
    <p:sldMasterId id="2147483734" r:id="rId5"/>
    <p:sldMasterId id="2147483758" r:id="rId6"/>
    <p:sldMasterId id="2147483770" r:id="rId7"/>
    <p:sldMasterId id="2147483782" r:id="rId8"/>
    <p:sldMasterId id="2147483794" r:id="rId9"/>
    <p:sldMasterId id="2147483806" r:id="rId10"/>
    <p:sldMasterId id="2147483818" r:id="rId11"/>
    <p:sldMasterId id="2147484221" r:id="rId12"/>
  </p:sldMasterIdLst>
  <p:notesMasterIdLst>
    <p:notesMasterId r:id="rId50"/>
  </p:notesMasterIdLst>
  <p:sldIdLst>
    <p:sldId id="258" r:id="rId13"/>
    <p:sldId id="259" r:id="rId14"/>
    <p:sldId id="261" r:id="rId15"/>
    <p:sldId id="268" r:id="rId16"/>
    <p:sldId id="270" r:id="rId17"/>
    <p:sldId id="272" r:id="rId18"/>
    <p:sldId id="392" r:id="rId19"/>
    <p:sldId id="299" r:id="rId20"/>
    <p:sldId id="384" r:id="rId21"/>
    <p:sldId id="383" r:id="rId22"/>
    <p:sldId id="274" r:id="rId23"/>
    <p:sldId id="286" r:id="rId24"/>
    <p:sldId id="288" r:id="rId25"/>
    <p:sldId id="301" r:id="rId26"/>
    <p:sldId id="308" r:id="rId27"/>
    <p:sldId id="309" r:id="rId28"/>
    <p:sldId id="311" r:id="rId29"/>
    <p:sldId id="315" r:id="rId30"/>
    <p:sldId id="317" r:id="rId31"/>
    <p:sldId id="385" r:id="rId32"/>
    <p:sldId id="386" r:id="rId33"/>
    <p:sldId id="388" r:id="rId34"/>
    <p:sldId id="390" r:id="rId35"/>
    <p:sldId id="319" r:id="rId36"/>
    <p:sldId id="322" r:id="rId37"/>
    <p:sldId id="324" r:id="rId38"/>
    <p:sldId id="327" r:id="rId39"/>
    <p:sldId id="328" r:id="rId40"/>
    <p:sldId id="329" r:id="rId41"/>
    <p:sldId id="331" r:id="rId42"/>
    <p:sldId id="387" r:id="rId43"/>
    <p:sldId id="330" r:id="rId44"/>
    <p:sldId id="337" r:id="rId45"/>
    <p:sldId id="338" r:id="rId46"/>
    <p:sldId id="340" r:id="rId47"/>
    <p:sldId id="342" r:id="rId48"/>
    <p:sldId id="343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970" autoAdjust="0"/>
  </p:normalViewPr>
  <p:slideViewPr>
    <p:cSldViewPr>
      <p:cViewPr varScale="1">
        <p:scale>
          <a:sx n="77" d="100"/>
          <a:sy n="77" d="100"/>
        </p:scale>
        <p:origin x="-25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54762-19B0-4057-9C18-6676BFCF3382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B555D-706F-4672-AB44-19E5EAA56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988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B555D-706F-4672-AB44-19E5EAA5603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63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B555D-706F-4672-AB44-19E5EAA5603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38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E0BA7-CC17-4AC9-B680-9915F2B85795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678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/>
              <a:pPr/>
              <a:t>16.10.2015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10363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557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314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527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318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1734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5706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1073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8478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4500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5150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1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154356"/>
      </p:ext>
    </p:extLst>
  </p:cSld>
  <p:clrMapOvr>
    <a:masterClrMapping/>
  </p:clrMapOvr>
  <p:transition spd="slow" advClick="0" advTm="6000">
    <p:dissolv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55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292992"/>
      </p:ext>
    </p:extLst>
  </p:cSld>
  <p:clrMapOvr>
    <a:masterClrMapping/>
  </p:clrMapOvr>
  <p:transition spd="slow" advClick="0" advTm="6000">
    <p:dissolv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622218"/>
      </p:ext>
    </p:extLst>
  </p:cSld>
  <p:clrMapOvr>
    <a:masterClrMapping/>
  </p:clrMapOvr>
  <p:transition spd="slow" advClick="0" advTm="6000">
    <p:dissolv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97871"/>
      </p:ext>
    </p:extLst>
  </p:cSld>
  <p:clrMapOvr>
    <a:masterClrMapping/>
  </p:clrMapOvr>
  <p:transition spd="slow" advClick="0" advTm="6000">
    <p:dissolv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98971"/>
      </p:ext>
    </p:extLst>
  </p:cSld>
  <p:clrMapOvr>
    <a:masterClrMapping/>
  </p:clrMapOvr>
  <p:transition spd="slow" advClick="0" advTm="6000">
    <p:dissolv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68773"/>
      </p:ext>
    </p:extLst>
  </p:cSld>
  <p:clrMapOvr>
    <a:masterClrMapping/>
  </p:clrMapOvr>
  <p:transition spd="slow" advClick="0" advTm="6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8F69D-FB3E-4BA7-8BA4-D3A4447647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778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952112"/>
      </p:ext>
    </p:extLst>
  </p:cSld>
  <p:clrMapOvr>
    <a:masterClrMapping/>
  </p:clrMapOvr>
  <p:transition spd="slow" advClick="0" advTm="6000">
    <p:dissolv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55998"/>
      </p:ext>
    </p:extLst>
  </p:cSld>
  <p:clrMapOvr>
    <a:masterClrMapping/>
  </p:clrMapOvr>
  <p:transition spd="slow" advClick="0" advTm="6000">
    <p:dissolv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14796"/>
      </p:ext>
    </p:extLst>
  </p:cSld>
  <p:clrMapOvr>
    <a:masterClrMapping/>
  </p:clrMapOvr>
  <p:transition spd="slow" advClick="0" advTm="6000">
    <p:dissolv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2383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2970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767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97944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7243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557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5753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82346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218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9778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74968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22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72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19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77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0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14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73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19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275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851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293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498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14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5206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72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6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38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72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8178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0567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668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650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4967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793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902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53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6547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9549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96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9972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344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7297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435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80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2796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0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830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975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179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3111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4191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9841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6825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197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1468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26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868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5100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692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644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9379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773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3481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212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577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73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0631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03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466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990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8856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207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184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5861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722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5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3171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367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868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438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308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108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158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489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766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63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/>
              <a:pPr/>
              <a:t>16.10.2015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83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99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530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835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0504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1514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6212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138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561888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7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2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24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49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46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6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2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331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85F02B-1122-4603-AC85-1B300379A10F}" type="datetimeFigureOut">
              <a:rPr lang="ru-RU" smtClean="0">
                <a:solidFill>
                  <a:srgbClr val="000000"/>
                </a:solidFill>
              </a:rPr>
              <a:pPr/>
              <a:t>16.10.2015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EB51CE-AF7C-481C-B5ED-7DFAEF40FF88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3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16.10.2015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1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p=0&amp;text=%D1%81%D1%83%D1%85%D0%BE%D0%BC%D0%BB%D0%B8%D0%BD%D1%81%D0%BA%D0%B8%D0%B9&amp;img_url=edu.of.ru/attach.asp?a_no=58237&amp;rpt=simage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4381" y="571481"/>
            <a:ext cx="7215238" cy="1357322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ПОРТФОЛИО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2428868"/>
            <a:ext cx="4929222" cy="214314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Игнатович Елена Анатольевна,</a:t>
            </a:r>
          </a:p>
          <a:p>
            <a:pPr algn="ctr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учитель русского языка и литературы</a:t>
            </a:r>
          </a:p>
          <a:p>
            <a:pPr algn="ctr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МБОУ школы №161</a:t>
            </a:r>
          </a:p>
        </p:txBody>
      </p:sp>
      <p:pic>
        <p:nvPicPr>
          <p:cNvPr id="6" name="Рисунок 5" descr="F:\с фешки\Новая папка (2)\CAM05094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2676525" cy="3524250"/>
          </a:xfrm>
          <a:prstGeom prst="round2Diag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Технология развития критического мышления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221074"/>
              </p:ext>
            </p:extLst>
          </p:nvPr>
        </p:nvGraphicFramePr>
        <p:xfrm>
          <a:off x="457200" y="1412875"/>
          <a:ext cx="7239000" cy="506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Этап урока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Используемые приемы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1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стадия вызова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графическая систематизация материала (кластер), верные и неверные утверждения, прием «Веришь - не веришь».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1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стадия осмысления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маркировочная таблица, «толстые» и «тонкие» вопросы, чтение с пометками, </a:t>
                      </a:r>
                      <a:r>
                        <a:rPr lang="ru-RU" dirty="0" err="1" smtClean="0"/>
                        <a:t>взаимоопрос</a:t>
                      </a:r>
                      <a:r>
                        <a:rPr lang="ru-RU" dirty="0" smtClean="0"/>
                        <a:t>, прием «Сводная таблица» 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1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стадия рефлексии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кластер, мини- сочинения, </a:t>
                      </a:r>
                      <a:r>
                        <a:rPr lang="ru-RU" dirty="0" err="1" smtClean="0"/>
                        <a:t>синквейны</a:t>
                      </a:r>
                      <a:r>
                        <a:rPr lang="ru-RU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10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5400" b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Тема опыта</a:t>
            </a:r>
            <a:endParaRPr lang="ru-RU" sz="5400" b="1" smtClean="0">
              <a:solidFill>
                <a:srgbClr val="FFC0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52513"/>
            <a:ext cx="8291513" cy="507365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40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sz="2000" smtClean="0"/>
          </a:p>
        </p:txBody>
      </p:sp>
      <p:sp>
        <p:nvSpPr>
          <p:cNvPr id="5" name="laptop"/>
          <p:cNvSpPr>
            <a:spLocks noEditPoints="1" noChangeArrowheads="1"/>
          </p:cNvSpPr>
          <p:nvPr/>
        </p:nvSpPr>
        <p:spPr bwMode="auto">
          <a:xfrm>
            <a:off x="2484439" y="836613"/>
            <a:ext cx="5759970" cy="5400675"/>
          </a:xfrm>
          <a:custGeom>
            <a:avLst/>
            <a:gdLst>
              <a:gd name="T0" fmla="*/ 199083885 w 21600"/>
              <a:gd name="T1" fmla="*/ 0 h 21600"/>
              <a:gd name="T2" fmla="*/ 199083885 w 21600"/>
              <a:gd name="T3" fmla="*/ 453183481 h 21600"/>
              <a:gd name="T4" fmla="*/ 1085249212 w 21600"/>
              <a:gd name="T5" fmla="*/ 0 h 21600"/>
              <a:gd name="T6" fmla="*/ 1085249212 w 21600"/>
              <a:gd name="T7" fmla="*/ 453183481 h 21600"/>
              <a:gd name="T8" fmla="*/ 639531600 w 21600"/>
              <a:gd name="T9" fmla="*/ 0 h 21600"/>
              <a:gd name="T10" fmla="*/ 639531600 w 21600"/>
              <a:gd name="T11" fmla="*/ 1364668137 h 21600"/>
              <a:gd name="T12" fmla="*/ 0 w 21600"/>
              <a:gd name="T13" fmla="*/ 1364668137 h 21600"/>
              <a:gd name="T14" fmla="*/ 1279063199 w 21600"/>
              <a:gd name="T15" fmla="*/ 136466813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4445 w 21600"/>
              <a:gd name="T25" fmla="*/ 1858 h 21600"/>
              <a:gd name="T26" fmla="*/ 17311 w 21600"/>
              <a:gd name="T27" fmla="*/ 1232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4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Олимпийская тематика </a:t>
            </a:r>
            <a:r>
              <a:rPr lang="ru-RU" sz="40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уроках русского языка </a:t>
            </a: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34512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Задачи</a:t>
            </a:r>
          </a:p>
        </p:txBody>
      </p:sp>
      <p:sp>
        <p:nvSpPr>
          <p:cNvPr id="4" name="AutoShape 5"/>
          <p:cNvSpPr>
            <a:spLocks noGrp="1" noChangeArrowheads="1"/>
          </p:cNvSpPr>
          <p:nvPr>
            <p:ph idx="1"/>
          </p:nvPr>
        </p:nvSpPr>
        <p:spPr>
          <a:xfrm>
            <a:off x="107951" y="1600200"/>
            <a:ext cx="2735857" cy="3700463"/>
          </a:xfrm>
          <a:prstGeom prst="flowChartDocument">
            <a:avLst/>
          </a:prstGeom>
          <a:solidFill>
            <a:srgbClr val="FFCCCC"/>
          </a:solidFill>
          <a:ln w="57150">
            <a:solidFill>
              <a:srgbClr val="CC00CC"/>
            </a:solidFill>
          </a:ln>
        </p:spPr>
        <p:txBody>
          <a:bodyPr wrap="none" anchor="ctr">
            <a:normAutofit lnSpcReduction="10000"/>
          </a:bodyPr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органично ввести 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необходимую 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 доступную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лексику для 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олимпийской 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тематики </a:t>
            </a:r>
            <a:endParaRPr lang="en-US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учебном процессе</a:t>
            </a:r>
            <a:endParaRPr lang="ru-RU" sz="2400" b="1" dirty="0" smtClean="0">
              <a:solidFill>
                <a:srgbClr val="000099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915816" y="2636912"/>
            <a:ext cx="2664297" cy="3887788"/>
          </a:xfrm>
          <a:prstGeom prst="flowChartDocument">
            <a:avLst/>
          </a:prstGeom>
          <a:gradFill rotWithShape="1">
            <a:gsLst>
              <a:gs pos="0">
                <a:srgbClr val="D5FAA4"/>
              </a:gs>
              <a:gs pos="100000">
                <a:srgbClr val="0066CC"/>
              </a:gs>
            </a:gsLst>
            <a:lin ang="5400000" scaled="1"/>
          </a:gradFill>
          <a:ln w="57150">
            <a:solidFill>
              <a:srgbClr val="FFCC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обучить учащихся 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общаться на 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спортивные 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  <a:endParaRPr lang="ru-RU" sz="2400" b="1" kern="0" dirty="0">
              <a:solidFill>
                <a:srgbClr val="7030A0"/>
              </a:solidFill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5796136" y="1125538"/>
            <a:ext cx="2304257" cy="5040312"/>
          </a:xfrm>
          <a:prstGeom prst="flowChartDocument">
            <a:avLst/>
          </a:prstGeom>
          <a:solidFill>
            <a:srgbClr val="FFCCCC"/>
          </a:solidFill>
          <a:ln w="57150">
            <a:solidFill>
              <a:srgbClr val="CC00C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высказывать 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мнение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спортивных 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оревнованиях,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качествах 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характера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спортсменов.</a:t>
            </a:r>
            <a:endParaRPr lang="ru-RU" sz="2400" b="1" dirty="0">
              <a:solidFill>
                <a:srgbClr val="000099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Новизна опыта работы</a:t>
            </a:r>
          </a:p>
        </p:txBody>
      </p:sp>
      <p:sp>
        <p:nvSpPr>
          <p:cNvPr id="4" name="AutoShape 14"/>
          <p:cNvSpPr>
            <a:spLocks noGrp="1" noChangeArrowheads="1"/>
          </p:cNvSpPr>
          <p:nvPr>
            <p:ph idx="1"/>
          </p:nvPr>
        </p:nvSpPr>
        <p:spPr>
          <a:xfrm>
            <a:off x="395536" y="1600200"/>
            <a:ext cx="8640514" cy="4133850"/>
          </a:xfrm>
          <a:prstGeom prst="flowChartPreparatio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txBody>
          <a:bodyPr wrap="none" anchor="ctr"/>
          <a:lstStyle/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Содержание уроков с использованием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олимпийской тематики является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насущной необходимостью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времени, так как понимание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олимпийских ценностей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напрямую связано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духовно-нравственным воспитанием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человека, формированием его как  </a:t>
            </a:r>
          </a:p>
          <a:p>
            <a:pPr marL="0" indent="0"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личности с активной общественной позицией.</a:t>
            </a:r>
            <a:b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chemeClr val="bg1"/>
                </a:solidFill>
                <a:effectLst/>
                <a:ea typeface="Calibri"/>
              </a:rPr>
              <a:t>Словарная работа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Составьте словарную статью для словаря иностранных слов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kern="0" dirty="0">
                <a:solidFill>
                  <a:srgbClr val="000000"/>
                </a:solidFill>
                <a:latin typeface="Arial"/>
                <a:cs typeface="Arial"/>
              </a:rPr>
              <a:t>Биатлон-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kern="0" dirty="0">
                <a:solidFill>
                  <a:srgbClr val="000000"/>
                </a:solidFill>
                <a:latin typeface="Arial"/>
                <a:cs typeface="Arial"/>
              </a:rPr>
              <a:t>Бобслей-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kern="0" dirty="0">
                <a:solidFill>
                  <a:srgbClr val="000000"/>
                </a:solidFill>
                <a:latin typeface="Arial"/>
                <a:cs typeface="Arial"/>
              </a:rPr>
              <a:t>Керлинг-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kern="0" dirty="0">
                <a:solidFill>
                  <a:srgbClr val="000000"/>
                </a:solidFill>
                <a:latin typeface="Arial"/>
                <a:cs typeface="Arial"/>
              </a:rPr>
              <a:t>Скелетон-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kern="0" dirty="0">
                <a:solidFill>
                  <a:srgbClr val="000000"/>
                </a:solidFill>
                <a:latin typeface="Arial"/>
                <a:cs typeface="Arial"/>
              </a:rPr>
              <a:t>Фристайл-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64904"/>
            <a:ext cx="471601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896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Тренировочные упражнения  для закрепления знаний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1463" indent="1588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 Данный вид работы направлен на закрепления знаний по различным разделам грамматики, лексики, синтаксиса.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847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ru-RU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 Лингвистическая разминка</a:t>
            </a:r>
            <a:r>
              <a:rPr lang="ru-RU" sz="3600" dirty="0"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schemeClr val="bg1"/>
                </a:solidFill>
                <a:ea typeface="Calibri"/>
                <a:cs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57299"/>
            <a:ext cx="8229600" cy="4572032"/>
          </a:xfrm>
        </p:spPr>
        <p:txBody>
          <a:bodyPr/>
          <a:lstStyle/>
          <a:p>
            <a:pPr marL="271463" indent="158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u="sng" dirty="0" smtClean="0">
                <a:effectLst/>
                <a:latin typeface="Times New Roman"/>
                <a:ea typeface="Calibri"/>
                <a:cs typeface="Times New Roman"/>
              </a:rPr>
              <a:t>Задание: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accent2"/>
                </a:solidFill>
                <a:effectLst/>
                <a:latin typeface="Times New Roman"/>
                <a:ea typeface="Calibri"/>
                <a:cs typeface="Times New Roman"/>
              </a:rPr>
              <a:t>списать слова, вставить пропущенные буквы</a:t>
            </a:r>
          </a:p>
          <a:p>
            <a:pPr marL="271463" indent="158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вырва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ся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(в)перёд,</a:t>
            </a:r>
          </a:p>
          <a:p>
            <a:pPr marL="271463" indent="158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сп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ртивные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сост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зания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,</a:t>
            </a:r>
          </a:p>
          <a:p>
            <a:pPr marL="271463" indent="158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побить р..корды, </a:t>
            </a:r>
          </a:p>
          <a:p>
            <a:pPr marL="271463" indent="1588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ср..внять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сч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..т,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сохр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..нить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тр..фей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, пор..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зить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в..рота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взб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раться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на высшую ступень п...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едестала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поч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..та, 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лимпийское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дв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..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жение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70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   </a:t>
            </a:r>
            <a:r>
              <a:rPr lang="ru-RU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Синтаксическая тренировка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929411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u="sng" dirty="0" smtClean="0">
                <a:effectLst/>
                <a:latin typeface="Times New Roman"/>
                <a:ea typeface="Calibri"/>
                <a:cs typeface="Times New Roman"/>
              </a:rPr>
              <a:t>Задание: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списать, расставить знаки препинания, графически объяснить их постановку.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Пять переплетённых колец голубого красного чёрного жёлтого и зелёного цветов символизируют пять континентов объединённых в олимпийское движение.</a:t>
            </a:r>
            <a:endParaRPr lang="ru-RU" sz="2400" dirty="0" smtClean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2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Речевая тренировка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effectLst/>
                <a:latin typeface="Times New Roman"/>
                <a:ea typeface="Calibri"/>
                <a:cs typeface="Times New Roman"/>
              </a:rPr>
              <a:t>найдите и исправьте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000" b="1" dirty="0" smtClean="0">
                <a:effectLst/>
                <a:latin typeface="Times New Roman"/>
                <a:ea typeface="Calibri"/>
                <a:cs typeface="Times New Roman"/>
              </a:rPr>
              <a:t> речевые ошибки.</a:t>
            </a:r>
            <a:endParaRPr lang="ru-RU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1. К соревнованиям нужно относиться более серьёзнее.</a:t>
            </a:r>
            <a:endParaRPr lang="ru-RU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Наша цель – показать наиболее лучшие выступления фигуристов.</a:t>
            </a:r>
            <a:endParaRPr lang="ru-RU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3. Лыжник Петров достиг финиша более раньше, чем другие.</a:t>
            </a:r>
            <a:endParaRPr lang="ru-RU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4. Сейчас мы обсудим матч более подробнее.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6" name="Picture 2" descr="C:\Users\Ira\Document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96752"/>
            <a:ext cx="234315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chemeClr val="bg1"/>
                </a:solidFill>
                <a:latin typeface="Times New Roman"/>
                <a:ea typeface="Calibri"/>
              </a:rPr>
              <a:t>Работа с текстом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/>
          </a:bodyPr>
          <a:lstStyle/>
          <a:p>
            <a:pPr marL="177800" indent="0" algn="just"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Анализ текста - обязательный вид работы при подготовке к изложению, так как он помогает до конца понять и его особенности и грамотно пересказать письменно, сохраняя его своеобразие.</a:t>
            </a:r>
          </a:p>
          <a:p>
            <a:pPr marL="35560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1) Комплексный анализ текста.</a:t>
            </a:r>
          </a:p>
          <a:p>
            <a:pPr marL="35560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2) Способы сжатия текста.                 </a:t>
            </a:r>
          </a:p>
          <a:p>
            <a:pPr marL="35560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3) Составление плана/текста по плану/.</a:t>
            </a:r>
          </a:p>
        </p:txBody>
      </p:sp>
    </p:spTree>
    <p:extLst>
      <p:ext uri="{BB962C8B-B14F-4D97-AF65-F5344CB8AC3E}">
        <p14:creationId xmlns:p14="http://schemas.microsoft.com/office/powerpoint/2010/main" val="302499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b="1" i="1" dirty="0" smtClean="0"/>
          </a:p>
          <a:p>
            <a:endParaRPr lang="ru-RU" b="1" i="1" dirty="0"/>
          </a:p>
          <a:p>
            <a:r>
              <a:rPr lang="ru-RU" sz="2800" b="1" i="1" dirty="0" smtClean="0"/>
              <a:t>«Если вы удачно выберете труд и вложите в него свою душу, то счастье само вас отыщет»</a:t>
            </a:r>
            <a:endParaRPr lang="ru-RU" sz="2800" dirty="0" smtClean="0"/>
          </a:p>
          <a:p>
            <a:pPr>
              <a:buNone/>
            </a:pPr>
            <a:r>
              <a:rPr lang="ru-RU" b="1" i="1" dirty="0" smtClean="0"/>
              <a:t>                                              Аристотель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476672"/>
            <a:ext cx="8856984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FF0000"/>
                </a:solidFill>
              </a:rPr>
              <a:t>Причастие            </a:t>
            </a:r>
            <a:r>
              <a:rPr lang="ru-RU" dirty="0" smtClean="0"/>
              <a:t>Деепричастие</a:t>
            </a:r>
            <a:r>
              <a:rPr lang="ru-RU" dirty="0" smtClean="0">
                <a:solidFill>
                  <a:srgbClr val="0070C0"/>
                </a:solidFill>
              </a:rPr>
              <a:t>          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2"/>
                </a:solidFill>
              </a:rPr>
              <a:t>Наречие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</a:t>
            </a:r>
            <a:r>
              <a:rPr lang="ru-RU" dirty="0" smtClean="0">
                <a:solidFill>
                  <a:srgbClr val="00B050"/>
                </a:solidFill>
              </a:rPr>
              <a:t>Предлоги</a:t>
            </a:r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B08600"/>
                </a:solidFill>
              </a:rPr>
              <a:t>Союзы</a:t>
            </a:r>
          </a:p>
          <a:p>
            <a:pPr marL="0" indent="0">
              <a:buNone/>
            </a:pPr>
            <a:endParaRPr lang="ru-RU" dirty="0" smtClean="0">
              <a:solidFill>
                <a:srgbClr val="B08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2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девиз: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</a:t>
            </a:r>
            <a:r>
              <a:rPr lang="ru-RU" sz="4400" i="1" dirty="0" smtClean="0">
                <a:solidFill>
                  <a:srgbClr val="C00000"/>
                </a:solidFill>
                <a:cs typeface="FrankRuehl" pitchFamily="34" charset="-79"/>
              </a:rPr>
              <a:t>Грамотно</a:t>
            </a:r>
            <a:r>
              <a:rPr lang="ru-RU" dirty="0" smtClean="0">
                <a:solidFill>
                  <a:srgbClr val="C00000"/>
                </a:solidFill>
              </a:rPr>
              <a:t>  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</a:t>
            </a:r>
            <a:r>
              <a:rPr lang="ru-RU" sz="4400" i="1" dirty="0" smtClean="0">
                <a:solidFill>
                  <a:srgbClr val="C00000"/>
                </a:solidFill>
              </a:rPr>
              <a:t>Правильно</a:t>
            </a:r>
            <a:r>
              <a:rPr lang="ru-RU" sz="4400" dirty="0" smtClean="0"/>
              <a:t> </a:t>
            </a:r>
          </a:p>
          <a:p>
            <a:pPr marL="0" indent="0">
              <a:buNone/>
            </a:pPr>
            <a:endParaRPr lang="ru-RU" sz="4400" dirty="0" smtClean="0"/>
          </a:p>
          <a:p>
            <a:pPr marL="0" indent="0">
              <a:buNone/>
            </a:pPr>
            <a:r>
              <a:rPr lang="ru-RU" sz="4400" i="1" dirty="0" smtClean="0"/>
              <a:t>                              </a:t>
            </a:r>
            <a:r>
              <a:rPr lang="ru-RU" sz="4400" i="1" dirty="0" smtClean="0">
                <a:solidFill>
                  <a:srgbClr val="C00000"/>
                </a:solidFill>
              </a:rPr>
              <a:t>Логично</a:t>
            </a:r>
            <a:endParaRPr lang="ru-RU" sz="4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endParaRPr lang="ru-RU" b="1" dirty="0" smtClean="0">
              <a:solidFill>
                <a:srgbClr val="3F475D"/>
              </a:solidFill>
              <a:latin typeface="Open Sans"/>
            </a:endParaRPr>
          </a:p>
          <a:p>
            <a:endParaRPr lang="ru-RU" b="1" dirty="0" smtClean="0">
              <a:solidFill>
                <a:srgbClr val="3F475D"/>
              </a:solidFill>
              <a:latin typeface="Open Sans"/>
            </a:endParaRPr>
          </a:p>
          <a:p>
            <a:r>
              <a:rPr lang="ru-RU" dirty="0" smtClean="0">
                <a:solidFill>
                  <a:srgbClr val="3F475D"/>
                </a:solidFill>
                <a:latin typeface="+mj-lt"/>
              </a:rPr>
              <a:t>Лев Кассиль «Вратарь Республики»</a:t>
            </a:r>
          </a:p>
          <a:p>
            <a:r>
              <a:rPr lang="ru-RU" dirty="0" smtClean="0">
                <a:solidFill>
                  <a:srgbClr val="3F475D"/>
                </a:solidFill>
                <a:latin typeface="+mj-lt"/>
              </a:rPr>
              <a:t>Анатолий Голубев «Никто не любит Крокодила»</a:t>
            </a:r>
            <a:endParaRPr lang="ru-RU" dirty="0">
              <a:solidFill>
                <a:srgbClr val="3F475D"/>
              </a:solidFill>
              <a:latin typeface="+mj-lt"/>
            </a:endParaRPr>
          </a:p>
          <a:p>
            <a:r>
              <a:rPr lang="ru-RU" dirty="0" smtClean="0">
                <a:solidFill>
                  <a:srgbClr val="3F475D"/>
                </a:solidFill>
                <a:latin typeface="+mj-lt"/>
              </a:rPr>
              <a:t>Мери  </a:t>
            </a:r>
            <a:r>
              <a:rPr lang="ru-RU" dirty="0">
                <a:solidFill>
                  <a:srgbClr val="3F475D"/>
                </a:solidFill>
                <a:latin typeface="+mj-lt"/>
              </a:rPr>
              <a:t>Додж </a:t>
            </a:r>
            <a:r>
              <a:rPr lang="ru-RU" dirty="0" smtClean="0">
                <a:solidFill>
                  <a:srgbClr val="3F475D"/>
                </a:solidFill>
                <a:latin typeface="+mj-lt"/>
              </a:rPr>
              <a:t>«Серебряные коньки»</a:t>
            </a:r>
            <a:endParaRPr lang="ru-RU" dirty="0">
              <a:solidFill>
                <a:srgbClr val="3F475D"/>
              </a:solidFill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66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«Легенда №17»</a:t>
            </a:r>
          </a:p>
          <a:p>
            <a:r>
              <a:rPr lang="ru-RU" sz="3600" dirty="0" smtClean="0"/>
              <a:t>«Ход белой королевы»</a:t>
            </a:r>
          </a:p>
          <a:p>
            <a:r>
              <a:rPr lang="ru-RU" sz="3600" dirty="0" smtClean="0"/>
              <a:t>«Чудо с косичками»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06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Эффективность олимпийской тематики  доказывают результаты участия моих учеников в различных конкурсах, олимпиадах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19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cap="none" dirty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участия  в школьном туре предметной олимпиады</a:t>
            </a:r>
            <a:r>
              <a:rPr lang="ru-RU" sz="2400" b="0" cap="none" dirty="0">
                <a:ln>
                  <a:noFill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0" cap="none" dirty="0">
                <a:ln>
                  <a:noFill/>
                </a:ln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391774"/>
              </p:ext>
            </p:extLst>
          </p:nvPr>
        </p:nvGraphicFramePr>
        <p:xfrm>
          <a:off x="827584" y="1196752"/>
          <a:ext cx="6624736" cy="4756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656184"/>
                <a:gridCol w="1800200"/>
                <a:gridCol w="1584176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класс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количество участников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результат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545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10</a:t>
                      </a:r>
                    </a:p>
                    <a:p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38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2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1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3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</a:tr>
              <a:tr h="6228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2014-2015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28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1победитель</a:t>
                      </a:r>
                    </a:p>
                    <a:p>
                      <a:r>
                        <a:rPr lang="ru-RU" dirty="0" smtClean="0"/>
                        <a:t>5 призеров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5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призера</a:t>
                      </a:r>
                      <a:endParaRPr lang="ru-RU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2015-2016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22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1победитель</a:t>
                      </a:r>
                    </a:p>
                    <a:p>
                      <a:r>
                        <a:rPr lang="ru-RU" dirty="0" smtClean="0"/>
                        <a:t>13 призеров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89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/>
              <a:t>Повышение уровня мотивации к освоению русского языка и литературы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8770919"/>
              </p:ext>
            </p:extLst>
          </p:nvPr>
        </p:nvGraphicFramePr>
        <p:xfrm>
          <a:off x="457200" y="1609725"/>
          <a:ext cx="7239000" cy="3861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Районный тур конференции «Я - исследователь»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номинация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Районный тур краеведческой олимпиады школьников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 III место</a:t>
                      </a:r>
                      <a:endParaRPr lang="ru-RU" dirty="0"/>
                    </a:p>
                  </a:txBody>
                  <a:tcPr/>
                </a:tc>
              </a:tr>
              <a:tr h="1091667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Районный тур конференции «Я - исследователь»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победитель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55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621659"/>
              </p:ext>
            </p:extLst>
          </p:nvPr>
        </p:nvGraphicFramePr>
        <p:xfrm>
          <a:off x="457200" y="404813"/>
          <a:ext cx="7239000" cy="5448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1007963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Городской тур конференции «Я - исследователь»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номинация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Международный конкурс чтецов «Живая классика»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дипломы участников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Городской интеллектуально-творческий конкурс «Юный краевед»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номинация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ХVIII Районные  школьные Кирилло-Мефодиевские чтения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ХVIII Городские  школьные Кирилло-Мефодиевские чтения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ХVIII Областные Кирилло-Мефодиевские чтения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III место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24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              Экспертная деятельность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677868"/>
              </p:ext>
            </p:extLst>
          </p:nvPr>
        </p:nvGraphicFramePr>
        <p:xfrm>
          <a:off x="539552" y="939800"/>
          <a:ext cx="7239000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440"/>
                <a:gridCol w="63645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                                     Вид деятельности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 экспертной комиссии районного этапа Самарской городской межшкольной конференции «Я - исследователь» 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 экспертной комиссии районного тура краеведческой олимпиады школьников 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 экспертной комиссии районного этапа Самарской городской межшкольной конференции «Я - исследователь» 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818744">
                <a:tc>
                  <a:txBody>
                    <a:bodyPr/>
                    <a:lstStyle/>
                    <a:p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 экспертной комиссии районного тура краеведческой олимпиады школьников 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 экспертной комиссии районного этапа Самарской городской межшкольной конференции «Я - исследователь» 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8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239000" cy="5907056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     Темы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исследовательских работ: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 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собаки в произведениях русских поэтов как средство нравственного воспитания человека»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Путешествие в Лукоморье».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Псевдонимы, или Кто скрывается под маской»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666750" algn="l"/>
              </a:tabLst>
            </a:pP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Спорные вопросы крещения Руси»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9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притча о царе, который мечтал осчастливить свой народ </a:t>
            </a:r>
            <a:endParaRPr lang="ru-RU" sz="2800" dirty="0"/>
          </a:p>
        </p:txBody>
      </p:sp>
      <p:pic>
        <p:nvPicPr>
          <p:cNvPr id="4" name="Содержимое 3" descr="http://im0-tub-ru.yandex.net/i?id=4ec5c7234837cdc086132f609faa337b&amp;n=2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367240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28" y="3573016"/>
            <a:ext cx="2160240" cy="2914002"/>
          </a:xfr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60041"/>
            <a:ext cx="2160240" cy="2880320"/>
          </a:xfrm>
          <a:prstGeom prst="rect">
            <a:avLst/>
          </a:prstGeom>
        </p:spPr>
      </p:pic>
      <p:pic>
        <p:nvPicPr>
          <p:cNvPr id="1026" name="Picture 2" descr="D:\лена\сертификаты\svidetelstvo_tr-161643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221901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лена\сертификаты\svidetelstvo-1742996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0041"/>
            <a:ext cx="2232248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1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92696"/>
            <a:ext cx="7239000" cy="5400600"/>
          </a:xfrm>
        </p:spPr>
      </p:pic>
    </p:spTree>
    <p:extLst>
      <p:ext uri="{BB962C8B-B14F-4D97-AF65-F5344CB8AC3E}">
        <p14:creationId xmlns:p14="http://schemas.microsoft.com/office/powerpoint/2010/main" val="338287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latin typeface="Times New Roman"/>
                <a:ea typeface="Calibri"/>
                <a:cs typeface="Times New Roman"/>
              </a:rPr>
              <a:t>Курсы повышения квалификации учителей</a:t>
            </a:r>
            <a:r>
              <a:rPr lang="ru-RU" sz="1400" dirty="0"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latin typeface="Calibri"/>
                <a:ea typeface="Calibri"/>
                <a:cs typeface="Times New Roman"/>
              </a:rPr>
            </a:b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114110"/>
              </p:ext>
            </p:extLst>
          </p:nvPr>
        </p:nvGraphicFramePr>
        <p:xfrm>
          <a:off x="395288" y="981075"/>
          <a:ext cx="7239000" cy="5688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360"/>
                <a:gridCol w="62306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                            название программы</a:t>
                      </a:r>
                      <a:endParaRPr lang="ru-RU" dirty="0"/>
                    </a:p>
                  </a:txBody>
                  <a:tcPr/>
                </a:tc>
              </a:tr>
              <a:tr h="1140981">
                <a:tc>
                  <a:txBody>
                    <a:bodyPr/>
                    <a:lstStyle/>
                    <a:p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«Федеральный государственный образовательный стандарт основного общего образования: проектирование образовательного процесса по русскому языку»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24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2014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«Актуальные аспекты реализации образовательной программы образовательной организации»</a:t>
                      </a:r>
                      <a:endParaRPr lang="ru-RU" dirty="0"/>
                    </a:p>
                  </a:txBody>
                  <a:tcPr/>
                </a:tc>
              </a:tr>
              <a:tr h="113439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2014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«Развитие творческих способностей учащихся в процессе обучения»</a:t>
                      </a:r>
                      <a:endParaRPr lang="ru-RU" dirty="0"/>
                    </a:p>
                  </a:txBody>
                  <a:tcPr/>
                </a:tc>
              </a:tr>
              <a:tr h="88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2014-                    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 2015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«Актуальные аспекты преподавания русского языка как иностранного»</a:t>
                      </a:r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</a:rPr>
                        <a:t>«Доступная среда»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7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Участие в семинарах,                     конференциях  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38626"/>
              </p:ext>
            </p:extLst>
          </p:nvPr>
        </p:nvGraphicFramePr>
        <p:xfrm>
          <a:off x="467544" y="1196752"/>
          <a:ext cx="7239000" cy="5486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844151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название семинара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688302">
                <a:tc>
                  <a:txBody>
                    <a:bodyPr/>
                    <a:lstStyle/>
                    <a:p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«Издательство «Дрофа»- учителю русского языка и литературы: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Методическое обеспечение введения нового образовательного стандарта»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1688302">
                <a:tc>
                  <a:txBody>
                    <a:bodyPr/>
                    <a:lstStyle/>
                    <a:p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«Издательство «Дрофа»- учителю русского языка и литературы: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Методическое обеспечение введения нового образовательного стандарта»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1266226">
                <a:tc>
                  <a:txBody>
                    <a:bodyPr/>
                    <a:lstStyle/>
                    <a:p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«Проблемы региональной культуры и литературы в образовательном процессе»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0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359546"/>
              </p:ext>
            </p:extLst>
          </p:nvPr>
        </p:nvGraphicFramePr>
        <p:xfrm>
          <a:off x="457200" y="534988"/>
          <a:ext cx="7239000" cy="5846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1809581">
                <a:tc>
                  <a:txBody>
                    <a:bodyPr/>
                    <a:lstStyle/>
                    <a:p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«Современные подходы к преподаванию русского языка в школе</a:t>
                      </a:r>
                      <a:r>
                        <a:rPr lang="ru-RU" sz="1600" baseline="0" dirty="0" smtClean="0"/>
                        <a:t> с учетом требований ФГОС»</a:t>
                      </a:r>
                      <a:endParaRPr lang="ru-RU" sz="1600" dirty="0"/>
                    </a:p>
                  </a:txBody>
                  <a:tcPr/>
                </a:tc>
              </a:tr>
              <a:tr h="2227177">
                <a:tc>
                  <a:txBody>
                    <a:bodyPr/>
                    <a:lstStyle/>
                    <a:p>
                      <a:r>
                        <a:rPr lang="ru-RU" dirty="0" smtClean="0"/>
                        <a:t>2014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«Педагогические технологии достижения новых образовательных результатов, соответствующих</a:t>
                      </a:r>
                      <a:r>
                        <a:rPr lang="ru-RU" sz="1600" baseline="0" dirty="0" smtClean="0"/>
                        <a:t> требованиям ФГОС»</a:t>
                      </a:r>
                      <a:endParaRPr lang="ru-RU" sz="1600" dirty="0"/>
                    </a:p>
                  </a:txBody>
                  <a:tcPr/>
                </a:tc>
              </a:tr>
              <a:tr h="1809581">
                <a:tc>
                  <a:txBody>
                    <a:bodyPr/>
                    <a:lstStyle/>
                    <a:p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Окружная конференция «Реализация ФГОС ОО: практика достижения нового качества образования»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7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Cambria" pitchFamily="18" charset="0"/>
              </a:rPr>
              <a:t>Мой 8А класс</a:t>
            </a:r>
            <a:endParaRPr lang="ru-RU" sz="6000" dirty="0">
              <a:latin typeface="Cambr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Наш девиз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Ни шагу назад</a:t>
            </a:r>
          </a:p>
          <a:p>
            <a:pPr>
              <a:buNone/>
            </a:pPr>
            <a:r>
              <a:rPr lang="ru-RU" dirty="0" smtClean="0"/>
              <a:t>И ни шагу на месте,</a:t>
            </a:r>
          </a:p>
          <a:p>
            <a:pPr>
              <a:buNone/>
            </a:pPr>
            <a:r>
              <a:rPr lang="ru-RU" dirty="0" smtClean="0"/>
              <a:t>А только вперед</a:t>
            </a:r>
          </a:p>
          <a:p>
            <a:pPr>
              <a:buNone/>
            </a:pPr>
            <a:r>
              <a:rPr lang="ru-RU" dirty="0" smtClean="0"/>
              <a:t>И только все вместе.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2643182"/>
            <a:ext cx="2428892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7908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мы - самые активные участники акции      «музей и дети»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645024"/>
            <a:ext cx="300039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14488"/>
            <a:ext cx="2105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1714488"/>
            <a:ext cx="2181225" cy="142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1714487"/>
            <a:ext cx="2066932" cy="142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7244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u="sng" dirty="0" smtClean="0">
                <a:solidFill>
                  <a:srgbClr val="FFC000"/>
                </a:solidFill>
              </a:rPr>
              <a:t>Картинки из жизни учителя и классного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208634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84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 из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главных задач школы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– выпустить из своих стен гармонично развитую личность, которая не потеряется в информационном обществе.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736" y="2071688"/>
            <a:ext cx="2957119" cy="39087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 образования 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учащихся  умений 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навыков  самостоятельного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приобретения знаний, их накопления и систематизации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929313" y="1928813"/>
            <a:ext cx="2928937" cy="40941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 педагогов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подготовить новое поколение к жизни в современных информационных условиях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H="1">
            <a:off x="4750594" y="821532"/>
            <a:ext cx="1143000" cy="1357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3071813" y="785813"/>
            <a:ext cx="1285875" cy="1285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02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61675C-DB6D-428E-9074-B67BB45EC18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  <p:pic>
        <p:nvPicPr>
          <p:cNvPr id="14" name="Picture 2" descr="C:\Documents and Settings\Admin\Мои документы\Downloads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57375"/>
            <a:ext cx="2174875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00063" y="214313"/>
            <a:ext cx="8286750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21 ВЕК – ВЕК ИНФОРМАЦИОННЫХ  ТЕХНОЛОГИЙ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НАТАША\_550_1269364800_img40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24855"/>
            <a:ext cx="3102044" cy="4375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9F6F79-7500-4685-A4E0-DB1BE9BF7A8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500063"/>
            <a:ext cx="4357688" cy="6000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5" name="Прямоугольник 5"/>
          <p:cNvSpPr>
            <a:spLocks noChangeArrowheads="1"/>
          </p:cNvSpPr>
          <p:nvPr/>
        </p:nvSpPr>
        <p:spPr bwMode="auto">
          <a:xfrm>
            <a:off x="571500" y="1000125"/>
            <a:ext cx="392906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– это зеркало общей и педагогической культуры учителя, мерило его интеллектуального богатства, показатель его кругозора и эрудиции.</a:t>
            </a:r>
          </a:p>
          <a:p>
            <a:pPr algn="r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А. Сухомлинский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/>
              <a:t> эвристические беседы</a:t>
            </a:r>
          </a:p>
          <a:p>
            <a:pPr algn="just"/>
            <a:r>
              <a:rPr lang="ru-RU" sz="3200" dirty="0" smtClean="0"/>
              <a:t> дискуссии</a:t>
            </a:r>
          </a:p>
          <a:p>
            <a:pPr algn="just"/>
            <a:r>
              <a:rPr lang="ru-RU" sz="3200" dirty="0" smtClean="0"/>
              <a:t> диспуты</a:t>
            </a:r>
          </a:p>
          <a:p>
            <a:pPr algn="just"/>
            <a:r>
              <a:rPr lang="ru-RU" sz="3200" dirty="0" smtClean="0"/>
              <a:t> исследования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14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cs typeface="Arabic Typesetting" pitchFamily="66" charset="-78"/>
              </a:rPr>
              <a:t>  В своей работе я использую следующие педагогические технологии на основе личностно-ориентированного подхода:</a:t>
            </a:r>
          </a:p>
          <a:p>
            <a:pPr algn="just"/>
            <a:r>
              <a:rPr lang="ru-RU" sz="2800" dirty="0" smtClean="0"/>
              <a:t>технологии уровневой дифференциации</a:t>
            </a:r>
          </a:p>
          <a:p>
            <a:pPr algn="just"/>
            <a:r>
              <a:rPr lang="ru-RU" sz="2800" dirty="0"/>
              <a:t>п</a:t>
            </a:r>
            <a:r>
              <a:rPr lang="ru-RU" sz="2800" dirty="0" smtClean="0"/>
              <a:t>роблемное обучение</a:t>
            </a:r>
          </a:p>
          <a:p>
            <a:pPr algn="just"/>
            <a:r>
              <a:rPr lang="ru-RU" sz="2800" dirty="0" smtClean="0"/>
              <a:t>развитие критического мышления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1634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Технология проблемного обучения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/>
              <a:t>Ученик «добывает» знание в процессе </a:t>
            </a:r>
            <a:r>
              <a:rPr lang="ru-RU" sz="2800" dirty="0"/>
              <a:t>своего </a:t>
            </a:r>
            <a:r>
              <a:rPr lang="ru-RU" sz="2800" dirty="0" smtClean="0"/>
              <a:t>труда</a:t>
            </a:r>
          </a:p>
          <a:p>
            <a:pPr algn="just"/>
            <a:r>
              <a:rPr lang="ru-RU" sz="2800" dirty="0" smtClean="0"/>
              <a:t>Цель: развивать внимание, творческое воображение, формировать способности открывать новые знания и находить новые способы действия путем выдвижения гипотез и их обоснования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6788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1089</Words>
  <Application>Microsoft Office PowerPoint</Application>
  <PresentationFormat>Экран (4:3)</PresentationFormat>
  <Paragraphs>245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37</vt:i4>
      </vt:variant>
    </vt:vector>
  </HeadingPairs>
  <TitlesOfParts>
    <vt:vector size="49" baseType="lpstr">
      <vt:lpstr>Изящная</vt:lpstr>
      <vt:lpstr>Diseño predeterminado</vt:lpstr>
      <vt:lpstr>3_Diseño predeterminado</vt:lpstr>
      <vt:lpstr>4_Diseño predeterminado</vt:lpstr>
      <vt:lpstr>5_Diseño predeterminado</vt:lpstr>
      <vt:lpstr>7_Diseño predeterminado</vt:lpstr>
      <vt:lpstr>8_Diseño predeterminado</vt:lpstr>
      <vt:lpstr>9_Diseño predeterminado</vt:lpstr>
      <vt:lpstr>1_Изящная</vt:lpstr>
      <vt:lpstr>2_Изящная</vt:lpstr>
      <vt:lpstr>3_Изящная</vt:lpstr>
      <vt:lpstr>Тема Office</vt:lpstr>
      <vt:lpstr>ПОРТФОЛИО</vt:lpstr>
      <vt:lpstr>Презентация PowerPoint</vt:lpstr>
      <vt:lpstr>притча о царе, который мечтал осчастливить свой народ </vt:lpstr>
      <vt:lpstr>Одна из главных задач школы сегодня – выпустить из своих стен гармонично развитую личность, которая не потеряется в информационном обществе.  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Технология проблемного обучения</vt:lpstr>
      <vt:lpstr>Технология развития критического мышления</vt:lpstr>
      <vt:lpstr>Тема опыта</vt:lpstr>
      <vt:lpstr>                Задачи</vt:lpstr>
      <vt:lpstr>Новизна опыта работы</vt:lpstr>
      <vt:lpstr>Словарная работа</vt:lpstr>
      <vt:lpstr>Тренировочные упражнения  для закрепления знаний</vt:lpstr>
      <vt:lpstr>       Лингвистическая разминка </vt:lpstr>
      <vt:lpstr>        Синтаксическая тренировка </vt:lpstr>
      <vt:lpstr> Речевая тренировка</vt:lpstr>
      <vt:lpstr>Работа с текстом</vt:lpstr>
      <vt:lpstr>Презентация PowerPoint</vt:lpstr>
      <vt:lpstr>Наш девиз:</vt:lpstr>
      <vt:lpstr>Презентация PowerPoint</vt:lpstr>
      <vt:lpstr>Презентация PowerPoint</vt:lpstr>
      <vt:lpstr>Презентация PowerPoint</vt:lpstr>
      <vt:lpstr>Результаты участия  в школьном туре предметной олимпиады </vt:lpstr>
      <vt:lpstr>Повышение уровня мотивации к освоению русского языка и литературы</vt:lpstr>
      <vt:lpstr>Презентация PowerPoint</vt:lpstr>
      <vt:lpstr>                    Экспертная деятельность</vt:lpstr>
      <vt:lpstr>Презентация PowerPoint</vt:lpstr>
      <vt:lpstr>Презентация PowerPoint</vt:lpstr>
      <vt:lpstr>Презентация PowerPoint</vt:lpstr>
      <vt:lpstr>Курсы повышения квалификации учителей </vt:lpstr>
      <vt:lpstr>Участие в семинарах,                     конференциях  </vt:lpstr>
      <vt:lpstr>Презентация PowerPoint</vt:lpstr>
      <vt:lpstr>Мой 8А класс</vt:lpstr>
      <vt:lpstr>мы - самые активные участники акции      «музей и дети»</vt:lpstr>
      <vt:lpstr>Картинки из жизни учителя и классного руководителя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Андрей</dc:creator>
  <cp:lastModifiedBy>Homer</cp:lastModifiedBy>
  <cp:revision>111</cp:revision>
  <dcterms:created xsi:type="dcterms:W3CDTF">2015-09-14T14:22:51Z</dcterms:created>
  <dcterms:modified xsi:type="dcterms:W3CDTF">2015-10-16T10:03:44Z</dcterms:modified>
</cp:coreProperties>
</file>