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3" r:id="rId2"/>
    <p:sldId id="281" r:id="rId3"/>
    <p:sldId id="280" r:id="rId4"/>
    <p:sldId id="279" r:id="rId5"/>
    <p:sldId id="278" r:id="rId6"/>
    <p:sldId id="277" r:id="rId7"/>
    <p:sldId id="276" r:id="rId8"/>
    <p:sldId id="275" r:id="rId9"/>
    <p:sldId id="274" r:id="rId10"/>
    <p:sldId id="272" r:id="rId11"/>
    <p:sldId id="273" r:id="rId12"/>
    <p:sldId id="271" r:id="rId13"/>
    <p:sldId id="284" r:id="rId14"/>
    <p:sldId id="285" r:id="rId15"/>
    <p:sldId id="257" r:id="rId16"/>
    <p:sldId id="258" r:id="rId17"/>
    <p:sldId id="259" r:id="rId18"/>
    <p:sldId id="260" r:id="rId19"/>
    <p:sldId id="261" r:id="rId20"/>
    <p:sldId id="268" r:id="rId21"/>
    <p:sldId id="262" r:id="rId22"/>
    <p:sldId id="264" r:id="rId23"/>
    <p:sldId id="269" r:id="rId24"/>
    <p:sldId id="270" r:id="rId25"/>
    <p:sldId id="26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1D932-C038-446A-9704-42ED509A3935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1B706-B94E-4B0B-829A-BCA0943B5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1D50B7-8BD7-4D50-A738-44F42ED268E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5E47C5-B35C-4304-BA4C-FFC5B63DAA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567D7-36C8-441C-A7C6-BE18847C697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B5C24E-5C6B-4C12-A4A3-BA3BA836E3B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9FE8C5-D5F4-4492-AEC0-DAA85839718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772047-01F2-47AF-B181-EA300DE43F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61B609-73C8-4421-B586-A267901DE5C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FEF1CD-7C47-476F-B46E-B11288EA0A6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E8C815-D5D4-4E72-944C-E736FDF7C5D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85F280-A3A4-441E-9982-DF9A1BD8DE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70BC15-F7F4-47D5-A497-D842FCA7CD3C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B235A2-FA40-49BF-94DF-CAC97AEB985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F2575A-EE84-41CB-B1F5-49784572BEE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18FBDF-F791-4584-A77B-A973DD51DE4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790700-C31B-48E9-A3DE-22E8462AAA1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97FE3E-8B40-426B-9FFF-996BDE8B230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6766B3-BFCE-47E1-A9CA-0D26306DD842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9C84D8-D152-4895-98FB-F8B22D00FD64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766D31-79DE-4B9F-9858-2577D63CA57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5C028A-73D2-475F-A419-B2DCF243520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4F4714-7D71-49DD-9BBE-8C3508F1837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00178D-6920-40EC-AC01-B05B64D9159C}" type="slidenum">
              <a:rPr lang="ru-RU" smtClean="0"/>
              <a:pPr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A016A3-61C5-413E-BD9B-9A8105143BC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3D4F5C-7614-45C3-883D-6FDEF46B22D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26F264-8160-4EA9-9401-287CA065210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4F0-7AD8-4F86-803A-3670A8B1470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AA17-BD59-4C97-9960-78BFC235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4F0-7AD8-4F86-803A-3670A8B1470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AA17-BD59-4C97-9960-78BFC235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4F0-7AD8-4F86-803A-3670A8B1470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AA17-BD59-4C97-9960-78BFC235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461DF-AB3A-4EB0-88D7-E674CFCF3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4F0-7AD8-4F86-803A-3670A8B1470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AA17-BD59-4C97-9960-78BFC235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4F0-7AD8-4F86-803A-3670A8B1470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AA17-BD59-4C97-9960-78BFC235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4F0-7AD8-4F86-803A-3670A8B1470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AA17-BD59-4C97-9960-78BFC235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4F0-7AD8-4F86-803A-3670A8B1470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AA17-BD59-4C97-9960-78BFC235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4F0-7AD8-4F86-803A-3670A8B1470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AA17-BD59-4C97-9960-78BFC235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4F0-7AD8-4F86-803A-3670A8B1470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AA17-BD59-4C97-9960-78BFC235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4F0-7AD8-4F86-803A-3670A8B1470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AA17-BD59-4C97-9960-78BFC235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A4F0-7AD8-4F86-803A-3670A8B1470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3AA17-BD59-4C97-9960-78BFC235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BA4F0-7AD8-4F86-803A-3670A8B1470E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3AA17-BD59-4C97-9960-78BFC235C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radikal.ru/" TargetMode="Externa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ikal.ru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hyperlink" Target="http://www.radikal.ru/" TargetMode="External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981700"/>
            <a:ext cx="4953000" cy="1752600"/>
          </a:xfrm>
        </p:spPr>
        <p:txBody>
          <a:bodyPr/>
          <a:lstStyle/>
          <a:p>
            <a:pPr marL="63500" eaLnBrk="1" hangingPunct="1"/>
            <a:r>
              <a:rPr lang="ru-RU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20245" y="500042"/>
            <a:ext cx="9191940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Математика  -  6</a:t>
            </a:r>
          </a:p>
        </p:txBody>
      </p:sp>
      <p:pic>
        <p:nvPicPr>
          <p:cNvPr id="1026" name="Picture 2" descr="C:\Users\неоторг\AppData\Local\Microsoft\Windows\Temporary Internet Files\Content.IE5\EZZ1XYK8\MPj0430493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08" y="1285860"/>
            <a:ext cx="5857892" cy="5857892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6149" name="Picture 5" descr="C:\Users\неоторг\AppData\Local\Microsoft\Windows\Temporary Internet Files\Content.IE5\EZZ1XYK8\MCj04404100000[2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4214813"/>
            <a:ext cx="1827213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7" descr="http://s48.radikal.ru/i119/0901/18/96d45c1f4eaa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953413" y="-26008013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9" descr="http://s48.radikal.ru/i119/0901/18/96d45c1f4eaa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953413" y="-26008013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1" descr="http://s48.radikal.ru/i119/0901/18/96d45c1f4eaa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953413" y="-26008013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5" descr="http://s48.radikal.ru/i119/0901/18/96d45c1f4eaa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953413" y="-26008013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TextBox 9"/>
          <p:cNvSpPr txBox="1">
            <a:spLocks noChangeArrowheads="1"/>
          </p:cNvSpPr>
          <p:nvPr/>
        </p:nvSpPr>
        <p:spPr bwMode="auto">
          <a:xfrm>
            <a:off x="4143375" y="6215063"/>
            <a:ext cx="4786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/>
              <a:t>Учитель : </a:t>
            </a:r>
            <a:r>
              <a:rPr lang="ru-RU" b="1" i="1" dirty="0" smtClean="0"/>
              <a:t>Байыр-оол Р.Б.</a:t>
            </a:r>
            <a:endParaRPr lang="ru-RU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500063"/>
            <a:ext cx="9144000" cy="676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/>
              <a:t> Устно.  </a:t>
            </a:r>
            <a:r>
              <a:rPr lang="ru-RU" b="1" i="1" smtClean="0">
                <a:solidFill>
                  <a:srgbClr val="990000"/>
                </a:solidFill>
              </a:rPr>
              <a:t>Найдите  правильный  ответ:</a:t>
            </a:r>
            <a:endParaRPr lang="ru-RU" b="1" i="1" smtClean="0"/>
          </a:p>
        </p:txBody>
      </p:sp>
      <p:pic>
        <p:nvPicPr>
          <p:cNvPr id="19459" name="Picture 4" descr="CBIZ066"/>
          <p:cNvPicPr>
            <a:picLocks noChangeAspect="1" noChangeArrowheads="1"/>
          </p:cNvPicPr>
          <p:nvPr/>
        </p:nvPicPr>
        <p:blipFill>
          <a:blip r:embed="rId3" cstate="print"/>
          <a:srcRect t="-177" r="27046"/>
          <a:stretch>
            <a:fillRect/>
          </a:stretch>
        </p:blipFill>
        <p:spPr bwMode="auto">
          <a:xfrm>
            <a:off x="0" y="1773238"/>
            <a:ext cx="29718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AutoShape 5"/>
          <p:cNvSpPr>
            <a:spLocks noChangeArrowheads="1"/>
          </p:cNvSpPr>
          <p:nvPr/>
        </p:nvSpPr>
        <p:spPr bwMode="auto">
          <a:xfrm rot="272227">
            <a:off x="2916238" y="2492375"/>
            <a:ext cx="2447925" cy="1584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-17,3 + (-7)=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3851275" y="4724400"/>
            <a:ext cx="914400" cy="914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10,3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7235825" y="3141663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-10,3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5867400" y="4149725"/>
            <a:ext cx="914400" cy="9350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24,3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6156325" y="1989138"/>
            <a:ext cx="914400" cy="914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-24,3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6227763" y="5734050"/>
            <a:ext cx="914400" cy="935038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-16,6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5.78035E-7 C 0.03542 -0.00416 0.07101 -0.00809 0.1 0.00416 C 0.129 0.01642 0.154 0.03515 0.17466 0.07399 C 0.19532 0.11283 0.21823 0.16948 0.22379 0.23676 C 0.22934 0.30405 0.23768 0.41642 0.20799 0.47769 C 0.1783 0.53896 0.09514 0.6 0.04601 0.60462 C -0.00312 0.60925 -0.06059 0.55491 -0.08732 0.5052 C -0.11406 0.45549 -0.11267 0.36694 -0.11423 0.30659 C -0.11579 0.24624 -0.1 0.17688 -0.09635 0.14266 " pathEditMode="relative" rAng="0" ptsTypes="aaaaaaaaa">
                                      <p:cBhvr>
                                        <p:cTn id="55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4" grpId="1" animBg="1"/>
      <p:bldP spid="7175" grpId="0" animBg="1"/>
      <p:bldP spid="7175" grpId="1" animBg="1"/>
      <p:bldP spid="7176" grpId="0" animBg="1"/>
      <p:bldP spid="7176" grpId="1" animBg="1"/>
      <p:bldP spid="7177" grpId="0" animBg="1"/>
      <p:bldP spid="7177" grpId="1" animBg="1"/>
      <p:bldP spid="7178" grpId="0" animBg="1"/>
      <p:bldP spid="717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428625"/>
            <a:ext cx="9144000" cy="676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/>
              <a:t> Устно.  </a:t>
            </a:r>
            <a:r>
              <a:rPr lang="ru-RU" b="1" i="1" smtClean="0">
                <a:solidFill>
                  <a:srgbClr val="990000"/>
                </a:solidFill>
              </a:rPr>
              <a:t>Найдите  правильный  ответ:</a:t>
            </a:r>
            <a:endParaRPr lang="ru-RU" b="1" i="1" smtClean="0"/>
          </a:p>
        </p:txBody>
      </p:sp>
      <p:pic>
        <p:nvPicPr>
          <p:cNvPr id="20483" name="Picture 4" descr="CBIZ066"/>
          <p:cNvPicPr>
            <a:picLocks noChangeAspect="1" noChangeArrowheads="1"/>
          </p:cNvPicPr>
          <p:nvPr/>
        </p:nvPicPr>
        <p:blipFill>
          <a:blip r:embed="rId3" cstate="print"/>
          <a:srcRect t="-177" r="27046"/>
          <a:stretch>
            <a:fillRect/>
          </a:stretch>
        </p:blipFill>
        <p:spPr bwMode="auto">
          <a:xfrm>
            <a:off x="0" y="1773238"/>
            <a:ext cx="29718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 rot="272227">
            <a:off x="2913063" y="2505075"/>
            <a:ext cx="2809875" cy="1584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-8,4 + (-0,4) =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8027988" y="5157788"/>
            <a:ext cx="914400" cy="914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8,8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6443663" y="2060575"/>
            <a:ext cx="914400" cy="914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-4,4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7956550" y="2924175"/>
            <a:ext cx="914400" cy="9350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8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6156325" y="4508500"/>
            <a:ext cx="914400" cy="9144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-8,8</a:t>
            </a: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4067175" y="4652963"/>
            <a:ext cx="914400" cy="935037"/>
          </a:xfrm>
          <a:prstGeom prst="ellipse">
            <a:avLst/>
          </a:prstGeom>
          <a:solidFill>
            <a:srgbClr val="AFE1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69 0.03283 0.00156 0.06589 0.00955 0.10566 C 0.01753 0.14543 0.03229 0.23029 0.04757 0.23884 C 0.06285 0.2474 0.09097 0.20809 0.10156 0.15653 C 0.11215 0.10497 0.10903 -0.02127 0.11111 -0.06983 C 0.11319 -0.11838 0.11232 -0.08393 0.11423 -0.13526 C 0.11614 -0.18659 0.11371 -0.32671 0.12222 -0.3785 C 0.13073 -0.43029 0.15208 -0.46474 0.1651 -0.44601 C 0.17812 -0.42729 0.19444 -0.31469 0.2 -0.26636 C 0.20555 -0.21804 0.21406 -0.18567 0.19844 -0.15654 C 0.18281 -0.1274 0.14878 -0.07931 0.10625 -0.09087 C 0.06371 -0.10243 0.0033 -0.1644 -0.05712 -0.22613 " pathEditMode="relative" ptsTypes="aaaaaaaaaaaA">
                                      <p:cBhvr>
                                        <p:cTn id="55" dur="2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198" grpId="1" animBg="1"/>
      <p:bldP spid="8199" grpId="0" animBg="1"/>
      <p:bldP spid="8199" grpId="1" animBg="1"/>
      <p:bldP spid="8200" grpId="0" animBg="1"/>
      <p:bldP spid="8200" grpId="1" animBg="1"/>
      <p:bldP spid="8201" grpId="0" animBg="1"/>
      <p:bldP spid="8201" grpId="1" animBg="1"/>
      <p:bldP spid="8202" grpId="0" animBg="1"/>
      <p:bldP spid="820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500063"/>
            <a:ext cx="9144000" cy="676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/>
              <a:t> Устно.  </a:t>
            </a:r>
            <a:r>
              <a:rPr lang="ru-RU" b="1" i="1" smtClean="0">
                <a:solidFill>
                  <a:srgbClr val="990000"/>
                </a:solidFill>
              </a:rPr>
              <a:t>Найдите  правильный  ответ:</a:t>
            </a:r>
            <a:endParaRPr lang="ru-RU" b="1" i="1" smtClean="0"/>
          </a:p>
        </p:txBody>
      </p:sp>
      <p:pic>
        <p:nvPicPr>
          <p:cNvPr id="18435" name="Picture 4" descr="CBIZ066"/>
          <p:cNvPicPr>
            <a:picLocks noChangeAspect="1" noChangeArrowheads="1"/>
          </p:cNvPicPr>
          <p:nvPr/>
        </p:nvPicPr>
        <p:blipFill>
          <a:blip r:embed="rId3" cstate="print"/>
          <a:srcRect t="-177" r="27046"/>
          <a:stretch>
            <a:fillRect/>
          </a:stretch>
        </p:blipFill>
        <p:spPr bwMode="auto">
          <a:xfrm>
            <a:off x="0" y="1773238"/>
            <a:ext cx="29718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 rot="272227">
            <a:off x="2916238" y="2492375"/>
            <a:ext cx="2447925" cy="1584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-2 + (-8,2) =</a:t>
            </a: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7740650" y="2924175"/>
            <a:ext cx="914400" cy="914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-6,2</a:t>
            </a: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6227763" y="2708275"/>
            <a:ext cx="914400" cy="914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6,2</a:t>
            </a: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4356100" y="5013325"/>
            <a:ext cx="914400" cy="935038"/>
          </a:xfrm>
          <a:prstGeom prst="ellipse">
            <a:avLst/>
          </a:prstGeom>
          <a:solidFill>
            <a:srgbClr val="AFE1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10,2</a:t>
            </a: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6227763" y="4652963"/>
            <a:ext cx="914400" cy="914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-10,2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7956550" y="4652963"/>
            <a:ext cx="914400" cy="935037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-8,4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8854 0.00116 0.17725 0.00231 0.21267 -0.02127 C 0.24809 -0.04486 0.22326 -0.07306 0.21267 -0.14173 C 0.20208 -0.2104 0.17187 -0.38775 0.14913 -0.43353 C 0.12639 -0.47931 0.09878 -0.45064 0.07604 -0.41642 C 0.0533 -0.3822 0.04236 -0.25665 0.01267 -0.22844 C -0.01702 -0.20023 -0.05938 -0.22381 -0.10174 -0.2474 " pathEditMode="relative" ptsTypes="aaaaaaA">
                                      <p:cBhvr>
                                        <p:cTn id="55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6150" grpId="1" animBg="1"/>
      <p:bldP spid="6151" grpId="0" animBg="1"/>
      <p:bldP spid="6151" grpId="1" animBg="1"/>
      <p:bldP spid="6152" grpId="0" animBg="1"/>
      <p:bldP spid="6152" grpId="1" animBg="1"/>
      <p:bldP spid="6153" grpId="0" animBg="1"/>
      <p:bldP spid="6153" grpId="1" animBg="1"/>
      <p:bldP spid="6154" grpId="0" animBg="1"/>
      <p:bldP spid="615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571500"/>
            <a:ext cx="9144000" cy="676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/>
              <a:t> Устно.  </a:t>
            </a:r>
            <a:r>
              <a:rPr lang="ru-RU" b="1" i="1" smtClean="0">
                <a:solidFill>
                  <a:srgbClr val="990000"/>
                </a:solidFill>
              </a:rPr>
              <a:t>Найдите  правильный  ответ:</a:t>
            </a:r>
            <a:endParaRPr lang="ru-RU" b="1" i="1" smtClean="0"/>
          </a:p>
        </p:txBody>
      </p:sp>
      <p:pic>
        <p:nvPicPr>
          <p:cNvPr id="17411" name="Picture 4" descr="CBIZ066"/>
          <p:cNvPicPr>
            <a:picLocks noChangeAspect="1" noChangeArrowheads="1"/>
          </p:cNvPicPr>
          <p:nvPr/>
        </p:nvPicPr>
        <p:blipFill>
          <a:blip r:embed="rId3" cstate="print"/>
          <a:srcRect t="-177" r="27046"/>
          <a:stretch>
            <a:fillRect/>
          </a:stretch>
        </p:blipFill>
        <p:spPr bwMode="auto">
          <a:xfrm>
            <a:off x="0" y="1773238"/>
            <a:ext cx="29718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 rot="272227">
            <a:off x="2914650" y="2503488"/>
            <a:ext cx="2735263" cy="1584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-4,8 +(-4,8) =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3924300" y="4941888"/>
            <a:ext cx="914400" cy="914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-1</a:t>
            </a: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6372225" y="4005263"/>
            <a:ext cx="914400" cy="914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0</a:t>
            </a: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6588125" y="5516563"/>
            <a:ext cx="914400" cy="9350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9,6</a:t>
            </a: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7524750" y="2276475"/>
            <a:ext cx="914400" cy="9144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-9,6</a:t>
            </a: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7885113" y="4797425"/>
            <a:ext cx="914400" cy="935038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-8,16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9017E-7 C 0.02048 0.01272 0.04097 0.02567 0.05399 0.05272 C 0.06701 0.07977 0.07152 0.11769 0.07777 0.16277 C 0.08402 0.20786 0.10121 0.27191 0.09201 0.32324 C 0.08281 0.37457 0.06979 0.43884 0.02222 0.47121 C -0.02535 0.50358 -0.12674 0.51676 -0.19358 0.51792 C -0.26042 0.51908 -0.35278 0.51514 -0.37934 0.47769 C -0.40591 0.44023 -0.37813 0.33017 -0.35243 0.29364 C -0.32674 0.25711 -0.25018 0.28948 -0.22535 0.2578 C -0.20052 0.22613 -0.20782 0.13526 -0.20313 0.10289 " pathEditMode="relative" rAng="0" ptsTypes="aaaaaaaaaa">
                                      <p:cBhvr>
                                        <p:cTn id="55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" y="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6" grpId="1" animBg="1"/>
      <p:bldP spid="5127" grpId="0" animBg="1"/>
      <p:bldP spid="5127" grpId="1" animBg="1"/>
      <p:bldP spid="5128" grpId="0" animBg="1"/>
      <p:bldP spid="5128" grpId="1" animBg="1"/>
      <p:bldP spid="5129" grpId="0" animBg="1"/>
      <p:bldP spid="5129" grpId="1" animBg="1"/>
      <p:bldP spid="5130" grpId="0" animBg="1"/>
      <p:bldP spid="513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500063"/>
            <a:ext cx="9144000" cy="676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/>
              <a:t> Устно.  </a:t>
            </a:r>
            <a:r>
              <a:rPr lang="ru-RU" b="1" i="1" smtClean="0">
                <a:solidFill>
                  <a:srgbClr val="990000"/>
                </a:solidFill>
              </a:rPr>
              <a:t>Найдите  правильный  ответ:</a:t>
            </a:r>
            <a:endParaRPr lang="ru-RU" b="1" i="1" smtClean="0"/>
          </a:p>
        </p:txBody>
      </p:sp>
      <p:pic>
        <p:nvPicPr>
          <p:cNvPr id="16387" name="Picture 4" descr="CBIZ066"/>
          <p:cNvPicPr>
            <a:picLocks noChangeAspect="1" noChangeArrowheads="1"/>
          </p:cNvPicPr>
          <p:nvPr/>
        </p:nvPicPr>
        <p:blipFill>
          <a:blip r:embed="rId3" cstate="print"/>
          <a:srcRect t="-177" r="27046"/>
          <a:stretch>
            <a:fillRect/>
          </a:stretch>
        </p:blipFill>
        <p:spPr bwMode="auto">
          <a:xfrm>
            <a:off x="0" y="1773238"/>
            <a:ext cx="29718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 rot="272227">
            <a:off x="2916238" y="2492375"/>
            <a:ext cx="2447925" cy="1584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-4,8 + 4,8 =</a:t>
            </a: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5651500" y="2420938"/>
            <a:ext cx="914400" cy="914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9,6</a:t>
            </a: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6372225" y="4005263"/>
            <a:ext cx="914400" cy="914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-9,6</a:t>
            </a: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6588125" y="5516563"/>
            <a:ext cx="914400" cy="9350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8,16</a:t>
            </a: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4211638" y="5157788"/>
            <a:ext cx="914400" cy="914400"/>
          </a:xfrm>
          <a:prstGeom prst="ellipse">
            <a:avLst/>
          </a:prstGeom>
          <a:solidFill>
            <a:srgbClr val="AFE1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0</a:t>
            </a: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7740650" y="2636838"/>
            <a:ext cx="914400" cy="935037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-8,16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17 0.00417 0.0434 0.00833 0.10469 0.00856 C 0.16597 0.00879 0.31476 0.02775 0.36823 0.00209 C 0.4217 -0.02358 0.41406 -0.08994 0.42535 -0.14589 C 0.43663 -0.20185 0.44219 -0.27791 0.43646 -0.33387 C 0.43073 -0.38982 0.41684 -0.45549 0.39045 -0.48185 C 0.36406 -0.5082 0.31319 -0.5015 0.27778 -0.49248 C 0.24236 -0.48346 0.20451 -0.45595 0.17778 -0.42705 C 0.15104 -0.39815 0.1342 -0.35861 0.11736 -0.31907 " pathEditMode="relative" ptsTypes="aaaaaaaaA">
                                      <p:cBhvr>
                                        <p:cTn id="55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2" grpId="1" animBg="1"/>
      <p:bldP spid="4103" grpId="0" animBg="1"/>
      <p:bldP spid="4103" grpId="1" animBg="1"/>
      <p:bldP spid="4104" grpId="0" animBg="1"/>
      <p:bldP spid="4104" grpId="1" animBg="1"/>
      <p:bldP spid="4105" grpId="0" animBg="1"/>
      <p:bldP spid="4105" grpId="1" animBg="1"/>
      <p:bldP spid="4106" grpId="0" animBg="1"/>
      <p:bldP spid="410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неоторг\AppData\Local\Microsoft\Windows\Temporary Internet Files\Content.IE5\AYIPCOVD\MCj023213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428875"/>
            <a:ext cx="4143375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785794"/>
            <a:ext cx="8656793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Найдите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сумму  отрицательных  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чисел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3357563"/>
          <a:ext cx="8501130" cy="2460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2830"/>
                <a:gridCol w="772830"/>
                <a:gridCol w="772830"/>
                <a:gridCol w="772830"/>
                <a:gridCol w="772830"/>
                <a:gridCol w="772830"/>
                <a:gridCol w="772830"/>
                <a:gridCol w="772830"/>
                <a:gridCol w="772830"/>
                <a:gridCol w="772830"/>
                <a:gridCol w="772830"/>
              </a:tblGrid>
              <a:tr h="12303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123031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-25</a:t>
                      </a:r>
                      <a:endParaRPr lang="ru-RU" sz="28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-86</a:t>
                      </a:r>
                      <a:endParaRPr lang="ru-RU" sz="28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-35</a:t>
                      </a:r>
                      <a:endParaRPr lang="ru-RU" sz="28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-98</a:t>
                      </a:r>
                      <a:endParaRPr lang="ru-RU" sz="28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-83</a:t>
                      </a:r>
                      <a:endParaRPr lang="ru-RU" sz="28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-35</a:t>
                      </a:r>
                      <a:endParaRPr lang="ru-RU" sz="28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-99</a:t>
                      </a:r>
                      <a:endParaRPr lang="ru-RU" sz="28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-55</a:t>
                      </a:r>
                      <a:endParaRPr lang="ru-RU" sz="28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-57</a:t>
                      </a:r>
                      <a:endParaRPr lang="ru-RU" sz="28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-91</a:t>
                      </a:r>
                      <a:endParaRPr lang="ru-RU" sz="28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-35</a:t>
                      </a:r>
                      <a:endParaRPr lang="ru-RU" sz="28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625" y="3643313"/>
            <a:ext cx="5905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5" name="TextBox 4"/>
          <p:cNvSpPr txBox="1"/>
          <p:nvPr/>
        </p:nvSpPr>
        <p:spPr>
          <a:xfrm rot="10800000" flipH="1" flipV="1">
            <a:off x="1214438" y="3643313"/>
            <a:ext cx="100012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2071688" y="3643313"/>
            <a:ext cx="7556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2903538" y="3643313"/>
            <a:ext cx="96837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3571875" y="3643313"/>
            <a:ext cx="188913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6250" y="3643313"/>
            <a:ext cx="592138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3500" y="3643313"/>
            <a:ext cx="504825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7875" y="3643313"/>
            <a:ext cx="534988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3688" y="3643313"/>
            <a:ext cx="590550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29500" y="3643313"/>
            <a:ext cx="528638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3875" y="3643313"/>
            <a:ext cx="592138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50825" y="1358900"/>
            <a:ext cx="88931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	</a:t>
            </a:r>
            <a:r>
              <a:rPr lang="ru-RU" sz="4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индийский математик и астроном, первый сформулировал правила действий с  </a:t>
            </a:r>
            <a:r>
              <a:rPr lang="ru-RU" sz="4000" i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отрицатель-ными</a:t>
            </a:r>
            <a:r>
              <a:rPr lang="ru-RU" sz="4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числами.</a:t>
            </a: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1925" y="4194175"/>
            <a:ext cx="86217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200" i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	</a:t>
            </a: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Эти правила он составил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000" i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                   в ________  году</a:t>
            </a:r>
            <a:r>
              <a:rPr lang="ru-RU" sz="3200" i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0042"/>
            <a:ext cx="508716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Брахмагупта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</a:t>
            </a:r>
          </a:p>
        </p:txBody>
      </p:sp>
      <p:sp>
        <p:nvSpPr>
          <p:cNvPr id="23557" name="Содержимое 5"/>
          <p:cNvSpPr>
            <a:spLocks noGrp="1"/>
          </p:cNvSpPr>
          <p:nvPr>
            <p:ph idx="1"/>
          </p:nvPr>
        </p:nvSpPr>
        <p:spPr>
          <a:xfrm>
            <a:off x="914400" y="3286125"/>
            <a:ext cx="8229600" cy="439578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43" name="Group 31"/>
          <p:cNvGraphicFramePr>
            <a:graphicFrameLocks noGrp="1"/>
          </p:cNvGraphicFramePr>
          <p:nvPr>
            <p:ph idx="1"/>
          </p:nvPr>
        </p:nvGraphicFramePr>
        <p:xfrm>
          <a:off x="2185988" y="1538288"/>
          <a:ext cx="4789487" cy="4525964"/>
        </p:xfrm>
        <a:graphic>
          <a:graphicData uri="http://schemas.openxmlformats.org/drawingml/2006/table">
            <a:tbl>
              <a:tblPr/>
              <a:tblGrid>
                <a:gridCol w="1196975"/>
                <a:gridCol w="1198562"/>
                <a:gridCol w="1196975"/>
                <a:gridCol w="1196975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2198688" y="1530350"/>
            <a:ext cx="1169987" cy="11334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-124</a:t>
            </a:r>
          </a:p>
        </p:txBody>
      </p:sp>
      <p:sp>
        <p:nvSpPr>
          <p:cNvPr id="64546" name="Rectangle 34"/>
          <p:cNvSpPr>
            <a:spLocks noChangeArrowheads="1"/>
          </p:cNvSpPr>
          <p:nvPr/>
        </p:nvSpPr>
        <p:spPr bwMode="auto">
          <a:xfrm>
            <a:off x="2208213" y="2663825"/>
            <a:ext cx="1169987" cy="11334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-89</a:t>
            </a:r>
          </a:p>
        </p:txBody>
      </p:sp>
      <p:sp>
        <p:nvSpPr>
          <p:cNvPr id="64547" name="Rectangle 35"/>
          <p:cNvSpPr>
            <a:spLocks noChangeArrowheads="1"/>
          </p:cNvSpPr>
          <p:nvPr/>
        </p:nvSpPr>
        <p:spPr bwMode="auto">
          <a:xfrm>
            <a:off x="2198688" y="3789363"/>
            <a:ext cx="1169987" cy="11334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4548" name="Rectangle 36"/>
          <p:cNvSpPr>
            <a:spLocks noChangeArrowheads="1"/>
          </p:cNvSpPr>
          <p:nvPr/>
        </p:nvSpPr>
        <p:spPr bwMode="auto">
          <a:xfrm>
            <a:off x="2198688" y="4951413"/>
            <a:ext cx="1169987" cy="11334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-77</a:t>
            </a:r>
          </a:p>
        </p:txBody>
      </p:sp>
      <p:sp>
        <p:nvSpPr>
          <p:cNvPr id="64549" name="Rectangle 37"/>
          <p:cNvSpPr>
            <a:spLocks noChangeArrowheads="1"/>
          </p:cNvSpPr>
          <p:nvPr/>
        </p:nvSpPr>
        <p:spPr bwMode="auto">
          <a:xfrm>
            <a:off x="3402013" y="1538288"/>
            <a:ext cx="1169987" cy="11334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-338</a:t>
            </a:r>
          </a:p>
        </p:txBody>
      </p:sp>
      <p:sp>
        <p:nvSpPr>
          <p:cNvPr id="64550" name="Rectangle 38"/>
          <p:cNvSpPr>
            <a:spLocks noChangeArrowheads="1"/>
          </p:cNvSpPr>
          <p:nvPr/>
        </p:nvSpPr>
        <p:spPr bwMode="auto">
          <a:xfrm>
            <a:off x="3390900" y="2663825"/>
            <a:ext cx="1169988" cy="11334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-303</a:t>
            </a:r>
          </a:p>
        </p:txBody>
      </p:sp>
      <p:sp>
        <p:nvSpPr>
          <p:cNvPr id="64551" name="Rectangle 39"/>
          <p:cNvSpPr>
            <a:spLocks noChangeArrowheads="1"/>
          </p:cNvSpPr>
          <p:nvPr/>
        </p:nvSpPr>
        <p:spPr bwMode="auto">
          <a:xfrm>
            <a:off x="3390900" y="3800475"/>
            <a:ext cx="1169988" cy="11334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-214</a:t>
            </a:r>
          </a:p>
        </p:txBody>
      </p:sp>
      <p:sp>
        <p:nvSpPr>
          <p:cNvPr id="64552" name="Rectangle 40"/>
          <p:cNvSpPr>
            <a:spLocks noChangeArrowheads="1"/>
          </p:cNvSpPr>
          <p:nvPr/>
        </p:nvSpPr>
        <p:spPr bwMode="auto">
          <a:xfrm>
            <a:off x="3390900" y="4951413"/>
            <a:ext cx="1169988" cy="11334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-219</a:t>
            </a:r>
          </a:p>
        </p:txBody>
      </p:sp>
      <p:sp>
        <p:nvSpPr>
          <p:cNvPr id="64553" name="Rectangle 41"/>
          <p:cNvSpPr>
            <a:spLocks noChangeArrowheads="1"/>
          </p:cNvSpPr>
          <p:nvPr/>
        </p:nvSpPr>
        <p:spPr bwMode="auto">
          <a:xfrm>
            <a:off x="4594225" y="1538288"/>
            <a:ext cx="1169988" cy="11334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-135</a:t>
            </a:r>
          </a:p>
        </p:txBody>
      </p:sp>
      <p:sp>
        <p:nvSpPr>
          <p:cNvPr id="64554" name="Rectangle 42"/>
          <p:cNvSpPr>
            <a:spLocks noChangeArrowheads="1"/>
          </p:cNvSpPr>
          <p:nvPr/>
        </p:nvSpPr>
        <p:spPr bwMode="auto">
          <a:xfrm>
            <a:off x="4594225" y="2663825"/>
            <a:ext cx="1169988" cy="11334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-100</a:t>
            </a:r>
          </a:p>
        </p:txBody>
      </p:sp>
      <p:sp>
        <p:nvSpPr>
          <p:cNvPr id="64555" name="Rectangle 43"/>
          <p:cNvSpPr>
            <a:spLocks noChangeArrowheads="1"/>
          </p:cNvSpPr>
          <p:nvPr/>
        </p:nvSpPr>
        <p:spPr bwMode="auto">
          <a:xfrm>
            <a:off x="4594225" y="3789363"/>
            <a:ext cx="1169988" cy="11334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-11</a:t>
            </a:r>
          </a:p>
        </p:txBody>
      </p:sp>
      <p:sp>
        <p:nvSpPr>
          <p:cNvPr id="64556" name="Rectangle 44"/>
          <p:cNvSpPr>
            <a:spLocks noChangeArrowheads="1"/>
          </p:cNvSpPr>
          <p:nvPr/>
        </p:nvSpPr>
        <p:spPr bwMode="auto">
          <a:xfrm>
            <a:off x="4594225" y="4914900"/>
            <a:ext cx="1169988" cy="11334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-88</a:t>
            </a:r>
          </a:p>
        </p:txBody>
      </p:sp>
      <p:sp>
        <p:nvSpPr>
          <p:cNvPr id="64557" name="Rectangle 45"/>
          <p:cNvSpPr>
            <a:spLocks noChangeArrowheads="1"/>
          </p:cNvSpPr>
          <p:nvPr/>
        </p:nvSpPr>
        <p:spPr bwMode="auto">
          <a:xfrm>
            <a:off x="5786438" y="1538288"/>
            <a:ext cx="1169987" cy="1133475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-237</a:t>
            </a:r>
          </a:p>
        </p:txBody>
      </p:sp>
      <p:sp>
        <p:nvSpPr>
          <p:cNvPr id="64558" name="Rectangle 46"/>
          <p:cNvSpPr>
            <a:spLocks noChangeArrowheads="1"/>
          </p:cNvSpPr>
          <p:nvPr/>
        </p:nvSpPr>
        <p:spPr bwMode="auto">
          <a:xfrm>
            <a:off x="5786438" y="2663825"/>
            <a:ext cx="1169987" cy="1133475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-202</a:t>
            </a:r>
          </a:p>
        </p:txBody>
      </p:sp>
      <p:sp>
        <p:nvSpPr>
          <p:cNvPr id="64559" name="Rectangle 47"/>
          <p:cNvSpPr>
            <a:spLocks noChangeArrowheads="1"/>
          </p:cNvSpPr>
          <p:nvPr/>
        </p:nvSpPr>
        <p:spPr bwMode="auto">
          <a:xfrm>
            <a:off x="5786438" y="3789363"/>
            <a:ext cx="1169987" cy="1133475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-113</a:t>
            </a:r>
          </a:p>
        </p:txBody>
      </p:sp>
      <p:sp>
        <p:nvSpPr>
          <p:cNvPr id="64560" name="Rectangle 48"/>
          <p:cNvSpPr>
            <a:spLocks noChangeArrowheads="1"/>
          </p:cNvSpPr>
          <p:nvPr/>
        </p:nvSpPr>
        <p:spPr bwMode="auto">
          <a:xfrm>
            <a:off x="5786438" y="4914900"/>
            <a:ext cx="1169987" cy="1133475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0000"/>
                </a:solidFill>
                <a:latin typeface="Calibri" pitchFamily="34" charset="0"/>
              </a:rPr>
              <a:t>-190</a:t>
            </a:r>
          </a:p>
        </p:txBody>
      </p:sp>
      <p:sp>
        <p:nvSpPr>
          <p:cNvPr id="64561" name="Text Box 49"/>
          <p:cNvSpPr txBox="1">
            <a:spLocks noChangeArrowheads="1"/>
          </p:cNvSpPr>
          <p:nvPr/>
        </p:nvSpPr>
        <p:spPr bwMode="auto">
          <a:xfrm>
            <a:off x="1062038" y="2033588"/>
            <a:ext cx="738028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- 628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185988" y="1538288"/>
            <a:ext cx="1181100" cy="1135062"/>
            <a:chOff x="4744" y="601"/>
            <a:chExt cx="744" cy="715"/>
          </a:xfrm>
        </p:grpSpPr>
        <p:sp>
          <p:nvSpPr>
            <p:cNvPr id="24636" name="Rectangle 50"/>
            <p:cNvSpPr>
              <a:spLocks noChangeArrowheads="1"/>
            </p:cNvSpPr>
            <p:nvPr/>
          </p:nvSpPr>
          <p:spPr bwMode="auto">
            <a:xfrm>
              <a:off x="4751" y="601"/>
              <a:ext cx="737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40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4637" name="Line 51"/>
            <p:cNvSpPr>
              <a:spLocks noChangeShapeType="1"/>
            </p:cNvSpPr>
            <p:nvPr/>
          </p:nvSpPr>
          <p:spPr bwMode="auto">
            <a:xfrm flipH="1">
              <a:off x="4744" y="607"/>
              <a:ext cx="737" cy="70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8" name="Line 52"/>
            <p:cNvSpPr>
              <a:spLocks noChangeShapeType="1"/>
            </p:cNvSpPr>
            <p:nvPr/>
          </p:nvSpPr>
          <p:spPr bwMode="auto">
            <a:xfrm>
              <a:off x="4744" y="601"/>
              <a:ext cx="737" cy="70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3357563" y="1493838"/>
            <a:ext cx="1181100" cy="1135062"/>
            <a:chOff x="4744" y="601"/>
            <a:chExt cx="744" cy="715"/>
          </a:xfrm>
        </p:grpSpPr>
        <p:sp>
          <p:nvSpPr>
            <p:cNvPr id="24633" name="Rectangle 55"/>
            <p:cNvSpPr>
              <a:spLocks noChangeArrowheads="1"/>
            </p:cNvSpPr>
            <p:nvPr/>
          </p:nvSpPr>
          <p:spPr bwMode="auto">
            <a:xfrm>
              <a:off x="4751" y="601"/>
              <a:ext cx="737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40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4634" name="Line 56"/>
            <p:cNvSpPr>
              <a:spLocks noChangeShapeType="1"/>
            </p:cNvSpPr>
            <p:nvPr/>
          </p:nvSpPr>
          <p:spPr bwMode="auto">
            <a:xfrm flipH="1">
              <a:off x="4744" y="607"/>
              <a:ext cx="737" cy="70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5" name="Line 57"/>
            <p:cNvSpPr>
              <a:spLocks noChangeShapeType="1"/>
            </p:cNvSpPr>
            <p:nvPr/>
          </p:nvSpPr>
          <p:spPr bwMode="auto">
            <a:xfrm>
              <a:off x="4744" y="601"/>
              <a:ext cx="737" cy="70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3357563" y="2663825"/>
            <a:ext cx="1181100" cy="1135063"/>
            <a:chOff x="4744" y="601"/>
            <a:chExt cx="744" cy="715"/>
          </a:xfrm>
        </p:grpSpPr>
        <p:sp>
          <p:nvSpPr>
            <p:cNvPr id="24630" name="Rectangle 75"/>
            <p:cNvSpPr>
              <a:spLocks noChangeArrowheads="1"/>
            </p:cNvSpPr>
            <p:nvPr/>
          </p:nvSpPr>
          <p:spPr bwMode="auto">
            <a:xfrm>
              <a:off x="4751" y="601"/>
              <a:ext cx="737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40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4631" name="Line 76"/>
            <p:cNvSpPr>
              <a:spLocks noChangeShapeType="1"/>
            </p:cNvSpPr>
            <p:nvPr/>
          </p:nvSpPr>
          <p:spPr bwMode="auto">
            <a:xfrm flipH="1">
              <a:off x="4744" y="607"/>
              <a:ext cx="737" cy="70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32" name="Line 77"/>
            <p:cNvSpPr>
              <a:spLocks noChangeShapeType="1"/>
            </p:cNvSpPr>
            <p:nvPr/>
          </p:nvSpPr>
          <p:spPr bwMode="auto">
            <a:xfrm>
              <a:off x="4744" y="601"/>
              <a:ext cx="737" cy="70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5786438" y="2619375"/>
            <a:ext cx="1181100" cy="1135063"/>
            <a:chOff x="4744" y="601"/>
            <a:chExt cx="744" cy="715"/>
          </a:xfrm>
        </p:grpSpPr>
        <p:sp>
          <p:nvSpPr>
            <p:cNvPr id="24627" name="Rectangle 83"/>
            <p:cNvSpPr>
              <a:spLocks noChangeArrowheads="1"/>
            </p:cNvSpPr>
            <p:nvPr/>
          </p:nvSpPr>
          <p:spPr bwMode="auto">
            <a:xfrm>
              <a:off x="4751" y="601"/>
              <a:ext cx="737" cy="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400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24628" name="Line 84"/>
            <p:cNvSpPr>
              <a:spLocks noChangeShapeType="1"/>
            </p:cNvSpPr>
            <p:nvPr/>
          </p:nvSpPr>
          <p:spPr bwMode="auto">
            <a:xfrm flipH="1">
              <a:off x="4744" y="607"/>
              <a:ext cx="737" cy="70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29" name="Line 85"/>
            <p:cNvSpPr>
              <a:spLocks noChangeShapeType="1"/>
            </p:cNvSpPr>
            <p:nvPr/>
          </p:nvSpPr>
          <p:spPr bwMode="auto">
            <a:xfrm>
              <a:off x="4744" y="601"/>
              <a:ext cx="737" cy="709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285720" y="571480"/>
            <a:ext cx="83359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Волшебный квадрат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5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4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4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4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4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4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4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4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4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4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4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4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4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5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1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3" dur="5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5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9" dur="5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500" fill="hold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5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5" dur="500" fill="hold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7" dur="500" fill="hold"/>
                                        <p:tgtEl>
                                          <p:spTgt spid="645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9" dur="500" fill="hold"/>
                                        <p:tgtEl>
                                          <p:spTgt spid="64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1" dur="500" fill="hold"/>
                                        <p:tgtEl>
                                          <p:spTgt spid="64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3" dur="500" fill="hold"/>
                                        <p:tgtEl>
                                          <p:spTgt spid="64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5" dur="500" fill="hold"/>
                                        <p:tgtEl>
                                          <p:spTgt spid="64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7" dur="500" fill="hold"/>
                                        <p:tgtEl>
                                          <p:spTgt spid="645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9" dur="500" fill="hold"/>
                                        <p:tgtEl>
                                          <p:spTgt spid="645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1" dur="5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645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 tmFilter="0, 0; .2, .5; .8, .5; 1, 0"/>
                                        <p:tgtEl>
                                          <p:spTgt spid="645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9" dur="250" autoRev="1" fill="hold"/>
                                        <p:tgtEl>
                                          <p:spTgt spid="645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645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645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645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645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645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 tmFilter="0, 0; .2, .5; .8, .5; 1, 0"/>
                                        <p:tgtEl>
                                          <p:spTgt spid="64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250" autoRev="1" fill="hold"/>
                                        <p:tgtEl>
                                          <p:spTgt spid="645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4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645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645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 tmFilter="0, 0; .2, .5; .8, .5; 1, 0"/>
                                        <p:tgtEl>
                                          <p:spTgt spid="645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250" autoRev="1" fill="hold"/>
                                        <p:tgtEl>
                                          <p:spTgt spid="645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645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645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645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645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645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645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645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 tmFilter="0, 0; .2, .5; .8, .5; 1, 0"/>
                                        <p:tgtEl>
                                          <p:spTgt spid="645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250" autoRev="1" fill="hold"/>
                                        <p:tgtEl>
                                          <p:spTgt spid="645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2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 tmFilter="0, 0; .2, .5; .8, .5; 1, 0"/>
                                        <p:tgtEl>
                                          <p:spTgt spid="64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1" dur="250" autoRev="1" fill="hold"/>
                                        <p:tgtEl>
                                          <p:spTgt spid="645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 tmFilter="0, 0; .2, .5; .8, .5; 1, 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4" dur="250" autoRev="1" fill="hold"/>
                                        <p:tgtEl>
                                          <p:spTgt spid="645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 tmFilter="0, 0; .2, .5; .8, .5; 1, 0"/>
                                        <p:tgtEl>
                                          <p:spTgt spid="645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250" autoRev="1" fill="hold"/>
                                        <p:tgtEl>
                                          <p:spTgt spid="645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500"/>
                            </p:stCondLst>
                            <p:childTnLst>
                              <p:par>
                                <p:cTn id="2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500"/>
                            </p:stCondLst>
                            <p:childTnLst>
                              <p:par>
                                <p:cTn id="2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770" decel="100000"/>
                                        <p:tgtEl>
                                          <p:spTgt spid="645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3" dur="770" decel="100000"/>
                                        <p:tgtEl>
                                          <p:spTgt spid="645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5" dur="770" fill="hold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7" dur="770" fill="hold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5" grpId="0" animBg="1"/>
      <p:bldP spid="64545" grpId="1" animBg="1"/>
      <p:bldP spid="64545" grpId="2" animBg="1"/>
      <p:bldP spid="64545" grpId="3" animBg="1"/>
      <p:bldP spid="64546" grpId="0" animBg="1"/>
      <p:bldP spid="64546" grpId="1" animBg="1"/>
      <p:bldP spid="64546" grpId="2" animBg="1"/>
      <p:bldP spid="64547" grpId="0" animBg="1"/>
      <p:bldP spid="64547" grpId="1" animBg="1"/>
      <p:bldP spid="64547" grpId="2" animBg="1"/>
      <p:bldP spid="64548" grpId="0" animBg="1"/>
      <p:bldP spid="64548" grpId="1" animBg="1"/>
      <p:bldP spid="64549" grpId="0" animBg="1"/>
      <p:bldP spid="64549" grpId="1" animBg="1"/>
      <p:bldP spid="64549" grpId="2" animBg="1"/>
      <p:bldP spid="64550" grpId="0" animBg="1"/>
      <p:bldP spid="64550" grpId="1" animBg="1"/>
      <p:bldP spid="64550" grpId="2" animBg="1"/>
      <p:bldP spid="64551" grpId="0" animBg="1"/>
      <p:bldP spid="64551" grpId="1" animBg="1"/>
      <p:bldP spid="64551" grpId="2" animBg="1"/>
      <p:bldP spid="64552" grpId="0" animBg="1"/>
      <p:bldP spid="64552" grpId="1" animBg="1"/>
      <p:bldP spid="64552" grpId="2" animBg="1"/>
      <p:bldP spid="64553" grpId="0" animBg="1"/>
      <p:bldP spid="64553" grpId="1" animBg="1"/>
      <p:bldP spid="64554" grpId="0" animBg="1"/>
      <p:bldP spid="64554" grpId="1" animBg="1"/>
      <p:bldP spid="64554" grpId="2" animBg="1"/>
      <p:bldP spid="64554" grpId="3" animBg="1"/>
      <p:bldP spid="64555" grpId="0" animBg="1"/>
      <p:bldP spid="64555" grpId="1" animBg="1"/>
      <p:bldP spid="64555" grpId="2" animBg="1"/>
      <p:bldP spid="64555" grpId="3" animBg="1"/>
      <p:bldP spid="64556" grpId="0" animBg="1"/>
      <p:bldP spid="64556" grpId="1" animBg="1"/>
      <p:bldP spid="64557" grpId="0" animBg="1"/>
      <p:bldP spid="64557" grpId="1" animBg="1"/>
      <p:bldP spid="64557" grpId="2" animBg="1"/>
      <p:bldP spid="64558" grpId="0" animBg="1"/>
      <p:bldP spid="64558" grpId="1" animBg="1"/>
      <p:bldP spid="64559" grpId="0" animBg="1"/>
      <p:bldP spid="64559" grpId="1" animBg="1"/>
      <p:bldP spid="64560" grpId="0" animBg="1"/>
      <p:bldP spid="64560" grpId="1" animBg="1"/>
      <p:bldP spid="64560" grpId="2" animBg="1"/>
      <p:bldP spid="64560" grpId="3" animBg="1"/>
      <p:bldP spid="64560" grpId="4" animBg="1"/>
      <p:bldP spid="645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857250"/>
          <a:ext cx="3476628" cy="2246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8314"/>
                <a:gridCol w="1738314"/>
              </a:tblGrid>
              <a:tr h="1123157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-9,5</a:t>
                      </a:r>
                      <a:endParaRPr lang="ru-RU" sz="44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-42,07</a:t>
                      </a:r>
                      <a:endParaRPr lang="ru-RU" sz="40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112315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63" y="3357563"/>
          <a:ext cx="8286804" cy="29289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134"/>
                <a:gridCol w="1381134"/>
                <a:gridCol w="1381134"/>
                <a:gridCol w="1381134"/>
                <a:gridCol w="1381134"/>
                <a:gridCol w="1381134"/>
              </a:tblGrid>
              <a:tr h="1464479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-3,5</a:t>
                      </a:r>
                      <a:endParaRPr lang="ru-RU" sz="44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-31,6</a:t>
                      </a:r>
                      <a:endParaRPr lang="ru-RU" sz="40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-26,2</a:t>
                      </a:r>
                      <a:endParaRPr lang="ru-RU" sz="40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-83</a:t>
                      </a:r>
                      <a:endParaRPr lang="ru-RU" sz="44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-35</a:t>
                      </a:r>
                      <a:endParaRPr lang="ru-RU" sz="44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-</a:t>
                      </a:r>
                      <a:r>
                        <a:rPr lang="ru-RU" sz="2800" dirty="0" smtClean="0"/>
                        <a:t>42,07</a:t>
                      </a:r>
                      <a:endParaRPr lang="ru-RU" sz="3600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14644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5813" y="2071688"/>
            <a:ext cx="627062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14625" y="2143125"/>
            <a:ext cx="592138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50" y="5072063"/>
            <a:ext cx="6842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0" y="5072063"/>
            <a:ext cx="5715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6188" y="5000625"/>
            <a:ext cx="6778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0625" y="5000625"/>
            <a:ext cx="7620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7938" y="5000625"/>
            <a:ext cx="6842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15250" y="5000625"/>
            <a:ext cx="6842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186738" cy="5145088"/>
          </a:xfrm>
        </p:spPr>
        <p:txBody>
          <a:bodyPr/>
          <a:lstStyle/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ru-RU" sz="2000" smtClean="0"/>
              <a:t>На  предыдущих  уроках  мы  познакомились  с  новыми  числами . Как  называются  эти  числа ?</a:t>
            </a:r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ru-RU" sz="2000" smtClean="0"/>
              <a:t>Какой  знак  используется  для  обозначения  отрицательных  чисел.</a:t>
            </a:r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ru-RU" sz="2000" smtClean="0"/>
              <a:t>Как  называются  числа , лежащие  правее  точки  отсчета  на  координатной  прямой ?</a:t>
            </a:r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ru-RU" sz="2000" smtClean="0"/>
              <a:t>Как  называются  числа , которые  отличаются  только  знаком ?</a:t>
            </a:r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ru-RU" sz="2000" smtClean="0"/>
              <a:t>Чему  равна  сумма  противоположных  чисел ?</a:t>
            </a:r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ru-RU" sz="2000" smtClean="0"/>
              <a:t>Число , указывающее  положение  точки  на  прямой.</a:t>
            </a:r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ru-RU" sz="2000" smtClean="0"/>
              <a:t>Натуральные  числа , им  противоположные  числа и  ноль - …  числа.</a:t>
            </a:r>
          </a:p>
          <a:p>
            <a:pPr marL="623888" indent="-514350" eaLnBrk="1" hangingPunct="1">
              <a:buFont typeface="Trebuchet MS" pitchFamily="34" charset="0"/>
              <a:buAutoNum type="arabicPeriod"/>
            </a:pPr>
            <a:r>
              <a:rPr lang="ru-RU" sz="2000" smtClean="0"/>
              <a:t>Из  двух  отрицательных  чисел  больше  то , чей  модуль …   .</a:t>
            </a:r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ru-RU" sz="2000" smtClean="0"/>
          </a:p>
          <a:p>
            <a:pPr marL="623888" indent="-514350" eaLnBrk="1" hangingPunct="1">
              <a:buFont typeface="Trebuchet MS" pitchFamily="34" charset="0"/>
              <a:buAutoNum type="arabicPeriod"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14290"/>
            <a:ext cx="417934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Кроссворд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50825" y="1357313"/>
            <a:ext cx="88931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	</a:t>
            </a:r>
            <a:r>
              <a:rPr lang="ru-RU" sz="4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чешский математик. Ввел для обозначения положительных и отрицательных чисел знаки «+» и «-» </a:t>
            </a: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4214813"/>
            <a:ext cx="93599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	</a:t>
            </a:r>
            <a:r>
              <a:rPr lang="ru-RU" sz="4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Его книга «Быстрый и красивый счет» вышла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                   в ________  году</a:t>
            </a:r>
            <a:r>
              <a:rPr lang="ru-RU" sz="32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428604"/>
            <a:ext cx="446038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Ян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Видман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4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714375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Найдите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/>
              <a:t>корня уравнения: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095500" y="1673225"/>
            <a:ext cx="58515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х</a:t>
            </a:r>
            <a:r>
              <a:rPr lang="ru-RU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– (-888) = - 601;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097088" y="2573338"/>
            <a:ext cx="58515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х  = - 601 + (-888);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2141538" y="3519488"/>
            <a:ext cx="58515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х  = - 1489.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1962150" y="4824413"/>
            <a:ext cx="58515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│</a:t>
            </a:r>
            <a:r>
              <a:rPr lang="ru-RU" sz="4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- 1489</a:t>
            </a:r>
            <a:r>
              <a:rPr lang="ru-RU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│= </a:t>
            </a:r>
            <a:r>
              <a:rPr lang="ru-RU" sz="4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1489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6" grpId="0"/>
      <p:bldP spid="74757" grpId="0"/>
      <p:bldP spid="74758" grpId="0"/>
      <p:bldP spid="747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5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24875" cy="4525964"/>
        </p:xfrm>
        <a:graphic>
          <a:graphicData uri="http://schemas.openxmlformats.org/drawingml/2006/table">
            <a:tbl>
              <a:tblPr/>
              <a:tblGrid>
                <a:gridCol w="1054100"/>
                <a:gridCol w="3060700"/>
                <a:gridCol w="1079500"/>
                <a:gridCol w="3330575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 </a:t>
                      </a: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  0</a:t>
                      </a: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 </a:t>
                      </a: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8596" y="214290"/>
            <a:ext cx="8072494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Математический диктант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2571750"/>
            <a:ext cx="8480425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«Имущество и имущество есть имущество»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«Сумма двух долгов есть долг»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«Сумма долга и нуля есть долг»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«Сумма имущества и нуля есть имущество»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«Сумма двух нулей есть  _____»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642918"/>
            <a:ext cx="6852714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Из книги </a:t>
            </a:r>
            <a:r>
              <a:rPr lang="ru-RU" sz="54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Брахмагупты</a:t>
            </a: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: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 descr="Позитивного вам настроения! :)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b="7912"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00438" y="785813"/>
            <a:ext cx="6929437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-  -  неуверенность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+ -  радость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+ -  удовлетворение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0  -  безразличие</a:t>
            </a:r>
          </a:p>
        </p:txBody>
      </p:sp>
      <p:pic>
        <p:nvPicPr>
          <p:cNvPr id="4" name="Рисунок 3" descr="2e1fb996251761703e4d9600d60253f0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935413"/>
            <a:ext cx="4286250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455124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Итог  урока</a:t>
            </a:r>
          </a:p>
        </p:txBody>
      </p:sp>
      <p:pic>
        <p:nvPicPr>
          <p:cNvPr id="30726" name="Picture 2" descr="http://s48.radikal.ru/i119/0901/18/96d45c1f4eaa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953413" y="-26008013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4" descr="http://s48.radikal.ru/i119/0901/18/96d45c1f4eaa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953413" y="-26008013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7158" y="285728"/>
            <a:ext cx="4182555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</a:p>
          <a:p>
            <a:pPr algn="ctr"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</a:t>
            </a:r>
          </a:p>
          <a:p>
            <a:pPr algn="ctr"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</a:t>
            </a:r>
          </a:p>
        </p:txBody>
      </p:sp>
      <p:pic>
        <p:nvPicPr>
          <p:cNvPr id="31747" name="Picture 2" descr="http://i026.radikal.ru/0905/53/b7cf42e50cfd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3413" y="-26008013"/>
            <a:ext cx="325755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 descr="http://i026.radikal.ru/0905/53/b7cf42e50cfd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3413" y="-26008013"/>
            <a:ext cx="325755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 descr="http://i026.radikal.ru/0905/53/b7cf42e50cfd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3413" y="-26008013"/>
            <a:ext cx="325755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10" descr="http://img1.liveinternet.ru/images/foto/b/3/858/3071858/f_1775924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3754438"/>
            <a:ext cx="3071812" cy="310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14" descr="http://i026.radikal.ru/0905/53/b7cf42e50cfd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3413" y="-26008013"/>
            <a:ext cx="325755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16" descr="http://i026.radikal.ru/0905/53/b7cf42e50cfd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3413" y="-26008013"/>
            <a:ext cx="325755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18" descr="http://i040.radikal.ru/0901/62/00c80392af2c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953413" y="-26008013"/>
            <a:ext cx="14573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20" descr="http://s48.radikal.ru/i119/0901/18/96d45c1f4eaa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953413" y="-26008013"/>
            <a:ext cx="22193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22" descr="http://i026.radikal.ru/0905/53/b7cf42e50cfd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53413" y="-26008013"/>
            <a:ext cx="325755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Picture 4" descr="prod09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56025" y="1214438"/>
            <a:ext cx="538797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2150" y="0"/>
            <a:ext cx="378270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 урока 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857232"/>
            <a:ext cx="8134792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Сложение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отрицательных  чисел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50" y="4214813"/>
            <a:ext cx="8501063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Натуральные  числа  создал  Господь  Бог , </a:t>
            </a:r>
          </a:p>
          <a:p>
            <a:pPr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 все  остальные  -  дело  рук  человеческих .</a:t>
            </a:r>
          </a:p>
          <a:p>
            <a:pPr>
              <a:defRPr/>
            </a:pP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Леопольд  Кронекер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 урока :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0" y="2286000"/>
            <a:ext cx="8401050" cy="4324350"/>
          </a:xfrm>
        </p:spPr>
        <p:txBody>
          <a:bodyPr/>
          <a:lstStyle/>
          <a:p>
            <a:pPr eaLnBrk="1" hangingPunct="1"/>
            <a:r>
              <a:rPr lang="ru-RU" smtClean="0"/>
              <a:t>Отработать  правило  сложения отрицательных  чисел ;</a:t>
            </a:r>
          </a:p>
          <a:p>
            <a:pPr eaLnBrk="1" hangingPunct="1"/>
            <a:r>
              <a:rPr lang="ru-RU" smtClean="0"/>
              <a:t>Познакомиться  с  историческими  фактами, связанными  с  темой  нашего  урока ;</a:t>
            </a:r>
          </a:p>
          <a:p>
            <a:pPr eaLnBrk="1" hangingPunct="1"/>
            <a:r>
              <a:rPr lang="ru-RU" smtClean="0"/>
              <a:t>Развивать  навыки  самооценки.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10244" name="Picture 3" descr="C:\Users\неоторг\AppData\Local\Microsoft\Windows\Temporary Internet Files\Content.IE5\0C4ZQ3N1\MCj043438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3714750"/>
            <a:ext cx="184943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C:\Users\неоторг\AppData\Local\Microsoft\Windows\Temporary Internet Files\Content.IE5\N6Y8AXR8\MCj043266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0" y="500063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 урока :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3887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Блиц – опрос ( кроссворд)</a:t>
            </a:r>
          </a:p>
          <a:p>
            <a:pPr marL="623887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Устная  работа. Индивидуальная  работа.</a:t>
            </a:r>
          </a:p>
          <a:p>
            <a:pPr marL="623887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  материала.</a:t>
            </a:r>
          </a:p>
          <a:p>
            <a:pPr marL="623887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«Волшебный  квадрат».</a:t>
            </a:r>
          </a:p>
          <a:p>
            <a:pPr marL="623887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Историческая  справка.</a:t>
            </a:r>
          </a:p>
          <a:p>
            <a:pPr marL="623887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Физкультминутка.</a:t>
            </a:r>
          </a:p>
          <a:p>
            <a:pPr marL="623887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Математический  диктант.</a:t>
            </a:r>
          </a:p>
          <a:p>
            <a:pPr marL="623887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  урока.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8" name="Picture 4" descr="C:\Users\неоторг\AppData\Local\Microsoft\Windows\Temporary Internet Files\Content.IE5\0P4Z3ZDM\MCj044045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643313"/>
            <a:ext cx="2341563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333375"/>
            <a:ext cx="9144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Расшифруйте имя математика,который       впервые ввел в употребление координатную   прямую.  Для этого впишите    буквы,соответствующие данным    координатам.</a:t>
            </a: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-323850" y="3644900"/>
            <a:ext cx="94678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Line 7"/>
          <p:cNvSpPr>
            <a:spLocks noChangeShapeType="1"/>
          </p:cNvSpPr>
          <p:nvPr/>
        </p:nvSpPr>
        <p:spPr bwMode="auto">
          <a:xfrm>
            <a:off x="4572000" y="34290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17"/>
          <p:cNvSpPr>
            <a:spLocks noChangeShapeType="1"/>
          </p:cNvSpPr>
          <p:nvPr/>
        </p:nvSpPr>
        <p:spPr bwMode="auto">
          <a:xfrm>
            <a:off x="5219700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18"/>
          <p:cNvSpPr>
            <a:spLocks noChangeShapeType="1"/>
          </p:cNvSpPr>
          <p:nvPr/>
        </p:nvSpPr>
        <p:spPr bwMode="auto">
          <a:xfrm>
            <a:off x="5795963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19"/>
          <p:cNvSpPr>
            <a:spLocks noChangeShapeType="1"/>
          </p:cNvSpPr>
          <p:nvPr/>
        </p:nvSpPr>
        <p:spPr bwMode="auto">
          <a:xfrm>
            <a:off x="6443663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21"/>
          <p:cNvSpPr>
            <a:spLocks noChangeShapeType="1"/>
          </p:cNvSpPr>
          <p:nvPr/>
        </p:nvSpPr>
        <p:spPr bwMode="auto">
          <a:xfrm>
            <a:off x="7667625" y="3500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Line 23"/>
          <p:cNvSpPr>
            <a:spLocks noChangeShapeType="1"/>
          </p:cNvSpPr>
          <p:nvPr/>
        </p:nvSpPr>
        <p:spPr bwMode="auto">
          <a:xfrm>
            <a:off x="7019925" y="35004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Line 24"/>
          <p:cNvSpPr>
            <a:spLocks noChangeShapeType="1"/>
          </p:cNvSpPr>
          <p:nvPr/>
        </p:nvSpPr>
        <p:spPr bwMode="auto">
          <a:xfrm>
            <a:off x="8316913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Line 25"/>
          <p:cNvSpPr>
            <a:spLocks noChangeShapeType="1"/>
          </p:cNvSpPr>
          <p:nvPr/>
        </p:nvSpPr>
        <p:spPr bwMode="auto">
          <a:xfrm>
            <a:off x="3924300" y="35004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Line 26"/>
          <p:cNvSpPr>
            <a:spLocks noChangeShapeType="1"/>
          </p:cNvSpPr>
          <p:nvPr/>
        </p:nvSpPr>
        <p:spPr bwMode="auto">
          <a:xfrm>
            <a:off x="3276600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Line 27"/>
          <p:cNvSpPr>
            <a:spLocks noChangeShapeType="1"/>
          </p:cNvSpPr>
          <p:nvPr/>
        </p:nvSpPr>
        <p:spPr bwMode="auto">
          <a:xfrm>
            <a:off x="2555875" y="35004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2" name="Line 28"/>
          <p:cNvSpPr>
            <a:spLocks noChangeShapeType="1"/>
          </p:cNvSpPr>
          <p:nvPr/>
        </p:nvSpPr>
        <p:spPr bwMode="auto">
          <a:xfrm>
            <a:off x="1979613" y="34290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3" name="Line 29"/>
          <p:cNvSpPr>
            <a:spLocks noChangeShapeType="1"/>
          </p:cNvSpPr>
          <p:nvPr/>
        </p:nvSpPr>
        <p:spPr bwMode="auto">
          <a:xfrm>
            <a:off x="1331913" y="35004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4" name="Line 30"/>
          <p:cNvSpPr>
            <a:spLocks noChangeShapeType="1"/>
          </p:cNvSpPr>
          <p:nvPr/>
        </p:nvSpPr>
        <p:spPr bwMode="auto">
          <a:xfrm>
            <a:off x="684213" y="34290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0" y="29241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   Т         Е   У    С   Р   О         К        Д   А   М</a:t>
            </a:r>
          </a:p>
        </p:txBody>
      </p:sp>
      <p:sp>
        <p:nvSpPr>
          <p:cNvPr id="12306" name="Oval 32"/>
          <p:cNvSpPr>
            <a:spLocks noChangeArrowheads="1"/>
          </p:cNvSpPr>
          <p:nvPr/>
        </p:nvSpPr>
        <p:spPr bwMode="auto">
          <a:xfrm>
            <a:off x="611188" y="3573463"/>
            <a:ext cx="73025" cy="71437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Oval 33"/>
          <p:cNvSpPr>
            <a:spLocks noChangeArrowheads="1"/>
          </p:cNvSpPr>
          <p:nvPr/>
        </p:nvSpPr>
        <p:spPr bwMode="auto">
          <a:xfrm>
            <a:off x="1908175" y="3573463"/>
            <a:ext cx="71438" cy="71437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Oval 34"/>
          <p:cNvSpPr>
            <a:spLocks noChangeArrowheads="1"/>
          </p:cNvSpPr>
          <p:nvPr/>
        </p:nvSpPr>
        <p:spPr bwMode="auto">
          <a:xfrm>
            <a:off x="2484438" y="3573463"/>
            <a:ext cx="71437" cy="71437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Oval 35"/>
          <p:cNvSpPr>
            <a:spLocks noChangeArrowheads="1"/>
          </p:cNvSpPr>
          <p:nvPr/>
        </p:nvSpPr>
        <p:spPr bwMode="auto">
          <a:xfrm>
            <a:off x="3276600" y="3573463"/>
            <a:ext cx="71438" cy="71437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0" name="Oval 36"/>
          <p:cNvSpPr>
            <a:spLocks noChangeArrowheads="1"/>
          </p:cNvSpPr>
          <p:nvPr/>
        </p:nvSpPr>
        <p:spPr bwMode="auto">
          <a:xfrm>
            <a:off x="3851275" y="3573463"/>
            <a:ext cx="73025" cy="71437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1" name="Oval 37"/>
          <p:cNvSpPr>
            <a:spLocks noChangeArrowheads="1"/>
          </p:cNvSpPr>
          <p:nvPr/>
        </p:nvSpPr>
        <p:spPr bwMode="auto">
          <a:xfrm>
            <a:off x="4500563" y="3573463"/>
            <a:ext cx="71437" cy="71437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2" name="Oval 38"/>
          <p:cNvSpPr>
            <a:spLocks noChangeArrowheads="1"/>
          </p:cNvSpPr>
          <p:nvPr/>
        </p:nvSpPr>
        <p:spPr bwMode="auto">
          <a:xfrm>
            <a:off x="5795963" y="3573463"/>
            <a:ext cx="71437" cy="71437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3" name="Oval 39"/>
          <p:cNvSpPr>
            <a:spLocks noChangeArrowheads="1"/>
          </p:cNvSpPr>
          <p:nvPr/>
        </p:nvSpPr>
        <p:spPr bwMode="auto">
          <a:xfrm>
            <a:off x="6948488" y="3573463"/>
            <a:ext cx="73025" cy="71437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4" name="Oval 40"/>
          <p:cNvSpPr>
            <a:spLocks noChangeArrowheads="1"/>
          </p:cNvSpPr>
          <p:nvPr/>
        </p:nvSpPr>
        <p:spPr bwMode="auto">
          <a:xfrm>
            <a:off x="7596188" y="3573463"/>
            <a:ext cx="71437" cy="71437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5" name="Oval 41"/>
          <p:cNvSpPr>
            <a:spLocks noChangeArrowheads="1"/>
          </p:cNvSpPr>
          <p:nvPr/>
        </p:nvSpPr>
        <p:spPr bwMode="auto">
          <a:xfrm>
            <a:off x="8243888" y="3573463"/>
            <a:ext cx="73025" cy="71437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0" y="4005263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(4) -  ?   (- 4) - ?  (2) - ?  (5) - ?  (- 1) - ?  (- 6) - ?</a:t>
            </a:r>
          </a:p>
        </p:txBody>
      </p:sp>
      <p:sp>
        <p:nvSpPr>
          <p:cNvPr id="20523" name="WordArt 43"/>
          <p:cNvSpPr>
            <a:spLocks noChangeArrowheads="1" noChangeShapeType="1" noTextEdit="1"/>
          </p:cNvSpPr>
          <p:nvPr/>
        </p:nvSpPr>
        <p:spPr bwMode="auto">
          <a:xfrm>
            <a:off x="250825" y="4868863"/>
            <a:ext cx="936625" cy="931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508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</a:t>
            </a:r>
          </a:p>
        </p:txBody>
      </p:sp>
      <p:sp>
        <p:nvSpPr>
          <p:cNvPr id="20524" name="WordArt 44"/>
          <p:cNvSpPr>
            <a:spLocks noChangeArrowheads="1" noChangeShapeType="1" noTextEdit="1"/>
          </p:cNvSpPr>
          <p:nvPr/>
        </p:nvSpPr>
        <p:spPr bwMode="auto">
          <a:xfrm>
            <a:off x="1835150" y="4797425"/>
            <a:ext cx="865188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508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е</a:t>
            </a:r>
          </a:p>
        </p:txBody>
      </p:sp>
      <p:sp>
        <p:nvSpPr>
          <p:cNvPr id="20525" name="WordArt 45"/>
          <p:cNvSpPr>
            <a:spLocks noChangeArrowheads="1" noChangeShapeType="1" noTextEdit="1"/>
          </p:cNvSpPr>
          <p:nvPr/>
        </p:nvSpPr>
        <p:spPr bwMode="auto">
          <a:xfrm>
            <a:off x="3276600" y="4797425"/>
            <a:ext cx="10080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508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</a:t>
            </a:r>
          </a:p>
        </p:txBody>
      </p:sp>
      <p:sp>
        <p:nvSpPr>
          <p:cNvPr id="20526" name="WordArt 46"/>
          <p:cNvSpPr>
            <a:spLocks noChangeArrowheads="1" noChangeShapeType="1" noTextEdit="1"/>
          </p:cNvSpPr>
          <p:nvPr/>
        </p:nvSpPr>
        <p:spPr bwMode="auto">
          <a:xfrm>
            <a:off x="4572000" y="4724400"/>
            <a:ext cx="936625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508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</a:t>
            </a:r>
          </a:p>
        </p:txBody>
      </p:sp>
      <p:sp>
        <p:nvSpPr>
          <p:cNvPr id="20527" name="WordArt 47"/>
          <p:cNvSpPr>
            <a:spLocks noChangeArrowheads="1" noChangeShapeType="1" noTextEdit="1"/>
          </p:cNvSpPr>
          <p:nvPr/>
        </p:nvSpPr>
        <p:spPr bwMode="auto">
          <a:xfrm>
            <a:off x="6011863" y="4724400"/>
            <a:ext cx="1081087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508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</a:t>
            </a:r>
          </a:p>
        </p:txBody>
      </p:sp>
      <p:sp>
        <p:nvSpPr>
          <p:cNvPr id="20528" name="WordArt 48"/>
          <p:cNvSpPr>
            <a:spLocks noChangeArrowheads="1" noChangeShapeType="1" noTextEdit="1"/>
          </p:cNvSpPr>
          <p:nvPr/>
        </p:nvSpPr>
        <p:spPr bwMode="auto">
          <a:xfrm>
            <a:off x="7451725" y="4724400"/>
            <a:ext cx="936625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508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2" grpId="0"/>
      <p:bldP spid="20522" grpId="1"/>
      <p:bldP spid="20523" grpId="0" animBg="1"/>
      <p:bldP spid="20524" grpId="0" animBg="1"/>
      <p:bldP spid="20525" grpId="0" animBg="1"/>
      <p:bldP spid="20526" grpId="0" animBg="1"/>
      <p:bldP spid="20527" grpId="0" animBg="1"/>
      <p:bldP spid="205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6"/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229600" cy="1066800"/>
          </a:xfrm>
        </p:spPr>
        <p:txBody>
          <a:bodyPr/>
          <a:lstStyle/>
          <a:p>
            <a:pPr eaLnBrk="1" hangingPunct="1"/>
            <a:r>
              <a:rPr lang="ru-RU" smtClean="0"/>
              <a:t>Заполните таблицу</a:t>
            </a:r>
          </a:p>
        </p:txBody>
      </p:sp>
      <p:graphicFrame>
        <p:nvGraphicFramePr>
          <p:cNvPr id="14489" name="Group 153"/>
          <p:cNvGraphicFramePr>
            <a:graphicFrameLocks noGrp="1"/>
          </p:cNvGraphicFramePr>
          <p:nvPr>
            <p:ph idx="1"/>
          </p:nvPr>
        </p:nvGraphicFramePr>
        <p:xfrm>
          <a:off x="428625" y="1571625"/>
          <a:ext cx="8229600" cy="4572000"/>
        </p:xfrm>
        <a:graphic>
          <a:graphicData uri="http://schemas.openxmlformats.org/drawingml/2006/table">
            <a:tbl>
              <a:tblPr/>
              <a:tblGrid>
                <a:gridCol w="784225"/>
                <a:gridCol w="855663"/>
                <a:gridCol w="1619250"/>
                <a:gridCol w="1711325"/>
                <a:gridCol w="1619250"/>
                <a:gridCol w="1639887"/>
              </a:tblGrid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</a:t>
                      </a: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</a:t>
                      </a: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│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│</a:t>
                      </a:r>
                      <a:r>
                        <a:rPr kumimoji="0" lang="en-US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-9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4490" name="Text Box 154"/>
          <p:cNvSpPr txBox="1">
            <a:spLocks noChangeArrowheads="1"/>
          </p:cNvSpPr>
          <p:nvPr/>
        </p:nvSpPr>
        <p:spPr bwMode="auto">
          <a:xfrm>
            <a:off x="2466975" y="2349500"/>
            <a:ext cx="84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-4</a:t>
            </a:r>
          </a:p>
        </p:txBody>
      </p:sp>
      <p:sp>
        <p:nvSpPr>
          <p:cNvPr id="14492" name="Text Box 156"/>
          <p:cNvSpPr txBox="1">
            <a:spLocks noChangeArrowheads="1"/>
          </p:cNvSpPr>
          <p:nvPr/>
        </p:nvSpPr>
        <p:spPr bwMode="auto">
          <a:xfrm>
            <a:off x="4302125" y="2349500"/>
            <a:ext cx="6746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493" name="Text Box 157"/>
          <p:cNvSpPr txBox="1">
            <a:spLocks noChangeArrowheads="1"/>
          </p:cNvSpPr>
          <p:nvPr/>
        </p:nvSpPr>
        <p:spPr bwMode="auto">
          <a:xfrm>
            <a:off x="5921375" y="2351088"/>
            <a:ext cx="6746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7497763" y="2349500"/>
            <a:ext cx="6746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4495" name="Text Box 159"/>
          <p:cNvSpPr txBox="1">
            <a:spLocks noChangeArrowheads="1"/>
          </p:cNvSpPr>
          <p:nvPr/>
        </p:nvSpPr>
        <p:spPr bwMode="auto">
          <a:xfrm>
            <a:off x="5741988" y="3114675"/>
            <a:ext cx="84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4</a:t>
            </a:r>
          </a:p>
        </p:txBody>
      </p:sp>
      <p:sp>
        <p:nvSpPr>
          <p:cNvPr id="14496" name="Text Box 160"/>
          <p:cNvSpPr txBox="1">
            <a:spLocks noChangeArrowheads="1"/>
          </p:cNvSpPr>
          <p:nvPr/>
        </p:nvSpPr>
        <p:spPr bwMode="auto">
          <a:xfrm>
            <a:off x="4176713" y="3114675"/>
            <a:ext cx="84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2</a:t>
            </a:r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2479675" y="3113088"/>
            <a:ext cx="84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-6</a:t>
            </a:r>
          </a:p>
        </p:txBody>
      </p:sp>
      <p:sp>
        <p:nvSpPr>
          <p:cNvPr id="14498" name="Text Box 162"/>
          <p:cNvSpPr txBox="1">
            <a:spLocks noChangeArrowheads="1"/>
          </p:cNvSpPr>
          <p:nvPr/>
        </p:nvSpPr>
        <p:spPr bwMode="auto">
          <a:xfrm>
            <a:off x="7407275" y="3114675"/>
            <a:ext cx="84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6</a:t>
            </a:r>
          </a:p>
        </p:txBody>
      </p:sp>
      <p:sp>
        <p:nvSpPr>
          <p:cNvPr id="14499" name="Text Box 163"/>
          <p:cNvSpPr txBox="1">
            <a:spLocks noChangeArrowheads="1"/>
          </p:cNvSpPr>
          <p:nvPr/>
        </p:nvSpPr>
        <p:spPr bwMode="auto">
          <a:xfrm>
            <a:off x="2501900" y="3833813"/>
            <a:ext cx="84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-7</a:t>
            </a:r>
          </a:p>
        </p:txBody>
      </p:sp>
      <p:sp>
        <p:nvSpPr>
          <p:cNvPr id="14500" name="Text Box 164"/>
          <p:cNvSpPr txBox="1">
            <a:spLocks noChangeArrowheads="1"/>
          </p:cNvSpPr>
          <p:nvPr/>
        </p:nvSpPr>
        <p:spPr bwMode="auto">
          <a:xfrm>
            <a:off x="4176713" y="3833813"/>
            <a:ext cx="84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6</a:t>
            </a:r>
          </a:p>
        </p:txBody>
      </p:sp>
      <p:sp>
        <p:nvSpPr>
          <p:cNvPr id="14501" name="Text Box 165"/>
          <p:cNvSpPr txBox="1">
            <a:spLocks noChangeArrowheads="1"/>
          </p:cNvSpPr>
          <p:nvPr/>
        </p:nvSpPr>
        <p:spPr bwMode="auto">
          <a:xfrm>
            <a:off x="5832475" y="3833813"/>
            <a:ext cx="84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1</a:t>
            </a:r>
          </a:p>
        </p:txBody>
      </p:sp>
      <p:sp>
        <p:nvSpPr>
          <p:cNvPr id="14502" name="Text Box 166"/>
          <p:cNvSpPr txBox="1">
            <a:spLocks noChangeArrowheads="1"/>
          </p:cNvSpPr>
          <p:nvPr/>
        </p:nvSpPr>
        <p:spPr bwMode="auto">
          <a:xfrm>
            <a:off x="7407275" y="3833813"/>
            <a:ext cx="84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7</a:t>
            </a:r>
          </a:p>
        </p:txBody>
      </p:sp>
      <p:sp>
        <p:nvSpPr>
          <p:cNvPr id="14503" name="Text Box 167"/>
          <p:cNvSpPr txBox="1">
            <a:spLocks noChangeArrowheads="1"/>
          </p:cNvSpPr>
          <p:nvPr/>
        </p:nvSpPr>
        <p:spPr bwMode="auto">
          <a:xfrm>
            <a:off x="2185988" y="4679950"/>
            <a:ext cx="1395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-10</a:t>
            </a:r>
          </a:p>
        </p:txBody>
      </p:sp>
      <p:sp>
        <p:nvSpPr>
          <p:cNvPr id="14504" name="Text Box 168"/>
          <p:cNvSpPr txBox="1">
            <a:spLocks noChangeArrowheads="1"/>
          </p:cNvSpPr>
          <p:nvPr/>
        </p:nvSpPr>
        <p:spPr bwMode="auto">
          <a:xfrm>
            <a:off x="4167188" y="4689475"/>
            <a:ext cx="84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5</a:t>
            </a:r>
          </a:p>
        </p:txBody>
      </p:sp>
      <p:sp>
        <p:nvSpPr>
          <p:cNvPr id="14505" name="Text Box 169"/>
          <p:cNvSpPr txBox="1">
            <a:spLocks noChangeArrowheads="1"/>
          </p:cNvSpPr>
          <p:nvPr/>
        </p:nvSpPr>
        <p:spPr bwMode="auto">
          <a:xfrm>
            <a:off x="5786438" y="4667250"/>
            <a:ext cx="84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5</a:t>
            </a:r>
          </a:p>
        </p:txBody>
      </p:sp>
      <p:sp>
        <p:nvSpPr>
          <p:cNvPr id="14506" name="Text Box 170"/>
          <p:cNvSpPr txBox="1">
            <a:spLocks noChangeArrowheads="1"/>
          </p:cNvSpPr>
          <p:nvPr/>
        </p:nvSpPr>
        <p:spPr bwMode="auto">
          <a:xfrm>
            <a:off x="7227888" y="4676775"/>
            <a:ext cx="1395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10</a:t>
            </a:r>
          </a:p>
        </p:txBody>
      </p:sp>
      <p:sp>
        <p:nvSpPr>
          <p:cNvPr id="14507" name="Text Box 171"/>
          <p:cNvSpPr txBox="1">
            <a:spLocks noChangeArrowheads="1"/>
          </p:cNvSpPr>
          <p:nvPr/>
        </p:nvSpPr>
        <p:spPr bwMode="auto">
          <a:xfrm>
            <a:off x="2366963" y="5408613"/>
            <a:ext cx="13954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-9</a:t>
            </a:r>
          </a:p>
        </p:txBody>
      </p:sp>
      <p:sp>
        <p:nvSpPr>
          <p:cNvPr id="14508" name="Text Box 172"/>
          <p:cNvSpPr txBox="1">
            <a:spLocks noChangeArrowheads="1"/>
          </p:cNvSpPr>
          <p:nvPr/>
        </p:nvSpPr>
        <p:spPr bwMode="auto">
          <a:xfrm>
            <a:off x="5741988" y="5408613"/>
            <a:ext cx="9001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0</a:t>
            </a:r>
          </a:p>
        </p:txBody>
      </p:sp>
      <p:sp>
        <p:nvSpPr>
          <p:cNvPr id="14509" name="Text Box 173"/>
          <p:cNvSpPr txBox="1">
            <a:spLocks noChangeArrowheads="1"/>
          </p:cNvSpPr>
          <p:nvPr/>
        </p:nvSpPr>
        <p:spPr bwMode="auto">
          <a:xfrm>
            <a:off x="4122738" y="5397500"/>
            <a:ext cx="809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9</a:t>
            </a:r>
          </a:p>
        </p:txBody>
      </p:sp>
      <p:sp>
        <p:nvSpPr>
          <p:cNvPr id="14510" name="Text Box 174"/>
          <p:cNvSpPr txBox="1">
            <a:spLocks noChangeArrowheads="1"/>
          </p:cNvSpPr>
          <p:nvPr/>
        </p:nvSpPr>
        <p:spPr bwMode="auto">
          <a:xfrm>
            <a:off x="7407275" y="5367338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rgbClr val="000000"/>
                </a:solidFill>
                <a:latin typeface="Calibri" pitchFamily="34" charset="0"/>
              </a:rPr>
              <a:t> 9</a:t>
            </a:r>
          </a:p>
        </p:txBody>
      </p:sp>
      <p:sp>
        <p:nvSpPr>
          <p:cNvPr id="14511" name="Text Box 175"/>
          <p:cNvSpPr txBox="1">
            <a:spLocks noChangeArrowheads="1"/>
          </p:cNvSpPr>
          <p:nvPr/>
        </p:nvSpPr>
        <p:spPr bwMode="auto">
          <a:xfrm>
            <a:off x="2366963" y="1538288"/>
            <a:ext cx="1485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a+b</a:t>
            </a:r>
            <a:endParaRPr lang="ru-RU" sz="44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514" name="Text Box 178"/>
          <p:cNvSpPr txBox="1">
            <a:spLocks noChangeArrowheads="1"/>
          </p:cNvSpPr>
          <p:nvPr/>
        </p:nvSpPr>
        <p:spPr bwMode="auto">
          <a:xfrm>
            <a:off x="7046913" y="1719263"/>
            <a:ext cx="2097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│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a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│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+ 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│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b</a:t>
            </a: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4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4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14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4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14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1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14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90" grpId="0"/>
      <p:bldP spid="14492" grpId="0"/>
      <p:bldP spid="14493" grpId="0"/>
      <p:bldP spid="14494" grpId="0"/>
      <p:bldP spid="14495" grpId="0"/>
      <p:bldP spid="14496" grpId="0"/>
      <p:bldP spid="14497" grpId="0"/>
      <p:bldP spid="14498" grpId="0"/>
      <p:bldP spid="14499" grpId="0"/>
      <p:bldP spid="14500" grpId="0"/>
      <p:bldP spid="14501" grpId="0"/>
      <p:bldP spid="14502" grpId="0"/>
      <p:bldP spid="14503" grpId="0"/>
      <p:bldP spid="14504" grpId="0"/>
      <p:bldP spid="14505" grpId="0"/>
      <p:bldP spid="14506" grpId="0"/>
      <p:bldP spid="14507" grpId="0"/>
      <p:bldP spid="14508" grpId="0"/>
      <p:bldP spid="14509" grpId="0"/>
      <p:bldP spid="145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428875"/>
            <a:ext cx="8893175" cy="33289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 Чтобы сложить </a:t>
            </a:r>
            <a:r>
              <a:rPr lang="ru-RU" b="1" u="sng" smtClean="0">
                <a:solidFill>
                  <a:srgbClr val="FF0000"/>
                </a:solidFill>
              </a:rPr>
              <a:t>отрицательные</a:t>
            </a:r>
            <a:r>
              <a:rPr lang="ru-RU" u="sng" smtClean="0"/>
              <a:t> </a:t>
            </a:r>
            <a:r>
              <a:rPr lang="ru-RU" smtClean="0"/>
              <a:t>числа, надо: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40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4000" i="1" smtClean="0"/>
              <a:t>Сложить модули этих чисел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4000" i="1" smtClean="0"/>
              <a:t>Поставить перед суммой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000" i="1" smtClean="0"/>
              <a:t>	знак минус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8900" y="5273675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FF9999"/>
                </a:solidFill>
                <a:latin typeface="Calibri" pitchFamily="34" charset="0"/>
                <a:cs typeface="+mn-cs"/>
              </a:rPr>
              <a:t> 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- a + (-b) = - ( │-a │ + │-b │)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2918"/>
            <a:ext cx="9094157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Правило сложения </a:t>
            </a:r>
            <a:b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</a:b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отрицательных чисел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50"/>
                            </p:stCondLst>
                            <p:childTnLst>
                              <p:par>
                                <p:cTn id="2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642938"/>
            <a:ext cx="9144000" cy="676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smtClean="0"/>
              <a:t> Устно.  </a:t>
            </a:r>
            <a:r>
              <a:rPr lang="ru-RU" b="1" i="1" smtClean="0">
                <a:solidFill>
                  <a:srgbClr val="990000"/>
                </a:solidFill>
              </a:rPr>
              <a:t>Найдите  правильный  ответ:</a:t>
            </a:r>
            <a:endParaRPr lang="ru-RU" b="1" i="1" smtClean="0"/>
          </a:p>
        </p:txBody>
      </p:sp>
      <p:pic>
        <p:nvPicPr>
          <p:cNvPr id="3078" name="Picture 6" descr="CBIZ066"/>
          <p:cNvPicPr>
            <a:picLocks noChangeAspect="1" noChangeArrowheads="1"/>
          </p:cNvPicPr>
          <p:nvPr/>
        </p:nvPicPr>
        <p:blipFill>
          <a:blip r:embed="rId3" cstate="print"/>
          <a:srcRect t="-177" r="27046"/>
          <a:stretch>
            <a:fillRect/>
          </a:stretch>
        </p:blipFill>
        <p:spPr bwMode="auto">
          <a:xfrm>
            <a:off x="0" y="1773238"/>
            <a:ext cx="29718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AutoShape 7"/>
          <p:cNvSpPr>
            <a:spLocks noChangeArrowheads="1"/>
          </p:cNvSpPr>
          <p:nvPr/>
        </p:nvSpPr>
        <p:spPr bwMode="auto">
          <a:xfrm rot="272227">
            <a:off x="2916238" y="2492375"/>
            <a:ext cx="2447925" cy="1584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-9 + (-3) =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3851275" y="5013325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12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6804025" y="2420938"/>
            <a:ext cx="914400" cy="914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6</a:t>
            </a: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6011863" y="4149725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-6</a:t>
            </a:r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7667625" y="5013325"/>
            <a:ext cx="914400" cy="9144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>
                <a:latin typeface="Times New Roman" pitchFamily="18" charset="0"/>
              </a:rPr>
              <a:t>-12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9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9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555 C 0.0125 -0.04693 0.02813 -0.08832 0.02726 -0.12393 C 0.02639 -0.15953 0.01406 -0.21803 -0.00764 -0.21919 C -0.02934 -0.22034 -0.07153 -0.17942 -0.10295 -0.1304 C -0.13437 -0.08138 -0.16215 0.0511 -0.19653 0.07469 C -0.2309 0.09827 -0.29288 0.05642 -0.3092 0.01133 C -0.32552 -0.03375 -0.3026 -0.14358 -0.29496 -0.19584 C -0.28732 -0.24809 -0.26979 -0.28 -0.26319 -0.30219 " pathEditMode="relative" rAng="0" ptsTypes="aaaaaaaa">
                                      <p:cBhvr>
                                        <p:cTn id="58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9" grpId="0" animBg="1"/>
      <p:bldP spid="3080" grpId="0" animBg="1"/>
      <p:bldP spid="3080" grpId="1" animBg="1"/>
      <p:bldP spid="3081" grpId="0" animBg="1"/>
      <p:bldP spid="3081" grpId="1" animBg="1"/>
      <p:bldP spid="3082" grpId="0" animBg="1"/>
      <p:bldP spid="3082" grpId="1" animBg="1"/>
      <p:bldP spid="3083" grpId="0" animBg="1"/>
      <p:bldP spid="3083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716</Words>
  <Application>Microsoft Office PowerPoint</Application>
  <PresentationFormat>Экран (4:3)</PresentationFormat>
  <Paragraphs>255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Цель  урока :</vt:lpstr>
      <vt:lpstr>План  урока :</vt:lpstr>
      <vt:lpstr>Слайд 6</vt:lpstr>
      <vt:lpstr>Заполните таблицу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Найдите модуль корня уравнения: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User</cp:lastModifiedBy>
  <cp:revision>7</cp:revision>
  <dcterms:created xsi:type="dcterms:W3CDTF">2012-10-19T13:19:34Z</dcterms:created>
  <dcterms:modified xsi:type="dcterms:W3CDTF">2015-10-19T04:32:55Z</dcterms:modified>
</cp:coreProperties>
</file>