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72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6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F934-40FB-4110-B6D4-D94933AA90F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D15F-D328-4B68-BF2F-0C9ACD967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F934-40FB-4110-B6D4-D94933AA90F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D15F-D328-4B68-BF2F-0C9ACD967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F934-40FB-4110-B6D4-D94933AA90F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D15F-D328-4B68-BF2F-0C9ACD967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F934-40FB-4110-B6D4-D94933AA90F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D15F-D328-4B68-BF2F-0C9ACD967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F934-40FB-4110-B6D4-D94933AA90F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D15F-D328-4B68-BF2F-0C9ACD967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F934-40FB-4110-B6D4-D94933AA90F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D15F-D328-4B68-BF2F-0C9ACD967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F934-40FB-4110-B6D4-D94933AA90F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D15F-D328-4B68-BF2F-0C9ACD967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F934-40FB-4110-B6D4-D94933AA90F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D15F-D328-4B68-BF2F-0C9ACD967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F934-40FB-4110-B6D4-D94933AA90F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D15F-D328-4B68-BF2F-0C9ACD967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F934-40FB-4110-B6D4-D94933AA90F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D15F-D328-4B68-BF2F-0C9ACD967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1F934-40FB-4110-B6D4-D94933AA90F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D15F-D328-4B68-BF2F-0C9ACD967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1F934-40FB-4110-B6D4-D94933AA90F0}" type="datetimeFigureOut">
              <a:rPr lang="ru-RU" smtClean="0"/>
              <a:pPr/>
              <a:t>14.10.2015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6D15F-D328-4B68-BF2F-0C9ACD967E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3786190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latin typeface="Arial Black" pitchFamily="34" charset="0"/>
              </a:rPr>
              <a:t>НАСВАЙ-</a:t>
            </a:r>
            <a:r>
              <a:rPr lang="ru-RU" sz="9600" dirty="0" smtClean="0">
                <a:latin typeface="Arial Black" pitchFamily="34" charset="0"/>
              </a:rPr>
              <a:t> </a:t>
            </a:r>
            <a:endParaRPr lang="ru-RU" sz="96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это </a:t>
            </a:r>
            <a:r>
              <a:rPr lang="ru-RU" dirty="0" err="1">
                <a:solidFill>
                  <a:schemeClr val="tx1"/>
                </a:solidFill>
                <a:latin typeface="Arial Black" pitchFamily="34" charset="0"/>
              </a:rPr>
              <a:t>никотиносодержащий</a:t>
            </a:r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 психотропный 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продукт. В </a:t>
            </a:r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переводе с узбекского языка 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«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насвай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» </a:t>
            </a:r>
            <a:r>
              <a:rPr lang="ru-RU" dirty="0">
                <a:solidFill>
                  <a:schemeClr val="tx1"/>
                </a:solidFill>
                <a:latin typeface="Arial Black" pitchFamily="34" charset="0"/>
              </a:rPr>
              <a:t>дословно означает «рвем башню»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Autofit/>
          </a:bodyPr>
          <a:lstStyle/>
          <a:p>
            <a:pPr algn="just"/>
            <a:r>
              <a:rPr lang="ru-RU" sz="2300" b="1" dirty="0" smtClean="0"/>
              <a:t>МИФ 1. Его состав безобиден. Это – чистый продукт.</a:t>
            </a:r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300" dirty="0" smtClean="0"/>
              <a:t>Говорят, что в странах Азии, где распространен </a:t>
            </a:r>
            <a:r>
              <a:rPr lang="ru-RU" sz="2300" dirty="0" err="1" smtClean="0"/>
              <a:t>насвай</a:t>
            </a:r>
            <a:r>
              <a:rPr lang="ru-RU" sz="2300" dirty="0" smtClean="0"/>
              <a:t>, его производят по особой рецептуре, но та гадость, которая по дешевке продается на местных рынках, имеет явно выраженный отвратительный запах… куриного помета.</a:t>
            </a:r>
            <a:br>
              <a:rPr lang="ru-RU" sz="2300" dirty="0" smtClean="0"/>
            </a:br>
            <a:r>
              <a:rPr lang="ru-RU" sz="2300" dirty="0" smtClean="0"/>
              <a:t>В результате проведённого исследования вещества по химическому составу обнаружилось, что тот </a:t>
            </a:r>
            <a:r>
              <a:rPr lang="ru-RU" sz="2300" dirty="0" err="1" smtClean="0"/>
              <a:t>насвай</a:t>
            </a:r>
            <a:r>
              <a:rPr lang="ru-RU" sz="2300" dirty="0" smtClean="0"/>
              <a:t>, которым торгуют с рук в наших городах, имеет несколько иной состав.</a:t>
            </a:r>
            <a:br>
              <a:rPr lang="ru-RU" sz="2300" dirty="0" smtClean="0"/>
            </a:br>
            <a:r>
              <a:rPr lang="ru-RU" sz="2300" dirty="0" smtClean="0"/>
              <a:t>Раньше для изготовления </a:t>
            </a:r>
            <a:r>
              <a:rPr lang="ru-RU" sz="2300" dirty="0" err="1" smtClean="0"/>
              <a:t>насвая</a:t>
            </a:r>
            <a:r>
              <a:rPr lang="ru-RU" sz="2300" dirty="0" smtClean="0"/>
              <a:t> применяли </a:t>
            </a:r>
            <a:r>
              <a:rPr lang="ru-RU" sz="2300" dirty="0" err="1" smtClean="0"/>
              <a:t>табакоподобное</a:t>
            </a:r>
            <a:r>
              <a:rPr lang="ru-RU" sz="2300" dirty="0" smtClean="0"/>
              <a:t> растение нас. Сейчас основным компонентом является низкокачественный табак. В состав </a:t>
            </a:r>
            <a:r>
              <a:rPr lang="ru-RU" sz="2300" dirty="0" err="1" smtClean="0"/>
              <a:t>насвая</a:t>
            </a:r>
            <a:r>
              <a:rPr lang="ru-RU" sz="2300" dirty="0" smtClean="0"/>
              <a:t> также входят гашеная известь, зола, верблюжий кизяк или куриный помёт. Вся эта масса перемешивается, и в нее для вязкости добавляют растительное масло. Основные составляющие говорят о том, каким опасным ядом для человеческого организма является </a:t>
            </a:r>
            <a:r>
              <a:rPr lang="ru-RU" sz="2300" dirty="0" err="1" smtClean="0"/>
              <a:t>насвай</a:t>
            </a:r>
            <a:r>
              <a:rPr lang="ru-RU" sz="2300" dirty="0" smtClean="0"/>
              <a:t>. Фабрично </a:t>
            </a:r>
            <a:r>
              <a:rPr lang="ru-RU" sz="2300" dirty="0" err="1" smtClean="0"/>
              <a:t>насвай</a:t>
            </a:r>
            <a:r>
              <a:rPr lang="ru-RU" sz="2300" dirty="0" smtClean="0"/>
              <a:t> не изготавливается. Его производство организуется в домашних условиях. О какой стерильности и чистоте продукта может идти речь!?</a:t>
            </a:r>
            <a:endParaRPr lang="ru-RU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algn="just"/>
            <a:r>
              <a:rPr lang="ru-RU" sz="2300" b="1" dirty="0" smtClean="0"/>
              <a:t>МИФ 2. Он помогает отвыкнуть от сигарет</a:t>
            </a:r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300" dirty="0" smtClean="0"/>
              <a:t>Дело в том, что </a:t>
            </a:r>
            <a:r>
              <a:rPr lang="ru-RU" sz="2300" dirty="0" err="1" smtClean="0"/>
              <a:t>насвай</a:t>
            </a:r>
            <a:r>
              <a:rPr lang="ru-RU" sz="2300" dirty="0" smtClean="0"/>
              <a:t> является не заменителем, а тем самым табаком (вспомните его состав!), который наносит вред организму. И не надо обманываться, что уменьшение содержания никотина в какой-то степени решает проблему. </a:t>
            </a:r>
            <a:r>
              <a:rPr lang="ru-RU" sz="2300" dirty="0" err="1" smtClean="0"/>
              <a:t>Насвайщики</a:t>
            </a:r>
            <a:r>
              <a:rPr lang="ru-RU" sz="2300" dirty="0" smtClean="0"/>
              <a:t> компенсируют потерю увеличением количества и изменением качества смеси. Разница состоит лишь в том, что табачный дым первый удар наносит по лёгким, а </a:t>
            </a:r>
            <a:r>
              <a:rPr lang="ru-RU" sz="2300" dirty="0" err="1" smtClean="0"/>
              <a:t>насвай</a:t>
            </a:r>
            <a:r>
              <a:rPr lang="ru-RU" sz="2300" dirty="0" smtClean="0"/>
              <a:t> – по слизистой рта и желудочно-кишечному тракту. И при курении, и при употреблении </a:t>
            </a:r>
            <a:r>
              <a:rPr lang="ru-RU" sz="2300" dirty="0" err="1" smtClean="0"/>
              <a:t>насвая</a:t>
            </a:r>
            <a:r>
              <a:rPr lang="ru-RU" sz="2300" dirty="0" smtClean="0"/>
              <a:t> тяжелыми последствиями могут быть онкологические заболевания: при курении – рак лёгких, при употреблении </a:t>
            </a:r>
            <a:r>
              <a:rPr lang="ru-RU" sz="2300" dirty="0" err="1" smtClean="0"/>
              <a:t>насвая</a:t>
            </a:r>
            <a:r>
              <a:rPr lang="ru-RU" sz="2300" dirty="0" smtClean="0"/>
              <a:t> – рак губы, рак желудка. Кстати, по данным среднеазиатских онкологических центров более 80% (!) больных с диагнозом «рак ротовой полости и гортани» потребляли </a:t>
            </a:r>
            <a:r>
              <a:rPr lang="ru-RU" sz="2300" dirty="0" err="1" smtClean="0"/>
              <a:t>насвай</a:t>
            </a:r>
            <a:r>
              <a:rPr lang="ru-RU" sz="2300" dirty="0" smtClean="0"/>
              <a:t>.</a:t>
            </a:r>
            <a:br>
              <a:rPr lang="ru-RU" sz="2300" dirty="0" smtClean="0"/>
            </a:br>
            <a:r>
              <a:rPr lang="ru-RU" sz="2300" dirty="0" err="1" smtClean="0"/>
              <a:t>Насвайщики</a:t>
            </a:r>
            <a:r>
              <a:rPr lang="ru-RU" sz="2300" dirty="0" smtClean="0"/>
              <a:t> редко полощут после его употребления рот, и поэтому остатки вместе со слюной проникают в пищевод и желудок, поражая и эти органы.</a:t>
            </a:r>
            <a:endParaRPr lang="ru-RU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Documents and Settings\Администратор\Мои документы\Downloads\загруженное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4788024" cy="6264696"/>
          </a:xfrm>
          <a:prstGeom prst="rect">
            <a:avLst/>
          </a:prstGeom>
          <a:noFill/>
        </p:spPr>
      </p:pic>
      <p:pic>
        <p:nvPicPr>
          <p:cNvPr id="4099" name="Picture 3" descr="C:\Documents and Settings\Администратор\Мои документы\Downloads\images (3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32656"/>
            <a:ext cx="4032447" cy="5760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Autofit/>
          </a:bodyPr>
          <a:lstStyle/>
          <a:p>
            <a:r>
              <a:rPr lang="ru-RU" sz="2300" b="1" dirty="0" smtClean="0"/>
              <a:t>МИФ 3. Он избавляет от зубной боли</a:t>
            </a:r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300" dirty="0" smtClean="0"/>
              <a:t>Известь действует на ротовую полость обжигающе. Поэтому, пытаясь таким способом уменьшить зубную боль или отвлечься от неё, максимум, что вы приобретёте – это пародонтоз, кариес, стоматиты, гингивиты и другие заболевания. По словам молодых людей, употребляющих </a:t>
            </a:r>
            <a:r>
              <a:rPr lang="ru-RU" sz="2300" dirty="0" err="1" smtClean="0"/>
              <a:t>насвай</a:t>
            </a:r>
            <a:r>
              <a:rPr lang="ru-RU" sz="2300" dirty="0" smtClean="0"/>
              <a:t>, даже малая доза этой гадкой смеси, попадающая вместе со слюной в желудок, вызывает жжение, а порой и серьёзное отравление.</a:t>
            </a:r>
            <a:br>
              <a:rPr lang="ru-RU" sz="2300" dirty="0" smtClean="0"/>
            </a:br>
            <a:r>
              <a:rPr lang="ru-RU" sz="2300" dirty="0" smtClean="0"/>
              <a:t>А знаете, что будет, если неразбавленным раствором куриного помёта полить растение? Ожог и гибель! Это объясняется большой концентрацией щелочи. Именно поэтому у людей, которые не брезгуют </a:t>
            </a:r>
            <a:r>
              <a:rPr lang="ru-RU" sz="2300" dirty="0" err="1" smtClean="0"/>
              <a:t>насваем</a:t>
            </a:r>
            <a:r>
              <a:rPr lang="ru-RU" sz="2300" dirty="0" smtClean="0"/>
              <a:t>, нередко образуются язвочки, пупырышки на слизистой оболочке губ и языке. А что в таком случае будет с желудком? А сколько всевозможных бактерий, возбудителей опасных болезней в нём может быть, если учесть, что производится он кустарно? Ведь не в стерильных условиях куриный помёт собирают!</a:t>
            </a:r>
            <a:endParaRPr lang="ru-RU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МИФ 4. Он не вызывает привыкания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Ребята, подсевшие на </a:t>
            </a:r>
            <a:r>
              <a:rPr lang="ru-RU" dirty="0" err="1" smtClean="0"/>
              <a:t>насвай</a:t>
            </a:r>
            <a:r>
              <a:rPr lang="ru-RU" dirty="0" smtClean="0"/>
              <a:t>, говорят, что привыкли к этой гадости очень быстро, и сейчас им требуется уже не одна порция, а несколько, и все мысли заняты одним – быстрее на рынок за «дешёвым удовольствием»! Со временем </a:t>
            </a:r>
            <a:r>
              <a:rPr lang="ru-RU" dirty="0" err="1" smtClean="0"/>
              <a:t>насвай</a:t>
            </a:r>
            <a:r>
              <a:rPr lang="ru-RU" dirty="0" smtClean="0"/>
              <a:t> уже не будет на них действовать опьяняюще, и потребуются более сильные стимуляторы.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МИФ 5. Это – не наркотик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Насвай</a:t>
            </a:r>
            <a:r>
              <a:rPr lang="ru-RU" dirty="0" smtClean="0"/>
              <a:t> можно условно отнести к числу психотропных веществ, поэтому следствиями его употребления становятся деградация, изменение личности, нарушение психики. Ведь всё, что оказывает какое-то влияние на мозг, не проходит бесследно – организм получает нервную травму. </a:t>
            </a:r>
            <a:br>
              <a:rPr lang="ru-RU" dirty="0" smtClean="0"/>
            </a:br>
            <a:r>
              <a:rPr lang="ru-RU" dirty="0" smtClean="0"/>
              <a:t>И потом, очень часто </a:t>
            </a:r>
            <a:r>
              <a:rPr lang="ru-RU" dirty="0" err="1" smtClean="0"/>
              <a:t>насвай</a:t>
            </a:r>
            <a:r>
              <a:rPr lang="ru-RU" dirty="0" smtClean="0"/>
              <a:t> является лишь основой, которая в зависимости от потребностей </a:t>
            </a:r>
            <a:r>
              <a:rPr lang="ru-RU" dirty="0" err="1" smtClean="0"/>
              <a:t>наркорынка</a:t>
            </a:r>
            <a:r>
              <a:rPr lang="ru-RU" dirty="0" smtClean="0"/>
              <a:t> легко начиняется наполнителями. Коноплёй, </a:t>
            </a:r>
            <a:r>
              <a:rPr lang="ru-RU" dirty="0" err="1" smtClean="0"/>
              <a:t>амфетаминами</a:t>
            </a:r>
            <a:r>
              <a:rPr lang="ru-RU" dirty="0" smtClean="0"/>
              <a:t>, опиатами. Что и делают торговцы, постепенно подсаживая покупателей на сильнодействующие наркотические вещества. </a:t>
            </a:r>
            <a:br>
              <a:rPr lang="ru-RU" dirty="0" smtClean="0"/>
            </a:br>
            <a:r>
              <a:rPr lang="ru-RU" dirty="0" smtClean="0"/>
              <a:t>Так что кидающий </a:t>
            </a:r>
            <a:r>
              <a:rPr lang="ru-RU" dirty="0" err="1" smtClean="0"/>
              <a:t>насвай</a:t>
            </a:r>
            <a:r>
              <a:rPr lang="ru-RU" dirty="0" smtClean="0"/>
              <a:t> человек рискует вместе с табаком и помётом получить дозу наркотиков. Ну, а там привыкание и поиск «дури» любой ценой.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МИФ 6. Он – не запрещён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Действительно, </a:t>
            </a:r>
            <a:r>
              <a:rPr lang="ru-RU" dirty="0" err="1" smtClean="0"/>
              <a:t>насвай</a:t>
            </a:r>
            <a:r>
              <a:rPr lang="ru-RU" dirty="0" smtClean="0"/>
              <a:t> не входит в список запрещённых товаров. Но - не запрещён - ещё не означает – разрешён. </a:t>
            </a:r>
            <a:r>
              <a:rPr lang="ru-RU" dirty="0" err="1" smtClean="0"/>
              <a:t>Насвай</a:t>
            </a:r>
            <a:r>
              <a:rPr lang="ru-RU" dirty="0" smtClean="0"/>
              <a:t> относят к продуктам, не отвечающим требованиям безопасности жизни и здоровья потребителей.</a:t>
            </a:r>
            <a:br>
              <a:rPr lang="ru-RU" dirty="0" smtClean="0"/>
            </a:br>
            <a:r>
              <a:rPr lang="ru-RU" dirty="0" err="1" smtClean="0"/>
              <a:t>Насвай</a:t>
            </a:r>
            <a:r>
              <a:rPr lang="ru-RU" dirty="0" smtClean="0"/>
              <a:t> признан продуктом кустарного производства, не зарегистрированным в государственном реестре, не имеющим удостоверения качества и безопасности. В составе данного продукта обнаружено содержание нейротоксических веществ, которые при поступлении в организм человека могут вызвать отравление.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1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ходе неоднократных лабораторных исследований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насвая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данное вещество признано опасным для здоровья человека, так как содержание токсичных элементов в нем (свинца, кадмия и др.) превышает допустимые нормы в десятки раз. По данным фактам неоднократно были возбуждены уголовные дела по </a:t>
            </a:r>
            <a:r>
              <a:rPr lang="ru-RU" sz="32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статье 238 УК РФ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(производство, хранение, перевозка либо сбыт товаров и продукции, не отвечающих требованиям безопасности). </a:t>
            </a:r>
            <a:r>
              <a:rPr lang="ru-RU" sz="32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Наказание – лишение свободы сроком на 1 год.</a:t>
            </a:r>
            <a:endParaRPr lang="ru-RU" sz="32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>
                <a:solidFill>
                  <a:srgbClr val="0070C0"/>
                </a:solidFill>
                <a:latin typeface="Arial Black" pitchFamily="34" charset="0"/>
              </a:rPr>
              <a:t>История </a:t>
            </a:r>
            <a:r>
              <a:rPr lang="ru-RU" sz="4000" b="1" dirty="0" err="1">
                <a:solidFill>
                  <a:srgbClr val="0070C0"/>
                </a:solidFill>
                <a:latin typeface="Arial Black" pitchFamily="34" charset="0"/>
              </a:rPr>
              <a:t>насвая</a:t>
            </a:r>
            <a:r>
              <a:rPr lang="ru-RU" sz="4000" b="1" dirty="0">
                <a:solidFill>
                  <a:srgbClr val="0070C0"/>
                </a:solidFill>
                <a:latin typeface="Arial Black" pitchFamily="34" charset="0"/>
              </a:rPr>
              <a:t>. Распространение </a:t>
            </a:r>
            <a:r>
              <a:rPr lang="ru-RU" sz="4000" b="1" dirty="0" err="1">
                <a:solidFill>
                  <a:srgbClr val="0070C0"/>
                </a:solidFill>
                <a:latin typeface="Arial Black" pitchFamily="34" charset="0"/>
              </a:rPr>
              <a:t>насвая</a:t>
            </a:r>
            <a:r>
              <a:rPr lang="ru-RU" sz="4000" b="1" dirty="0">
                <a:solidFill>
                  <a:srgbClr val="0070C0"/>
                </a:solidFill>
                <a:latin typeface="Arial Black" pitchFamily="34" charset="0"/>
              </a:rPr>
              <a:t> в России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5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Насвай</a:t>
            </a:r>
            <a:r>
              <a:rPr lang="ru-RU" sz="5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5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который в Средней Азии считается заменителем сигарет, получил распространение в России около десяти лет назад. Выходцы из стран СНГ начали продавать пакетики с </a:t>
            </a:r>
            <a:r>
              <a:rPr lang="ru-RU" sz="5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насваем</a:t>
            </a:r>
            <a:r>
              <a:rPr lang="ru-RU" sz="5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 рынках вместе с сухофруктами. На </a:t>
            </a:r>
            <a:r>
              <a:rPr lang="ru-RU" sz="5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насвай</a:t>
            </a:r>
            <a:r>
              <a:rPr lang="ru-RU" sz="5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активнее всего подсаживаются школьники, но его сейчас употребляют и спортсмены, и пожилые люди, которые уверены, что он менее вреден, чем табак. Однако и наркологи, и депутаты придерживаются иного мнения: </a:t>
            </a:r>
            <a:r>
              <a:rPr lang="ru-RU" sz="5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насвай</a:t>
            </a:r>
            <a:r>
              <a:rPr lang="ru-RU" sz="5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России фактически обрел статус легализованного наркотика. Официально торговать им вроде бы не разрешают, но и не запрещают. Учителя школ констатируют, что купить </a:t>
            </a:r>
            <a:r>
              <a:rPr lang="ru-RU" sz="5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насвай</a:t>
            </a:r>
            <a:r>
              <a:rPr lang="ru-RU" sz="5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можно в некоторых школах открыто.</a:t>
            </a:r>
          </a:p>
          <a:p>
            <a:r>
              <a:rPr lang="ru-RU" sz="5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последние годы то и дело из разных городов бывшего Советского Союза встречаются сообщения о том, что подростки потребляют какой-то ранее неизвестный наркотик – </a:t>
            </a:r>
            <a:r>
              <a:rPr lang="ru-RU" sz="5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насвай</a:t>
            </a:r>
            <a:r>
              <a:rPr lang="ru-RU" sz="5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Самые большие приверженцы “легального, легкого и дешевого наркотика”, в каких числится у молодежи </a:t>
            </a:r>
            <a:r>
              <a:rPr lang="ru-RU" sz="5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насвай</a:t>
            </a:r>
            <a:r>
              <a:rPr lang="ru-RU" sz="5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13…15-летние школьники. Там, где распространяется потребление </a:t>
            </a:r>
            <a:r>
              <a:rPr lang="ru-RU" sz="5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насвая</a:t>
            </a:r>
            <a:r>
              <a:rPr lang="ru-RU" sz="5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5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школьные коридоры все больше окрашиваются в зеленый, “</a:t>
            </a:r>
            <a:r>
              <a:rPr lang="ru-RU" sz="5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насвайный</a:t>
            </a:r>
            <a:r>
              <a:rPr lang="ru-RU" sz="5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”, цвет и приобретают запах курятника. На полу появляются зеленые лепешки, которые несведущему человеку кажутся оставленными каким-то неизвестным животным. Регулярные уборки и хлорка не успевают справляться с новой молодежной модой. Ситуация характеризуется тем, что ни сами дети, ни их родители и педагоги в большинстве случаев не знают, что же это такое, чем грозит подобное увлечение, и нужно ли предпринимать какие-либо шаги.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7030A0"/>
                </a:solidFill>
                <a:latin typeface="Arial Black" pitchFamily="34" charset="0"/>
              </a:rPr>
              <a:t>Так выглядит </a:t>
            </a:r>
            <a:r>
              <a:rPr lang="ru-RU" b="1" i="1" dirty="0" err="1">
                <a:solidFill>
                  <a:srgbClr val="7030A0"/>
                </a:solidFill>
                <a:latin typeface="Arial Black" pitchFamily="34" charset="0"/>
              </a:rPr>
              <a:t>энтеоген</a:t>
            </a:r>
            <a:r>
              <a:rPr lang="ru-RU" b="1" i="1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b="1" i="1" dirty="0" err="1">
                <a:solidFill>
                  <a:srgbClr val="7030A0"/>
                </a:solidFill>
                <a:latin typeface="Arial Black" pitchFamily="34" charset="0"/>
              </a:rPr>
              <a:t>насвай</a:t>
            </a:r>
            <a:r>
              <a:rPr lang="ru-RU" b="1" i="1" dirty="0">
                <a:solidFill>
                  <a:srgbClr val="7030A0"/>
                </a:solidFill>
                <a:latin typeface="Arial Black" pitchFamily="34" charset="0"/>
              </a:rPr>
              <a:t> (</a:t>
            </a:r>
            <a:r>
              <a:rPr lang="ru-RU" b="1" i="1" dirty="0" err="1">
                <a:solidFill>
                  <a:srgbClr val="7030A0"/>
                </a:solidFill>
                <a:latin typeface="Arial Black" pitchFamily="34" charset="0"/>
              </a:rPr>
              <a:t>насыбай</a:t>
            </a:r>
            <a:r>
              <a:rPr lang="ru-RU" b="1" i="1" dirty="0">
                <a:solidFill>
                  <a:srgbClr val="7030A0"/>
                </a:solidFill>
                <a:latin typeface="Arial Black" pitchFamily="34" charset="0"/>
              </a:rPr>
              <a:t>, нас).</a:t>
            </a:r>
            <a:endParaRPr lang="ru-RU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Так выглядит энтеоген насвай (насыбай, нас). Виды насыбая и употребление насвая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7298"/>
            <a:ext cx="9144000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такое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насвай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 Этимология названия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насвая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Название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насвая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, по-видимому, связано с тем, что раньше для его изготовления применяли растение нас. Сейчас основным компонентом являются махорка или табак. </a:t>
            </a:r>
            <a:r>
              <a:rPr lang="ru-RU" sz="80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Добавляют в смесь также гашеную известь, золу различных растений, верблюжий кизяк или куриный помет, иногда масло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. Некоторые источники сообщают о добавлении в состав сухофруктов и приправ. По другим данным, “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насваем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” считается </a:t>
            </a:r>
            <a:r>
              <a:rPr lang="ru-RU" sz="80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табачная пыль, смешанная с клеем, известью, водой или растительным маслом, скатанная в шарики.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В Средней Азии, где </a:t>
            </a:r>
            <a:r>
              <a:rPr lang="ru-RU" sz="8000" dirty="0" err="1">
                <a:latin typeface="Times New Roman" pitchFamily="18" charset="0"/>
                <a:cs typeface="Times New Roman" pitchFamily="18" charset="0"/>
              </a:rPr>
              <a:t>насвай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пользуется огромной популярностью, рецепты его приготовления разные, и часто табачная пыль в смеси вообще отсутствует. Ее могут заменять более активными, даже наркотическими веществами.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Большинство компонентов смеси призваны выполнять формообразующую функцию при гранулировании пылеобразных отходов табачного производства. Известь изменяет реакцию среды и способствует всасыванию никотина в кровь через слизистую оболочку ротовой полости. Этому же способствует и куриный помет, и некоторые источники утверждают, что его добавляют в смесь при отсутствии извести.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Администратор\Мои документы\Downloads\images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4968552" cy="5688632"/>
          </a:xfrm>
          <a:prstGeom prst="rect">
            <a:avLst/>
          </a:prstGeom>
          <a:noFill/>
        </p:spPr>
      </p:pic>
      <p:pic>
        <p:nvPicPr>
          <p:cNvPr id="2051" name="Picture 3" descr="C:\Documents and Settings\Администратор\Мои документы\Downloads\загруженное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76672"/>
            <a:ext cx="3816424" cy="5688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Насвай</a:t>
            </a:r>
            <a:r>
              <a:rPr lang="ru-RU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можно отнести к числу психотропных веществ.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fontScale="55000" lnSpcReduction="20000"/>
          </a:bodyPr>
          <a:lstStyle/>
          <a:p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Его употребление отражается на психическом развитии подростков — снижается восприятие и ухудшается память, появляется неуравновешенность. «</a:t>
            </a:r>
            <a:r>
              <a:rPr lang="ru-RU" sz="4200" dirty="0" err="1">
                <a:latin typeface="Times New Roman" pitchFamily="18" charset="0"/>
                <a:cs typeface="Times New Roman" pitchFamily="18" charset="0"/>
              </a:rPr>
              <a:t>Насвайщики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» не скрывают, что у них есть проблемы с памятью. Очень скоро изменяется личность подростка, нарушается психика, нервирует непреходящее состояние растерянности.</a:t>
            </a:r>
          </a:p>
          <a:p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Поскольку в </a:t>
            </a:r>
            <a:r>
              <a:rPr lang="ru-RU" sz="4200" dirty="0" err="1">
                <a:latin typeface="Times New Roman" pitchFamily="18" charset="0"/>
                <a:cs typeface="Times New Roman" pitchFamily="18" charset="0"/>
              </a:rPr>
              <a:t>насвае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 намешано всего, то у сосущих его может развиться зависимость не только никотиновая, но и от других химических веществ. Вскоре подростку хочется уже более сильных ощущений…</a:t>
            </a:r>
          </a:p>
          <a:p>
            <a:pPr>
              <a:buNone/>
            </a:pP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4200" dirty="0" err="1">
                <a:latin typeface="Times New Roman" pitchFamily="18" charset="0"/>
                <a:cs typeface="Times New Roman" pitchFamily="18" charset="0"/>
              </a:rPr>
              <a:t>Насвай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 заставляет перейти к наркотическим и другим, более сильным психотропным веществам.</a:t>
            </a:r>
          </a:p>
          <a:p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Ташкентский, ферганский, андижанский, </a:t>
            </a:r>
            <a:r>
              <a:rPr lang="ru-RU" sz="4200" dirty="0" err="1">
                <a:latin typeface="Times New Roman" pitchFamily="18" charset="0"/>
                <a:cs typeface="Times New Roman" pitchFamily="18" charset="0"/>
              </a:rPr>
              <a:t>насыбай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200" dirty="0" err="1">
                <a:latin typeface="Times New Roman" pitchFamily="18" charset="0"/>
                <a:cs typeface="Times New Roman" pitchFamily="18" charset="0"/>
              </a:rPr>
              <a:t>нацвай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200" dirty="0" err="1">
                <a:latin typeface="Times New Roman" pitchFamily="18" charset="0"/>
                <a:cs typeface="Times New Roman" pitchFamily="18" charset="0"/>
              </a:rPr>
              <a:t>анасвай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200" dirty="0" err="1">
                <a:latin typeface="Times New Roman" pitchFamily="18" charset="0"/>
                <a:cs typeface="Times New Roman" pitchFamily="18" charset="0"/>
              </a:rPr>
              <a:t>асмай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200" dirty="0" err="1">
                <a:latin typeface="Times New Roman" pitchFamily="18" charset="0"/>
                <a:cs typeface="Times New Roman" pitchFamily="18" charset="0"/>
              </a:rPr>
              <a:t>атмай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200" dirty="0" err="1">
                <a:latin typeface="Times New Roman" pitchFamily="18" charset="0"/>
                <a:cs typeface="Times New Roman" pitchFamily="18" charset="0"/>
              </a:rPr>
              <a:t>носвай</a:t>
            </a:r>
            <a:r>
              <a:rPr lang="ru-RU" sz="4200" dirty="0">
                <a:latin typeface="Times New Roman" pitchFamily="18" charset="0"/>
                <a:cs typeface="Times New Roman" pitchFamily="18" charset="0"/>
              </a:rPr>
              <a:t> (как только его ни называют) уже не удовлетворяет. Так приближается бездна.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8000" b="1" dirty="0" smtClean="0">
                <a:latin typeface="Arial Black" pitchFamily="34" charset="0"/>
              </a:rPr>
              <a:t>Вред </a:t>
            </a:r>
            <a:r>
              <a:rPr lang="ru-RU" sz="8000" b="1" dirty="0" err="1">
                <a:latin typeface="Arial Black" pitchFamily="34" charset="0"/>
              </a:rPr>
              <a:t>насвая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По данным узбекских онкологов, </a:t>
            </a:r>
            <a:r>
              <a:rPr lang="ru-RU" sz="9600" i="1" dirty="0">
                <a:latin typeface="Times New Roman" pitchFamily="18" charset="0"/>
                <a:cs typeface="Times New Roman" pitchFamily="18" charset="0"/>
              </a:rPr>
              <a:t>80% случаев рака языка, губы, полости рта, гортани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были связаны с потреблением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насвая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Экскременты животных в составе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насвая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заражают</a:t>
            </a:r>
            <a:r>
              <a:rPr lang="ru-RU" sz="9600" i="1" dirty="0">
                <a:latin typeface="Times New Roman" pitchFamily="18" charset="0"/>
                <a:cs typeface="Times New Roman" pitchFamily="18" charset="0"/>
              </a:rPr>
              <a:t> кишечными инфекциями и паразитарными заболеваниями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, в т. ч. вирусным гепатитом.</a:t>
            </a:r>
          </a:p>
          <a:p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Когда растение поливают неразбавленным куриным пометом, оно «сгорает». То же происходит и в организме человека: в первую очередь, «горят» слизистые рта и желудочно-кишечного тракта. </a:t>
            </a:r>
            <a:r>
              <a:rPr lang="ru-RU" sz="9600" i="1" dirty="0">
                <a:latin typeface="Times New Roman" pitchFamily="18" charset="0"/>
                <a:cs typeface="Times New Roman" pitchFamily="18" charset="0"/>
              </a:rPr>
              <a:t>Язва желудка обеспечена.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От табака в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насвае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развивается </a:t>
            </a:r>
            <a:r>
              <a:rPr lang="ru-RU" sz="9600" i="1" dirty="0">
                <a:latin typeface="Times New Roman" pitchFamily="18" charset="0"/>
                <a:cs typeface="Times New Roman" pitchFamily="18" charset="0"/>
              </a:rPr>
              <a:t>никотиновая зависимость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. Специалисты из Кыргызстана, где эта дурь распространена давно, считают, что такая форма табака более вредна, чем курение сигарет. Человек получает большую дозу никотина, отсюда сильная наркотическая зависимость.</a:t>
            </a:r>
          </a:p>
          <a:p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Насвай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i="1" dirty="0">
                <a:latin typeface="Times New Roman" pitchFamily="18" charset="0"/>
                <a:cs typeface="Times New Roman" pitchFamily="18" charset="0"/>
              </a:rPr>
              <a:t>разрушает зубы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Администратор\Мои документы\Downloads\images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4320480" cy="6264696"/>
          </a:xfrm>
          <a:prstGeom prst="rect">
            <a:avLst/>
          </a:prstGeom>
          <a:noFill/>
        </p:spPr>
      </p:pic>
      <p:pic>
        <p:nvPicPr>
          <p:cNvPr id="3075" name="Picture 3" descr="C:\Documents and Settings\Администратор\Мои документы\Downloads\images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60648"/>
            <a:ext cx="4032448" cy="6264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Фабричного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насвая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нет. Лепят в домашних условиях — там, где находят нужное количество верблюжьего кизяка или куриного помета.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практике отмечены также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последствия краткосрочного и длительного воздействия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насвая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сильное жжение слизистой ротовой полости, тяжесть в голове, а позднее — во всем теле; апатия, резкое слюноотделение, головокружение, расслабленность мышц.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Недопустимо глотать обильно выделяющуюся слюну, которую гонит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насвай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Она или крупинки зелья вызывают тошноту, рвоту, понос. Именно рвота мучает начинающих потребителей. Бывалые перестают замечать жжение, неприятный запах и вкус, для них они — норма. Опасно сочетать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насвай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 алкоголем, эффект непредсказуем.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886</Words>
  <Application>Microsoft Office PowerPoint</Application>
  <PresentationFormat>Экран (4:3)</PresentationFormat>
  <Paragraphs>31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НАСВАЙ- </vt:lpstr>
      <vt:lpstr> История насвая. Распространение насвая в России </vt:lpstr>
      <vt:lpstr>Так выглядит энтеоген насвай (насыбай, нас).</vt:lpstr>
      <vt:lpstr> Что такое насвай? Этимология названия насвая </vt:lpstr>
      <vt:lpstr>Слайд 5</vt:lpstr>
      <vt:lpstr>Насвай можно отнести к числу психотропных веществ. </vt:lpstr>
      <vt:lpstr> Вред насвая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СОШ№7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</dc:title>
  <dc:creator>Администратор</dc:creator>
  <cp:lastModifiedBy>user</cp:lastModifiedBy>
  <cp:revision>15</cp:revision>
  <dcterms:created xsi:type="dcterms:W3CDTF">2010-03-12T11:34:42Z</dcterms:created>
  <dcterms:modified xsi:type="dcterms:W3CDTF">2015-10-14T07:11:21Z</dcterms:modified>
</cp:coreProperties>
</file>