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83A5D-9B56-4349-80CE-3B44E038D57F}" type="datetimeFigureOut">
              <a:rPr lang="ru-RU" smtClean="0"/>
              <a:t>01.11.2015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3C715-078C-41BD-ABD2-C215716E1137}" type="slidenum">
              <a:rPr lang="ru-RU" smtClean="0"/>
              <a:t>‹#›</a:t>
            </a:fld>
            <a:endParaRPr lang="ru-RU"/>
          </a:p>
        </p:txBody>
      </p:sp>
    </p:spTree>
    <p:extLst>
      <p:ext uri="{BB962C8B-B14F-4D97-AF65-F5344CB8AC3E}">
        <p14:creationId xmlns:p14="http://schemas.microsoft.com/office/powerpoint/2010/main" val="292362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643C715-078C-41BD-ABD2-C215716E1137}" type="slidenum">
              <a:rPr lang="ru-RU" smtClean="0"/>
              <a:t>7</a:t>
            </a:fld>
            <a:endParaRPr lang="ru-RU"/>
          </a:p>
        </p:txBody>
      </p:sp>
    </p:spTree>
    <p:extLst>
      <p:ext uri="{BB962C8B-B14F-4D97-AF65-F5344CB8AC3E}">
        <p14:creationId xmlns:p14="http://schemas.microsoft.com/office/powerpoint/2010/main" val="2245208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F60FFF-D3E5-43AA-B229-D6000EFC95CA}" type="datetimeFigureOut">
              <a:rPr lang="ru-RU" smtClean="0"/>
              <a:t>01.11.2015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1187AA-01AC-4364-B688-7A1785465B83}" type="slidenum">
              <a:rPr lang="ru-RU" smtClean="0"/>
              <a:t>‹#›</a:t>
            </a:fld>
            <a:endParaRPr lang="ru-RU"/>
          </a:p>
        </p:txBody>
      </p:sp>
    </p:spTree>
    <p:extLst>
      <p:ext uri="{BB962C8B-B14F-4D97-AF65-F5344CB8AC3E}">
        <p14:creationId xmlns:p14="http://schemas.microsoft.com/office/powerpoint/2010/main" val="320947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F60FFF-D3E5-43AA-B229-D6000EFC95CA}" type="datetimeFigureOut">
              <a:rPr lang="ru-RU" smtClean="0"/>
              <a:t>01.11.2015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1187AA-01AC-4364-B688-7A1785465B83}" type="slidenum">
              <a:rPr lang="ru-RU" smtClean="0"/>
              <a:t>‹#›</a:t>
            </a:fld>
            <a:endParaRPr lang="ru-RU"/>
          </a:p>
        </p:txBody>
      </p:sp>
    </p:spTree>
    <p:extLst>
      <p:ext uri="{BB962C8B-B14F-4D97-AF65-F5344CB8AC3E}">
        <p14:creationId xmlns:p14="http://schemas.microsoft.com/office/powerpoint/2010/main" val="10145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F60FFF-D3E5-43AA-B229-D6000EFC95CA}" type="datetimeFigureOut">
              <a:rPr lang="ru-RU" smtClean="0"/>
              <a:t>01.11.2015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1187AA-01AC-4364-B688-7A1785465B83}" type="slidenum">
              <a:rPr lang="ru-RU" smtClean="0"/>
              <a:t>‹#›</a:t>
            </a:fld>
            <a:endParaRPr lang="ru-RU"/>
          </a:p>
        </p:txBody>
      </p:sp>
    </p:spTree>
    <p:extLst>
      <p:ext uri="{BB962C8B-B14F-4D97-AF65-F5344CB8AC3E}">
        <p14:creationId xmlns:p14="http://schemas.microsoft.com/office/powerpoint/2010/main" val="231356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F60FFF-D3E5-43AA-B229-D6000EFC95CA}" type="datetimeFigureOut">
              <a:rPr lang="ru-RU" smtClean="0"/>
              <a:t>01.11.2015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1187AA-01AC-4364-B688-7A1785465B83}" type="slidenum">
              <a:rPr lang="ru-RU" smtClean="0"/>
              <a:t>‹#›</a:t>
            </a:fld>
            <a:endParaRPr lang="ru-RU"/>
          </a:p>
        </p:txBody>
      </p:sp>
    </p:spTree>
    <p:extLst>
      <p:ext uri="{BB962C8B-B14F-4D97-AF65-F5344CB8AC3E}">
        <p14:creationId xmlns:p14="http://schemas.microsoft.com/office/powerpoint/2010/main" val="401317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F60FFF-D3E5-43AA-B229-D6000EFC95CA}" type="datetimeFigureOut">
              <a:rPr lang="ru-RU" smtClean="0"/>
              <a:t>01.11.2015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1187AA-01AC-4364-B688-7A1785465B83}" type="slidenum">
              <a:rPr lang="ru-RU" smtClean="0"/>
              <a:t>‹#›</a:t>
            </a:fld>
            <a:endParaRPr lang="ru-RU"/>
          </a:p>
        </p:txBody>
      </p:sp>
    </p:spTree>
    <p:extLst>
      <p:ext uri="{BB962C8B-B14F-4D97-AF65-F5344CB8AC3E}">
        <p14:creationId xmlns:p14="http://schemas.microsoft.com/office/powerpoint/2010/main" val="170146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F60FFF-D3E5-43AA-B229-D6000EFC95CA}" type="datetimeFigureOut">
              <a:rPr lang="ru-RU" smtClean="0"/>
              <a:t>01.11.2015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1187AA-01AC-4364-B688-7A1785465B83}" type="slidenum">
              <a:rPr lang="ru-RU" smtClean="0"/>
              <a:t>‹#›</a:t>
            </a:fld>
            <a:endParaRPr lang="ru-RU"/>
          </a:p>
        </p:txBody>
      </p:sp>
    </p:spTree>
    <p:extLst>
      <p:ext uri="{BB962C8B-B14F-4D97-AF65-F5344CB8AC3E}">
        <p14:creationId xmlns:p14="http://schemas.microsoft.com/office/powerpoint/2010/main" val="4269276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F60FFF-D3E5-43AA-B229-D6000EFC95CA}" type="datetimeFigureOut">
              <a:rPr lang="ru-RU" smtClean="0"/>
              <a:t>01.11.2015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1187AA-01AC-4364-B688-7A1785465B83}" type="slidenum">
              <a:rPr lang="ru-RU" smtClean="0"/>
              <a:t>‹#›</a:t>
            </a:fld>
            <a:endParaRPr lang="ru-RU"/>
          </a:p>
        </p:txBody>
      </p:sp>
    </p:spTree>
    <p:extLst>
      <p:ext uri="{BB962C8B-B14F-4D97-AF65-F5344CB8AC3E}">
        <p14:creationId xmlns:p14="http://schemas.microsoft.com/office/powerpoint/2010/main" val="4164326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F60FFF-D3E5-43AA-B229-D6000EFC95CA}" type="datetimeFigureOut">
              <a:rPr lang="ru-RU" smtClean="0"/>
              <a:t>01.11.2015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21187AA-01AC-4364-B688-7A1785465B83}" type="slidenum">
              <a:rPr lang="ru-RU" smtClean="0"/>
              <a:t>‹#›</a:t>
            </a:fld>
            <a:endParaRPr lang="ru-RU"/>
          </a:p>
        </p:txBody>
      </p:sp>
    </p:spTree>
    <p:extLst>
      <p:ext uri="{BB962C8B-B14F-4D97-AF65-F5344CB8AC3E}">
        <p14:creationId xmlns:p14="http://schemas.microsoft.com/office/powerpoint/2010/main" val="320589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F60FFF-D3E5-43AA-B229-D6000EFC95CA}" type="datetimeFigureOut">
              <a:rPr lang="ru-RU" smtClean="0"/>
              <a:t>01.11.2015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1187AA-01AC-4364-B688-7A1785465B83}" type="slidenum">
              <a:rPr lang="ru-RU" smtClean="0"/>
              <a:t>‹#›</a:t>
            </a:fld>
            <a:endParaRPr lang="ru-RU"/>
          </a:p>
        </p:txBody>
      </p:sp>
    </p:spTree>
    <p:extLst>
      <p:ext uri="{BB962C8B-B14F-4D97-AF65-F5344CB8AC3E}">
        <p14:creationId xmlns:p14="http://schemas.microsoft.com/office/powerpoint/2010/main" val="165253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5F60FFF-D3E5-43AA-B229-D6000EFC95CA}" type="datetimeFigureOut">
              <a:rPr lang="ru-RU" smtClean="0"/>
              <a:t>01.11.2015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1187AA-01AC-4364-B688-7A1785465B83}" type="slidenum">
              <a:rPr lang="ru-RU" smtClean="0"/>
              <a:t>‹#›</a:t>
            </a:fld>
            <a:endParaRPr lang="ru-RU"/>
          </a:p>
        </p:txBody>
      </p:sp>
    </p:spTree>
    <p:extLst>
      <p:ext uri="{BB962C8B-B14F-4D97-AF65-F5344CB8AC3E}">
        <p14:creationId xmlns:p14="http://schemas.microsoft.com/office/powerpoint/2010/main" val="22299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5F60FFF-D3E5-43AA-B229-D6000EFC95CA}" type="datetimeFigureOut">
              <a:rPr lang="ru-RU" smtClean="0"/>
              <a:t>01.11.2015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1187AA-01AC-4364-B688-7A1785465B83}" type="slidenum">
              <a:rPr lang="ru-RU" smtClean="0"/>
              <a:t>‹#›</a:t>
            </a:fld>
            <a:endParaRPr lang="ru-RU"/>
          </a:p>
        </p:txBody>
      </p:sp>
    </p:spTree>
    <p:extLst>
      <p:ext uri="{BB962C8B-B14F-4D97-AF65-F5344CB8AC3E}">
        <p14:creationId xmlns:p14="http://schemas.microsoft.com/office/powerpoint/2010/main" val="61608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60FFF-D3E5-43AA-B229-D6000EFC95CA}" type="datetimeFigureOut">
              <a:rPr lang="ru-RU" smtClean="0"/>
              <a:t>01.11.2015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187AA-01AC-4364-B688-7A1785465B83}" type="slidenum">
              <a:rPr lang="ru-RU" smtClean="0"/>
              <a:t>‹#›</a:t>
            </a:fld>
            <a:endParaRPr lang="ru-RU"/>
          </a:p>
        </p:txBody>
      </p:sp>
    </p:spTree>
    <p:extLst>
      <p:ext uri="{BB962C8B-B14F-4D97-AF65-F5344CB8AC3E}">
        <p14:creationId xmlns:p14="http://schemas.microsoft.com/office/powerpoint/2010/main" val="3280375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6531"/>
          </a:xfrm>
          <a:prstGeom prst="rect">
            <a:avLst/>
          </a:prstGeom>
        </p:spPr>
      </p:pic>
      <p:sp>
        <p:nvSpPr>
          <p:cNvPr id="2" name="Заголовок 1"/>
          <p:cNvSpPr>
            <a:spLocks noGrp="1"/>
          </p:cNvSpPr>
          <p:nvPr>
            <p:ph type="ctrTitle"/>
          </p:nvPr>
        </p:nvSpPr>
        <p:spPr>
          <a:xfrm>
            <a:off x="1223748" y="1027967"/>
            <a:ext cx="10103893" cy="515368"/>
          </a:xfrm>
        </p:spPr>
        <p:txBody>
          <a:bodyPr>
            <a:normAutofit fontScale="90000"/>
          </a:bodyPr>
          <a:lstStyle/>
          <a:p>
            <a:r>
              <a:rPr lang="ru-RU" sz="2200" b="1" dirty="0">
                <a:ln w="0"/>
                <a:solidFill>
                  <a:schemeClr val="accent5">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ВЗАИМОДЕЙСТВИЕ С РОДИТЕЛЯМИ В ВОПРОСАХ ОБУЧЕНИЯ ДОШКОЛЬНИКОВ ОСНОВАМ БЕЗОПАСНОСТИ</a:t>
            </a:r>
            <a:r>
              <a:rPr lang="ru-RU" dirty="0"/>
              <a:t/>
            </a:r>
            <a:br>
              <a:rPr lang="ru-RU" dirty="0"/>
            </a:br>
            <a:endParaRPr lang="ru-RU" dirty="0"/>
          </a:p>
        </p:txBody>
      </p:sp>
      <p:sp>
        <p:nvSpPr>
          <p:cNvPr id="3" name="Подзаголовок 2"/>
          <p:cNvSpPr>
            <a:spLocks noGrp="1"/>
          </p:cNvSpPr>
          <p:nvPr>
            <p:ph type="subTitle" idx="1"/>
          </p:nvPr>
        </p:nvSpPr>
        <p:spPr>
          <a:xfrm>
            <a:off x="534535" y="809603"/>
            <a:ext cx="11482317" cy="5550254"/>
          </a:xfrm>
        </p:spPr>
        <p:txBody>
          <a:bodyPr>
            <a:normAutofit fontScale="25000" lnSpcReduction="20000"/>
          </a:bodyPr>
          <a:lstStyle/>
          <a:p>
            <a:pPr algn="just">
              <a:lnSpc>
                <a:spcPct val="120000"/>
              </a:lnSpc>
            </a:pPr>
            <a:r>
              <a:rPr lang="ru-RU" sz="6400" dirty="0" smtClean="0">
                <a:latin typeface="Times New Roman" panose="02020603050405020304" pitchFamily="18" charset="0"/>
                <a:cs typeface="Times New Roman" panose="02020603050405020304" pitchFamily="18" charset="0"/>
              </a:rPr>
              <a:t>	Ни </a:t>
            </a:r>
            <a:r>
              <a:rPr lang="ru-RU" sz="6400" dirty="0">
                <a:latin typeface="Times New Roman" panose="02020603050405020304" pitchFamily="18" charset="0"/>
                <a:cs typeface="Times New Roman" panose="02020603050405020304" pitchFamily="18" charset="0"/>
              </a:rPr>
              <a:t>для кого не секрет, что сложившееся социальная и экономическая обстановка вызывает беспокойство у людей всей планеты. Особую тревогу мы испытываем за самых беззащитных граждан - маленьких детей. </a:t>
            </a:r>
            <a:r>
              <a:rPr lang="ru-RU" sz="6400" dirty="0" smtClean="0">
                <a:latin typeface="Times New Roman" panose="02020603050405020304" pitchFamily="18" charset="0"/>
                <a:cs typeface="Times New Roman" panose="02020603050405020304" pitchFamily="18" charset="0"/>
              </a:rPr>
              <a:t>Моя задача </a:t>
            </a:r>
            <a:r>
              <a:rPr lang="ru-RU" sz="6400" dirty="0">
                <a:latin typeface="Times New Roman" panose="02020603050405020304" pitchFamily="18" charset="0"/>
                <a:cs typeface="Times New Roman" panose="02020603050405020304" pitchFamily="18" charset="0"/>
              </a:rPr>
              <a:t>и родителей заключается не только в том, чтобы оберегать и защищать ребенка, но и в том, чтобы подготовить его к встрече с различными сложностями, а порой с опасными жизненными </a:t>
            </a:r>
            <a:r>
              <a:rPr lang="ru-RU" sz="6400" dirty="0" smtClean="0">
                <a:latin typeface="Times New Roman" panose="02020603050405020304" pitchFamily="18" charset="0"/>
                <a:cs typeface="Times New Roman" panose="02020603050405020304" pitchFamily="18" charset="0"/>
              </a:rPr>
              <a:t>ситуациями.								Безопасность </a:t>
            </a:r>
            <a:r>
              <a:rPr lang="ru-RU" sz="6400" dirty="0">
                <a:latin typeface="Times New Roman" panose="02020603050405020304" pitchFamily="18" charset="0"/>
                <a:cs typeface="Times New Roman" panose="02020603050405020304" pitchFamily="18" charset="0"/>
              </a:rPr>
              <a:t>- это не просто сумма усвоенных знаний, а умение правильно вести себя в различных жизненных ситуациях: на проезжей части, при работе с ножницами, при катании на велосипеде и т. д. Поэтому главной задачей </a:t>
            </a:r>
            <a:r>
              <a:rPr lang="ru-RU" sz="6400" dirty="0" smtClean="0">
                <a:latin typeface="Times New Roman" panose="02020603050405020304" pitchFamily="18" charset="0"/>
                <a:cs typeface="Times New Roman" panose="02020603050405020304" pitchFamily="18" charset="0"/>
              </a:rPr>
              <a:t>является </a:t>
            </a:r>
            <a:r>
              <a:rPr lang="ru-RU" sz="6400" dirty="0">
                <a:latin typeface="Times New Roman" panose="02020603050405020304" pitchFamily="18" charset="0"/>
                <a:cs typeface="Times New Roman" panose="02020603050405020304" pitchFamily="18" charset="0"/>
              </a:rPr>
              <a:t>стимулирование развития у детей самостоятельности и </a:t>
            </a:r>
            <a:r>
              <a:rPr lang="ru-RU" sz="6400" dirty="0" smtClean="0">
                <a:latin typeface="Times New Roman" panose="02020603050405020304" pitchFamily="18" charset="0"/>
                <a:cs typeface="Times New Roman" panose="02020603050405020304" pitchFamily="18" charset="0"/>
              </a:rPr>
              <a:t>ответственности. Изучив </a:t>
            </a:r>
            <a:r>
              <a:rPr lang="ru-RU" sz="6400" dirty="0">
                <a:latin typeface="Times New Roman" panose="02020603050405020304" pitchFamily="18" charset="0"/>
                <a:cs typeface="Times New Roman" panose="02020603050405020304" pitchFamily="18" charset="0"/>
              </a:rPr>
              <a:t>литературу, </a:t>
            </a:r>
            <a:r>
              <a:rPr lang="ru-RU" sz="6400" dirty="0" smtClean="0">
                <a:latin typeface="Times New Roman" panose="02020603050405020304" pitchFamily="18" charset="0"/>
                <a:cs typeface="Times New Roman" panose="02020603050405020304" pitchFamily="18" charset="0"/>
              </a:rPr>
              <a:t>я пришла </a:t>
            </a:r>
            <a:r>
              <a:rPr lang="ru-RU" sz="6400" dirty="0">
                <a:latin typeface="Times New Roman" panose="02020603050405020304" pitchFamily="18" charset="0"/>
                <a:cs typeface="Times New Roman" panose="02020603050405020304" pitchFamily="18" charset="0"/>
              </a:rPr>
              <a:t>к выводу, что больше внимания надо уделять организации различных видов деятельности, приобретению детьми определенных навыков поведения, опыта. Без взаимодействия с родителями это просто невозможно, так как полученные знания в детском саду важно закреплять дома. Учитывая индивидуальные и возрастные особенности детей, выделили следующие темы:</a:t>
            </a:r>
          </a:p>
          <a:p>
            <a:pPr algn="just">
              <a:lnSpc>
                <a:spcPct val="120000"/>
              </a:lnSpc>
            </a:pPr>
            <a:r>
              <a:rPr lang="ru-RU" sz="6400" dirty="0">
                <a:latin typeface="Times New Roman" panose="02020603050405020304" pitchFamily="18" charset="0"/>
                <a:cs typeface="Times New Roman" panose="02020603050405020304" pitchFamily="18" charset="0"/>
              </a:rPr>
              <a:t>контакты с животными;</a:t>
            </a:r>
          </a:p>
          <a:p>
            <a:pPr algn="l">
              <a:lnSpc>
                <a:spcPct val="120000"/>
              </a:lnSpc>
            </a:pPr>
            <a:r>
              <a:rPr lang="ru-RU" sz="6400" dirty="0">
                <a:latin typeface="Times New Roman" panose="02020603050405020304" pitchFamily="18" charset="0"/>
                <a:cs typeface="Times New Roman" panose="02020603050405020304" pitchFamily="18" charset="0"/>
              </a:rPr>
              <a:t>прямые запреты и умение правильно общаться с некоторыми предметами;</a:t>
            </a:r>
          </a:p>
          <a:p>
            <a:pPr algn="l">
              <a:lnSpc>
                <a:spcPct val="120000"/>
              </a:lnSpc>
            </a:pPr>
            <a:r>
              <a:rPr lang="ru-RU" sz="6400" dirty="0">
                <a:latin typeface="Times New Roman" panose="02020603050405020304" pitchFamily="18" charset="0"/>
                <a:cs typeface="Times New Roman" panose="02020603050405020304" pitchFamily="18" charset="0"/>
              </a:rPr>
              <a:t>открытое окно и дверь балкона как источники опасности;</a:t>
            </a:r>
          </a:p>
          <a:p>
            <a:pPr algn="l">
              <a:lnSpc>
                <a:spcPct val="120000"/>
              </a:lnSpc>
            </a:pPr>
            <a:r>
              <a:rPr lang="ru-RU" sz="6400" dirty="0">
                <a:latin typeface="Times New Roman" panose="02020603050405020304" pitchFamily="18" charset="0"/>
                <a:cs typeface="Times New Roman" panose="02020603050405020304" pitchFamily="18" charset="0"/>
              </a:rPr>
              <a:t>ценности здорового образа жизни;</a:t>
            </a:r>
          </a:p>
          <a:p>
            <a:pPr algn="l">
              <a:lnSpc>
                <a:spcPct val="120000"/>
              </a:lnSpc>
            </a:pPr>
            <a:r>
              <a:rPr lang="ru-RU" sz="6400" dirty="0">
                <a:latin typeface="Times New Roman" panose="02020603050405020304" pitchFamily="18" charset="0"/>
                <a:cs typeface="Times New Roman" panose="02020603050405020304" pitchFamily="18" charset="0"/>
              </a:rPr>
              <a:t>о навыках личной гигиены;</a:t>
            </a:r>
          </a:p>
          <a:p>
            <a:pPr algn="l">
              <a:lnSpc>
                <a:spcPct val="120000"/>
              </a:lnSpc>
            </a:pPr>
            <a:r>
              <a:rPr lang="ru-RU" sz="6400" dirty="0">
                <a:latin typeface="Times New Roman" panose="02020603050405020304" pitchFamily="18" charset="0"/>
                <a:cs typeface="Times New Roman" panose="02020603050405020304" pitchFamily="18" charset="0"/>
              </a:rPr>
              <a:t>детские страхи;</a:t>
            </a:r>
          </a:p>
          <a:p>
            <a:pPr algn="l">
              <a:lnSpc>
                <a:spcPct val="120000"/>
              </a:lnSpc>
            </a:pPr>
            <a:r>
              <a:rPr lang="ru-RU" sz="6400" dirty="0">
                <a:latin typeface="Times New Roman" panose="02020603050405020304" pitchFamily="18" charset="0"/>
                <a:cs typeface="Times New Roman" panose="02020603050405020304" pitchFamily="18" charset="0"/>
              </a:rPr>
              <a:t>осторожно: проезжая часть;</a:t>
            </a:r>
          </a:p>
          <a:p>
            <a:pPr algn="l">
              <a:lnSpc>
                <a:spcPct val="120000"/>
              </a:lnSpc>
            </a:pPr>
            <a:r>
              <a:rPr lang="ru-RU" sz="6400" dirty="0">
                <a:latin typeface="Times New Roman" panose="02020603050405020304" pitchFamily="18" charset="0"/>
                <a:cs typeface="Times New Roman" panose="02020603050405020304" pitchFamily="18" charset="0"/>
              </a:rPr>
              <a:t>правила поведения в общественных местах;</a:t>
            </a:r>
          </a:p>
          <a:p>
            <a:pPr algn="l">
              <a:lnSpc>
                <a:spcPct val="120000"/>
              </a:lnSpc>
            </a:pPr>
            <a:r>
              <a:rPr lang="ru-RU" sz="6400" dirty="0">
                <a:latin typeface="Times New Roman" panose="02020603050405020304" pitchFamily="18" charset="0"/>
                <a:cs typeface="Times New Roman" panose="02020603050405020304" pitchFamily="18" charset="0"/>
              </a:rPr>
              <a:t>если ребенок потерялся на улице.</a:t>
            </a:r>
          </a:p>
          <a:p>
            <a:endParaRPr lang="ru-RU" dirty="0"/>
          </a:p>
        </p:txBody>
      </p:sp>
    </p:spTree>
    <p:extLst>
      <p:ext uri="{BB962C8B-B14F-4D97-AF65-F5344CB8AC3E}">
        <p14:creationId xmlns:p14="http://schemas.microsoft.com/office/powerpoint/2010/main" val="403781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6531"/>
          </a:xfrm>
          <a:prstGeom prst="rect">
            <a:avLst/>
          </a:prstGeom>
        </p:spPr>
      </p:pic>
      <p:sp>
        <p:nvSpPr>
          <p:cNvPr id="3" name="Объект 2"/>
          <p:cNvSpPr>
            <a:spLocks noGrp="1"/>
          </p:cNvSpPr>
          <p:nvPr>
            <p:ph idx="1"/>
          </p:nvPr>
        </p:nvSpPr>
        <p:spPr>
          <a:xfrm>
            <a:off x="442414" y="256131"/>
            <a:ext cx="11553967" cy="6417623"/>
          </a:xfrm>
        </p:spPr>
        <p:txBody>
          <a:bodyPr>
            <a:normAutofit/>
          </a:bodyPr>
          <a:lstStyle/>
          <a:p>
            <a:pPr marL="0" indent="0" algn="just">
              <a:lnSpc>
                <a:spcPct val="150000"/>
              </a:lnSpc>
              <a:buNone/>
            </a:pPr>
            <a:r>
              <a:rPr lang="ru-RU" sz="1600" dirty="0" smtClean="0">
                <a:latin typeface="Times New Roman" panose="02020603050405020304" pitchFamily="18" charset="0"/>
                <a:cs typeface="Times New Roman" panose="02020603050405020304" pitchFamily="18" charset="0"/>
              </a:rPr>
              <a:t>	Так </a:t>
            </a:r>
            <a:r>
              <a:rPr lang="ru-RU" sz="1600" dirty="0">
                <a:latin typeface="Times New Roman" panose="02020603050405020304" pitchFamily="18" charset="0"/>
                <a:cs typeface="Times New Roman" panose="02020603050405020304" pitchFamily="18" charset="0"/>
              </a:rPr>
              <a:t>как животные окружают нас повсюду (дома, в детском саду, на улице) считаем необходимым объяснить детям, что можно и что нельзя делать при контакте с животными (можно кормить бездомных кошек и собак, но нельзя их трогать и брать на руки</a:t>
            </a:r>
            <a:r>
              <a:rPr lang="ru-RU" sz="1600" dirty="0" smtClean="0">
                <a:latin typeface="Times New Roman" panose="02020603050405020304" pitchFamily="18" charset="0"/>
                <a:cs typeface="Times New Roman" panose="02020603050405020304" pitchFamily="18" charset="0"/>
              </a:rPr>
              <a:t>).												Безопасность </a:t>
            </a:r>
            <a:r>
              <a:rPr lang="ru-RU" sz="1600" dirty="0">
                <a:latin typeface="Times New Roman" panose="02020603050405020304" pitchFamily="18" charset="0"/>
                <a:cs typeface="Times New Roman" panose="02020603050405020304" pitchFamily="18" charset="0"/>
              </a:rPr>
              <a:t>на дорогах - это обязанность, которая требует большой ответственности от родителей, и этим, ни в коем случае, нельзя пренебрегать. Даже внимательно наблюдая за своими детьми, иногда бывает трудно среагировать достаточно быстро, когда они бросаются на дорогу или на улицу, пытаясь догнать ускакавший мячик или укатившуюся игрушку. Подавляющее большинство несчастных случаев происходит из-за того, что дети внезапно выбегают на дорогу. Именно поэтому работу с родителями по предотвращению происшествий надо начинать с усвоения правил </a:t>
            </a:r>
            <a:r>
              <a:rPr lang="ru-RU" sz="1600" dirty="0" smtClean="0">
                <a:latin typeface="Times New Roman" panose="02020603050405020304" pitchFamily="18" charset="0"/>
                <a:cs typeface="Times New Roman" panose="02020603050405020304" pitchFamily="18" charset="0"/>
              </a:rPr>
              <a:t>безопасности:			Всегда следите за вашими детьми, никогда не оставляйте их без присмотра, пока они играют во дворе, и особенно около оставленных или движущихся транспортных средств.								Держите </a:t>
            </a:r>
            <a:r>
              <a:rPr lang="ru-RU" sz="1600" dirty="0">
                <a:latin typeface="Times New Roman" panose="02020603050405020304" pitchFamily="18" charset="0"/>
                <a:cs typeface="Times New Roman" panose="02020603050405020304" pitchFamily="18" charset="0"/>
              </a:rPr>
              <a:t>детей за руку и рядом с собой всегда, когда вы выходите из дома, таким образом, вы обеспечите им безопасность на </a:t>
            </a:r>
            <a:r>
              <a:rPr lang="ru-RU" sz="1600" dirty="0" smtClean="0">
                <a:latin typeface="Times New Roman" panose="02020603050405020304" pitchFamily="18" charset="0"/>
                <a:cs typeface="Times New Roman" panose="02020603050405020304" pitchFamily="18" charset="0"/>
              </a:rPr>
              <a:t>дорогах.											Если </a:t>
            </a:r>
            <a:r>
              <a:rPr lang="ru-RU" sz="1600" dirty="0">
                <a:latin typeface="Times New Roman" panose="02020603050405020304" pitchFamily="18" charset="0"/>
                <a:cs typeface="Times New Roman" panose="02020603050405020304" pitchFamily="18" charset="0"/>
              </a:rPr>
              <a:t>вы один или одна выезжаете из дома на вашем транспортном средстве, убедитесь, что ваш ребенок крепко и надежно пристегнут в автомобильном кресле или просто на заднем сиденье, перед тем как вы начнете отъезжать от </a:t>
            </a:r>
            <a:r>
              <a:rPr lang="ru-RU" sz="1600" dirty="0" smtClean="0">
                <a:latin typeface="Times New Roman" panose="02020603050405020304" pitchFamily="18" charset="0"/>
                <a:cs typeface="Times New Roman" panose="02020603050405020304" pitchFamily="18" charset="0"/>
              </a:rPr>
              <a:t>дома.	Используйте </a:t>
            </a:r>
            <a:r>
              <a:rPr lang="ru-RU" sz="1600" dirty="0">
                <a:latin typeface="Times New Roman" panose="02020603050405020304" pitchFamily="18" charset="0"/>
                <a:cs typeface="Times New Roman" panose="02020603050405020304" pitchFamily="18" charset="0"/>
              </a:rPr>
              <a:t>двери безопасности , ограждение или ворота в тех местах, которые выходят на проезжую часть из вашего дома, чтобы тем самым обеспечить трудный доступ к автомобильной дороге вашим маленьким детям.</a:t>
            </a:r>
          </a:p>
          <a:p>
            <a:endParaRPr lang="ru-RU" dirty="0"/>
          </a:p>
        </p:txBody>
      </p:sp>
    </p:spTree>
    <p:extLst>
      <p:ext uri="{BB962C8B-B14F-4D97-AF65-F5344CB8AC3E}">
        <p14:creationId xmlns:p14="http://schemas.microsoft.com/office/powerpoint/2010/main" val="587882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6531"/>
          </a:xfrm>
          <a:prstGeom prst="rect">
            <a:avLst/>
          </a:prstGeom>
        </p:spPr>
      </p:pic>
      <p:sp>
        <p:nvSpPr>
          <p:cNvPr id="3" name="Объект 2"/>
          <p:cNvSpPr>
            <a:spLocks noGrp="1"/>
          </p:cNvSpPr>
          <p:nvPr>
            <p:ph idx="1"/>
          </p:nvPr>
        </p:nvSpPr>
        <p:spPr>
          <a:xfrm>
            <a:off x="401470" y="515439"/>
            <a:ext cx="11594911" cy="6212907"/>
          </a:xfrm>
        </p:spPr>
        <p:txBody>
          <a:bodyPr>
            <a:normAutofit/>
          </a:bodyPr>
          <a:lstStyle/>
          <a:p>
            <a:pPr marL="0" indent="0" algn="just">
              <a:lnSpc>
                <a:spcPct val="150000"/>
              </a:lnSpc>
              <a:buNone/>
            </a:pPr>
            <a:r>
              <a:rPr lang="ru-RU" sz="1600" dirty="0" smtClean="0">
                <a:latin typeface="Times New Roman" panose="02020603050405020304" pitchFamily="18" charset="0"/>
                <a:cs typeface="Times New Roman" panose="02020603050405020304" pitchFamily="18" charset="0"/>
              </a:rPr>
              <a:t>	Прогуляйтесь </a:t>
            </a:r>
            <a:r>
              <a:rPr lang="ru-RU" sz="1600" dirty="0">
                <a:latin typeface="Times New Roman" panose="02020603050405020304" pitchFamily="18" charset="0"/>
                <a:cs typeface="Times New Roman" panose="02020603050405020304" pitchFamily="18" charset="0"/>
              </a:rPr>
              <a:t>вокруг вашего транспортного средства перед выездом из дома или двора, где обычно играют </a:t>
            </a:r>
            <a:r>
              <a:rPr lang="ru-RU" sz="1600" dirty="0" smtClean="0">
                <a:latin typeface="Times New Roman" panose="02020603050405020304" pitchFamily="18" charset="0"/>
                <a:cs typeface="Times New Roman" panose="02020603050405020304" pitchFamily="18" charset="0"/>
              </a:rPr>
              <a:t>дети.		Никогда </a:t>
            </a:r>
            <a:r>
              <a:rPr lang="ru-RU" sz="1600" dirty="0">
                <a:latin typeface="Times New Roman" panose="02020603050405020304" pitchFamily="18" charset="0"/>
                <a:cs typeface="Times New Roman" panose="02020603050405020304" pitchFamily="18" charset="0"/>
              </a:rPr>
              <a:t>не позволяйте детям играть на дороге, по которой движется ваш автомобиль, поскольку ваш ребенок , когда остается без присмотра со стороны взрослых, часто использует дорогу как любимое место для </a:t>
            </a:r>
            <a:r>
              <a:rPr lang="ru-RU" sz="1600" dirty="0" smtClean="0">
                <a:latin typeface="Times New Roman" panose="02020603050405020304" pitchFamily="18" charset="0"/>
                <a:cs typeface="Times New Roman" panose="02020603050405020304" pitchFamily="18" charset="0"/>
              </a:rPr>
              <a:t>игр.			Создайте </a:t>
            </a:r>
            <a:r>
              <a:rPr lang="ru-RU" sz="1600" dirty="0">
                <a:latin typeface="Times New Roman" panose="02020603050405020304" pitchFamily="18" charset="0"/>
                <a:cs typeface="Times New Roman" panose="02020603050405020304" pitchFamily="18" charset="0"/>
              </a:rPr>
              <a:t>альтернативные условия для игр ваших детей, чтобы у них не появилось желание выбежать на улицу, что послужит защитой от несчастных случаев на уличных </a:t>
            </a:r>
            <a:r>
              <a:rPr lang="ru-RU" sz="1600" dirty="0" smtClean="0">
                <a:latin typeface="Times New Roman" panose="02020603050405020304" pitchFamily="18" charset="0"/>
                <a:cs typeface="Times New Roman" panose="02020603050405020304" pitchFamily="18" charset="0"/>
              </a:rPr>
              <a:t>дорогах.							Изучая </a:t>
            </a:r>
            <a:r>
              <a:rPr lang="ru-RU" sz="1600" dirty="0">
                <a:latin typeface="Times New Roman" panose="02020603050405020304" pitchFamily="18" charset="0"/>
                <a:cs typeface="Times New Roman" panose="02020603050405020304" pitchFamily="18" charset="0"/>
              </a:rPr>
              <a:t>прямые запреты и умение правильно общаться с некоторыми предметами, мы подчеркиваем, что существует 3 группы опасных </a:t>
            </a:r>
            <a:r>
              <a:rPr lang="ru-RU" sz="1600" dirty="0" smtClean="0">
                <a:latin typeface="Times New Roman" panose="02020603050405020304" pitchFamily="18" charset="0"/>
                <a:cs typeface="Times New Roman" panose="02020603050405020304" pitchFamily="18" charset="0"/>
              </a:rPr>
              <a:t>предметов:										Предметы</a:t>
            </a:r>
            <a:r>
              <a:rPr lang="ru-RU" sz="1600" dirty="0">
                <a:latin typeface="Times New Roman" panose="02020603050405020304" pitchFamily="18" charset="0"/>
                <a:cs typeface="Times New Roman" panose="02020603050405020304" pitchFamily="18" charset="0"/>
              </a:rPr>
              <a:t>, которыми категорически запрещается пользоваться (спички, газовые плиты, печки, электроприборы и др</a:t>
            </a:r>
            <a:r>
              <a:rPr lang="ru-RU" sz="1600" dirty="0" smtClean="0">
                <a:latin typeface="Times New Roman" panose="02020603050405020304" pitchFamily="18" charset="0"/>
                <a:cs typeface="Times New Roman" panose="02020603050405020304" pitchFamily="18" charset="0"/>
              </a:rPr>
              <a:t>.).	Предметы</a:t>
            </a:r>
            <a:r>
              <a:rPr lang="ru-RU" sz="1600" dirty="0">
                <a:latin typeface="Times New Roman" panose="02020603050405020304" pitchFamily="18" charset="0"/>
                <a:cs typeface="Times New Roman" panose="02020603050405020304" pitchFamily="18" charset="0"/>
              </a:rPr>
              <a:t>, с которыми, в зависимости от возраста детей, нужно научиться правильно </a:t>
            </a:r>
            <a:r>
              <a:rPr lang="ru-RU" sz="1600" dirty="0" smtClean="0">
                <a:latin typeface="Times New Roman" panose="02020603050405020304" pitchFamily="18" charset="0"/>
                <a:cs typeface="Times New Roman" panose="02020603050405020304" pitchFamily="18" charset="0"/>
              </a:rPr>
              <a:t>обращаться.		Предметы</a:t>
            </a:r>
            <a:r>
              <a:rPr lang="ru-RU" sz="1600" dirty="0">
                <a:latin typeface="Times New Roman" panose="02020603050405020304" pitchFamily="18" charset="0"/>
                <a:cs typeface="Times New Roman" panose="02020603050405020304" pitchFamily="18" charset="0"/>
              </a:rPr>
              <a:t>, которые взрослые должны хранить в недоступном для детей месте (бытовая химия, лекарства, спиртные напитки, сигареты, колющиеся и режущиеся инструменты</a:t>
            </a:r>
            <a:r>
              <a:rPr lang="ru-RU" sz="1600" dirty="0" smtClean="0">
                <a:latin typeface="Times New Roman" panose="02020603050405020304" pitchFamily="18" charset="0"/>
                <a:cs typeface="Times New Roman" panose="02020603050405020304" pitchFamily="18" charset="0"/>
              </a:rPr>
              <a:t>).								Формируя </a:t>
            </a:r>
            <a:r>
              <a:rPr lang="ru-RU" sz="1600" dirty="0">
                <a:latin typeface="Times New Roman" panose="02020603050405020304" pitchFamily="18" charset="0"/>
                <a:cs typeface="Times New Roman" panose="02020603050405020304" pitchFamily="18" charset="0"/>
              </a:rPr>
              <a:t>у детей навыки личной гигиены, воспитываем чувство взаимопомощи, объясняем и учим детей тому, что предметы личной гигиены являются индивидуальными. Важно запомнить, что правила личной гигиены выступают не как требования, а как правила самого ребенка, </a:t>
            </a:r>
            <a:r>
              <a:rPr lang="ru-RU" sz="1600" dirty="0" smtClean="0">
                <a:latin typeface="Times New Roman" panose="02020603050405020304" pitchFamily="18" charset="0"/>
                <a:cs typeface="Times New Roman" panose="02020603050405020304" pitchFamily="18" charset="0"/>
              </a:rPr>
              <a:t>приносящие </a:t>
            </a:r>
            <a:r>
              <a:rPr lang="ru-RU" sz="1600" dirty="0">
                <a:latin typeface="Times New Roman" panose="02020603050405020304" pitchFamily="18" charset="0"/>
                <a:cs typeface="Times New Roman" panose="02020603050405020304" pitchFamily="18" charset="0"/>
              </a:rPr>
              <a:t>большую пользу его организму, помогающие сохранить и укрепить здоровье.</a:t>
            </a:r>
          </a:p>
          <a:p>
            <a:pPr marL="0" indent="0" algn="just">
              <a:lnSpc>
                <a:spcPct val="150000"/>
              </a:lnSpc>
              <a:buNone/>
            </a:pP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2364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Объект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6531"/>
          </a:xfrm>
          <a:prstGeom prst="rect">
            <a:avLst/>
          </a:prstGeom>
        </p:spPr>
      </p:pic>
      <p:sp>
        <p:nvSpPr>
          <p:cNvPr id="5" name="Прямоугольник 4"/>
          <p:cNvSpPr/>
          <p:nvPr/>
        </p:nvSpPr>
        <p:spPr>
          <a:xfrm>
            <a:off x="500417" y="644328"/>
            <a:ext cx="11127476" cy="5632311"/>
          </a:xfrm>
          <a:prstGeom prst="rect">
            <a:avLst/>
          </a:prstGeom>
        </p:spPr>
        <p:txBody>
          <a:bodyPr wrap="square">
            <a:spAutoFit/>
          </a:bodyPr>
          <a:lstStyle/>
          <a:p>
            <a:pPr algn="just">
              <a:lnSpc>
                <a:spcPct val="150000"/>
              </a:lnSpc>
              <a:spcAft>
                <a:spcPts val="0"/>
              </a:spcAft>
              <a:tabLst>
                <a:tab pos="2969895" algn="ctr"/>
                <a:tab pos="5940425" algn="r"/>
              </a:tabLs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По данной теме используем художественную литературу: «Что такое хорошо, и что такое плохо» В.В. Маяковского, «Девочка чумазая» А.Б. </a:t>
            </a:r>
            <a:r>
              <a:rPr lang="ru-RU" sz="1600" dirty="0" err="1" smtClean="0">
                <a:effectLst/>
                <a:latin typeface="Times New Roman" panose="02020603050405020304" pitchFamily="18" charset="0"/>
                <a:ea typeface="Calibri" panose="020F0502020204030204" pitchFamily="34" charset="0"/>
                <a:cs typeface="Times New Roman" panose="02020603050405020304" pitchFamily="18" charset="0"/>
              </a:rPr>
              <a:t>Барто</a:t>
            </a: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 С детьми проводим игровые ситуации, с родителями - беседу о самостоятельном выполнении детьми правил личной гигиены дома.</a:t>
            </a:r>
          </a:p>
          <a:p>
            <a:pPr algn="just">
              <a:lnSpc>
                <a:spcPct val="150000"/>
              </a:lnSpc>
              <a:spcAft>
                <a:spcPts val="0"/>
              </a:spcAft>
              <a:tabLst>
                <a:tab pos="2969895" algn="ctr"/>
                <a:tab pos="5940425" algn="r"/>
              </a:tabLs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Обучая оказанию первой помощи, рассказываем, что при порезе нужно поднять руку вверх и обратиться за помощью к взрослому; обязательно рассказать о том, что случилось (обжегся, ужалила пчела или оса, упал и сильно ушиб ногу, руку, голову).</a:t>
            </a:r>
          </a:p>
          <a:p>
            <a:pPr algn="just">
              <a:lnSpc>
                <a:spcPct val="150000"/>
              </a:lnSpc>
              <a:spcAft>
                <a:spcPts val="0"/>
              </a:spcAft>
              <a:tabLst>
                <a:tab pos="2969895" algn="ctr"/>
                <a:tab pos="5940425" algn="r"/>
              </a:tabLs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Первую помощь ребенок может оказать себе самостоятельно, важно научить его этому:</a:t>
            </a:r>
          </a:p>
          <a:p>
            <a:pPr algn="just">
              <a:lnSpc>
                <a:spcPct val="150000"/>
              </a:lnSpc>
              <a:spcAft>
                <a:spcPts val="0"/>
              </a:spcAft>
              <a:tabLst>
                <a:tab pos="2969895" algn="ctr"/>
                <a:tab pos="5940425" algn="r"/>
              </a:tabLs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Сильно озябло лицо на морозе - растереть его шарфом, рукавичкой, но не снегом.</a:t>
            </a:r>
          </a:p>
          <a:p>
            <a:pPr algn="just">
              <a:lnSpc>
                <a:spcPct val="150000"/>
              </a:lnSpc>
              <a:spcAft>
                <a:spcPts val="0"/>
              </a:spcAft>
              <a:tabLst>
                <a:tab pos="2969895" algn="ctr"/>
                <a:tab pos="5940425" algn="r"/>
              </a:tabLs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Озябли ноги - побегать, попрыгать, пошевелить пальчиками.</a:t>
            </a:r>
          </a:p>
          <a:p>
            <a:pPr algn="just">
              <a:lnSpc>
                <a:spcPct val="150000"/>
              </a:lnSpc>
              <a:spcAft>
                <a:spcPts val="0"/>
              </a:spcAft>
              <a:tabLst>
                <a:tab pos="2969895" algn="ctr"/>
                <a:tab pos="5940425" algn="r"/>
              </a:tabLs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Промокли ноги - переодеться в сухое, не ходить в мокрых носках и мокрой обуви.</a:t>
            </a:r>
          </a:p>
          <a:p>
            <a:pPr algn="just">
              <a:lnSpc>
                <a:spcPct val="150000"/>
              </a:lnSpc>
              <a:tabLst>
                <a:tab pos="2969895" algn="ctr"/>
                <a:tab pos="5940425" algn="r"/>
              </a:tabLst>
            </a:pPr>
            <a:r>
              <a:rPr lang="ru-RU" sz="1600" dirty="0">
                <a:latin typeface="Times New Roman" panose="02020603050405020304" pitchFamily="18" charset="0"/>
                <a:cs typeface="Times New Roman" panose="02020603050405020304" pitchFamily="18" charset="0"/>
              </a:rPr>
              <a:t>Формируя представления о действиях в сложных ситуациях, объясняем детям, если они потерялись на улице, им следует обратиться к любому взрослому и рассказать о случившимся, а так же назвать свой адрес. Для закрепления этих навыков можно специально подобрать литературные сюжеты, в которых действующие лица - дети, сказочные персонажи или животные; разыграть тематические сценки и т. п.</a:t>
            </a:r>
          </a:p>
          <a:p>
            <a:pPr>
              <a:lnSpc>
                <a:spcPct val="150000"/>
              </a:lnSpc>
              <a:spcAft>
                <a:spcPts val="0"/>
              </a:spcAft>
              <a:tabLst>
                <a:tab pos="2969895" algn="ctr"/>
                <a:tab pos="5940425" algn="r"/>
              </a:tabLst>
            </a:pP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8431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Объект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6531"/>
          </a:xfrm>
          <a:prstGeom prst="rect">
            <a:avLst/>
          </a:prstGeom>
        </p:spPr>
      </p:pic>
      <p:sp>
        <p:nvSpPr>
          <p:cNvPr id="5" name="Прямоугольник 4"/>
          <p:cNvSpPr/>
          <p:nvPr/>
        </p:nvSpPr>
        <p:spPr>
          <a:xfrm>
            <a:off x="454924" y="365125"/>
            <a:ext cx="11623345" cy="6186309"/>
          </a:xfrm>
          <a:prstGeom prst="rect">
            <a:avLst/>
          </a:prstGeom>
        </p:spPr>
        <p:txBody>
          <a:bodyPr wrap="square">
            <a:spAutoFit/>
          </a:bodyPr>
          <a:lstStyle/>
          <a:p>
            <a:pPr>
              <a:lnSpc>
                <a:spcPct val="150000"/>
              </a:lnSpc>
              <a:spcAft>
                <a:spcPts val="800"/>
              </a:spcAft>
            </a:pP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Для родителей хорошо использовать следующие формы работы:</a:t>
            </a:r>
            <a:endParaRPr lang="ru-RU"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Игровые тренинги «Общественный транспорт».</a:t>
            </a:r>
            <a:endParaRPr lang="ru-RU"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Фото - выставка «Осторожно - дороги».</a:t>
            </a:r>
            <a:endParaRPr lang="ru-RU"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Круглый стол «Опасные предметы».</a:t>
            </a:r>
            <a:endParaRPr lang="ru-RU"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Творческие совместные выставки «Дорожные знаки», изготовление атрибутов к игре.</a:t>
            </a:r>
            <a:endParaRPr lang="ru-RU"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Индивидуальные консультации «Домашние животные», «Верные друзья».</a:t>
            </a:r>
            <a:endParaRPr lang="ru-RU"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Досуг «Кошкин дом».</a:t>
            </a:r>
            <a:endParaRPr lang="ru-RU"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Вся эта работа не будет иметь должного результата без систематического и тесного взаимодействия с родителями. Это надо знать и помнить педагогу.</a:t>
            </a:r>
            <a:endParaRPr lang="ru-RU"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По данной теме используем художественную литературу: «Что такое хорошо, и что такое плохо» В.В. Маяковского, «Девочка чумазая» А.Б. </a:t>
            </a:r>
            <a:r>
              <a:rPr lang="ru-RU"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Барто</a:t>
            </a: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С детьми проводим игровые ситуации, с родителями - беседу о самостоятельном выполнении детьми правил личной гигиены дома.</a:t>
            </a:r>
            <a:endParaRPr lang="ru-RU"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Обучая оказанию первой помощи, рассказываем, что при порезе нужно поднять руку вверх и обратиться за помощью к взрослому; обязательно рассказать о том, что случилось (обжегся, ужалила пчела или оса, упал и сильно ушиб ногу, руку, голову).</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2982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6531"/>
          </a:xfrm>
          <a:prstGeom prst="rect">
            <a:avLst/>
          </a:prstGeom>
        </p:spPr>
      </p:pic>
      <p:sp>
        <p:nvSpPr>
          <p:cNvPr id="2" name="Заголовок 1"/>
          <p:cNvSpPr>
            <a:spLocks noGrp="1"/>
          </p:cNvSpPr>
          <p:nvPr>
            <p:ph type="title"/>
          </p:nvPr>
        </p:nvSpPr>
        <p:spPr>
          <a:xfrm>
            <a:off x="701722" y="146762"/>
            <a:ext cx="10830636" cy="467388"/>
          </a:xfrm>
        </p:spPr>
        <p:txBody>
          <a:bodyPr>
            <a:normAutofit/>
          </a:bodyPr>
          <a:lstStyle/>
          <a:p>
            <a:pPr algn="ctr"/>
            <a:r>
              <a:rPr lang="ru-RU" sz="2000" b="1" dirty="0" smtClean="0">
                <a:ln w="0"/>
                <a:solidFill>
                  <a:schemeClr val="accent5">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ВОПРОСНИК ДЛЯ ПРОВЕРКИ ЗНАНИЙ ДЕТЕЙ ПО ТЕМЕ: «ДОРОЖНАЯ АЗБУКА»</a:t>
            </a:r>
            <a:endParaRPr lang="ru-RU" sz="2000" b="1" dirty="0">
              <a:ln w="0"/>
              <a:solidFill>
                <a:schemeClr val="accent5">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78642" y="760912"/>
            <a:ext cx="11913358" cy="5858252"/>
          </a:xfrm>
        </p:spPr>
        <p:txBody>
          <a:bodyPr>
            <a:normAutofit fontScale="25000" lnSpcReduction="20000"/>
          </a:bodyPr>
          <a:lstStyle/>
          <a:p>
            <a:pPr marL="0" indent="0">
              <a:buNone/>
            </a:pPr>
            <a:r>
              <a:rPr lang="ru-RU" sz="5600" dirty="0" smtClean="0">
                <a:solidFill>
                  <a:schemeClr val="accent5">
                    <a:lumMod val="50000"/>
                  </a:schemeClr>
                </a:solidFill>
                <a:latin typeface="Times New Roman" panose="02020603050405020304" pitchFamily="18" charset="0"/>
                <a:cs typeface="Times New Roman" panose="02020603050405020304" pitchFamily="18" charset="0"/>
              </a:rPr>
              <a:t>1.Что такое улица?</a:t>
            </a:r>
          </a:p>
          <a:p>
            <a:pPr marL="0" indent="0">
              <a:buNone/>
            </a:pPr>
            <a:r>
              <a:rPr lang="ru-RU" sz="5600" dirty="0" smtClean="0">
                <a:solidFill>
                  <a:schemeClr val="accent5">
                    <a:lumMod val="50000"/>
                  </a:schemeClr>
                </a:solidFill>
                <a:latin typeface="Times New Roman" panose="02020603050405020304" pitchFamily="18" charset="0"/>
                <a:cs typeface="Times New Roman" panose="02020603050405020304" pitchFamily="18" charset="0"/>
              </a:rPr>
              <a:t>2.Как регулируется движение на улице?</a:t>
            </a:r>
          </a:p>
          <a:p>
            <a:pPr marL="0" indent="0">
              <a:buNone/>
            </a:pPr>
            <a:r>
              <a:rPr lang="ru-RU" sz="5600" dirty="0" smtClean="0">
                <a:solidFill>
                  <a:schemeClr val="accent5">
                    <a:lumMod val="50000"/>
                  </a:schemeClr>
                </a:solidFill>
                <a:latin typeface="Times New Roman" panose="02020603050405020304" pitchFamily="18" charset="0"/>
                <a:cs typeface="Times New Roman" panose="02020603050405020304" pitchFamily="18" charset="0"/>
              </a:rPr>
              <a:t>3.Какие сигналы светофора ты знаешь? Что они обозначают?</a:t>
            </a:r>
          </a:p>
          <a:p>
            <a:pPr marL="0" indent="0">
              <a:buNone/>
            </a:pPr>
            <a:r>
              <a:rPr lang="ru-RU" sz="5600" dirty="0" smtClean="0">
                <a:solidFill>
                  <a:schemeClr val="accent5">
                    <a:lumMod val="50000"/>
                  </a:schemeClr>
                </a:solidFill>
                <a:latin typeface="Times New Roman" panose="02020603050405020304" pitchFamily="18" charset="0"/>
                <a:cs typeface="Times New Roman" panose="02020603050405020304" pitchFamily="18" charset="0"/>
              </a:rPr>
              <a:t>4.Какие светофоры на улицах города?</a:t>
            </a:r>
          </a:p>
          <a:p>
            <a:pPr marL="0" indent="0">
              <a:buNone/>
            </a:pPr>
            <a:r>
              <a:rPr lang="ru-RU" sz="5600" dirty="0" smtClean="0">
                <a:solidFill>
                  <a:schemeClr val="accent5">
                    <a:lumMod val="50000"/>
                  </a:schemeClr>
                </a:solidFill>
                <a:latin typeface="Times New Roman" panose="02020603050405020304" pitchFamily="18" charset="0"/>
                <a:cs typeface="Times New Roman" panose="02020603050405020304" pitchFamily="18" charset="0"/>
              </a:rPr>
              <a:t>5.Чем отличаются транспортный и пешеходный светофоры?</a:t>
            </a:r>
          </a:p>
          <a:p>
            <a:pPr marL="0" indent="0">
              <a:buNone/>
            </a:pPr>
            <a:r>
              <a:rPr lang="ru-RU" sz="5600" dirty="0" smtClean="0">
                <a:solidFill>
                  <a:schemeClr val="accent5">
                    <a:lumMod val="50000"/>
                  </a:schemeClr>
                </a:solidFill>
                <a:latin typeface="Times New Roman" panose="02020603050405020304" pitchFamily="18" charset="0"/>
                <a:cs typeface="Times New Roman" panose="02020603050405020304" pitchFamily="18" charset="0"/>
              </a:rPr>
              <a:t>6.Как называется человек, который регулирует движение на дороге?</a:t>
            </a:r>
          </a:p>
          <a:p>
            <a:pPr marL="0" indent="0">
              <a:buNone/>
            </a:pPr>
            <a:r>
              <a:rPr lang="ru-RU" sz="5600" dirty="0" smtClean="0">
                <a:solidFill>
                  <a:schemeClr val="accent5">
                    <a:lumMod val="50000"/>
                  </a:schemeClr>
                </a:solidFill>
                <a:latin typeface="Times New Roman" panose="02020603050405020304" pitchFamily="18" charset="0"/>
                <a:cs typeface="Times New Roman" panose="02020603050405020304" pitchFamily="18" charset="0"/>
              </a:rPr>
              <a:t>7.Что помогает регулировщику управлять движением?</a:t>
            </a:r>
          </a:p>
          <a:p>
            <a:pPr marL="0" indent="0">
              <a:buNone/>
            </a:pPr>
            <a:r>
              <a:rPr lang="ru-RU" sz="5600" dirty="0" smtClean="0">
                <a:solidFill>
                  <a:schemeClr val="accent5">
                    <a:lumMod val="50000"/>
                  </a:schemeClr>
                </a:solidFill>
                <a:latin typeface="Times New Roman" panose="02020603050405020304" pitchFamily="18" charset="0"/>
                <a:cs typeface="Times New Roman" panose="02020603050405020304" pitchFamily="18" charset="0"/>
              </a:rPr>
              <a:t>8.Для чего нужны дорожные знаки?</a:t>
            </a:r>
          </a:p>
          <a:p>
            <a:pPr marL="0" indent="0">
              <a:buNone/>
            </a:pPr>
            <a:r>
              <a:rPr lang="ru-RU" sz="5600" dirty="0" smtClean="0">
                <a:solidFill>
                  <a:schemeClr val="accent5">
                    <a:lumMod val="50000"/>
                  </a:schemeClr>
                </a:solidFill>
                <a:latin typeface="Times New Roman" panose="02020603050405020304" pitchFamily="18" charset="0"/>
                <a:cs typeface="Times New Roman" panose="02020603050405020304" pitchFamily="18" charset="0"/>
              </a:rPr>
              <a:t>9.Какие дорожные знаки ты знаешь?</a:t>
            </a:r>
          </a:p>
          <a:p>
            <a:pPr marL="0" indent="0">
              <a:buNone/>
            </a:pPr>
            <a:r>
              <a:rPr lang="ru-RU" sz="5600" dirty="0" smtClean="0">
                <a:solidFill>
                  <a:schemeClr val="accent5">
                    <a:lumMod val="50000"/>
                  </a:schemeClr>
                </a:solidFill>
                <a:latin typeface="Times New Roman" panose="02020603050405020304" pitchFamily="18" charset="0"/>
                <a:cs typeface="Times New Roman" panose="02020603050405020304" pitchFamily="18" charset="0"/>
              </a:rPr>
              <a:t>10.Где должны ходить пешеходы?</a:t>
            </a:r>
          </a:p>
          <a:p>
            <a:pPr marL="0" indent="0">
              <a:buNone/>
            </a:pPr>
            <a:r>
              <a:rPr lang="ru-RU" sz="5600" dirty="0" smtClean="0">
                <a:solidFill>
                  <a:schemeClr val="accent5">
                    <a:lumMod val="50000"/>
                  </a:schemeClr>
                </a:solidFill>
                <a:latin typeface="Times New Roman" panose="02020603050405020304" pitchFamily="18" charset="0"/>
                <a:cs typeface="Times New Roman" panose="02020603050405020304" pitchFamily="18" charset="0"/>
              </a:rPr>
              <a:t>11.Что такое перекресток?</a:t>
            </a:r>
          </a:p>
          <a:p>
            <a:pPr marL="0" indent="0">
              <a:buNone/>
            </a:pPr>
            <a:r>
              <a:rPr lang="ru-RU" sz="5600" dirty="0" smtClean="0">
                <a:solidFill>
                  <a:schemeClr val="accent5">
                    <a:lumMod val="50000"/>
                  </a:schemeClr>
                </a:solidFill>
                <a:latin typeface="Times New Roman" panose="02020603050405020304" pitchFamily="18" charset="0"/>
                <a:cs typeface="Times New Roman" panose="02020603050405020304" pitchFamily="18" charset="0"/>
              </a:rPr>
              <a:t>12.Где и как нужно переходить дорогу?</a:t>
            </a:r>
          </a:p>
          <a:p>
            <a:pPr marL="0" indent="0">
              <a:buNone/>
            </a:pPr>
            <a:r>
              <a:rPr lang="ru-RU" sz="5600" dirty="0" smtClean="0">
                <a:solidFill>
                  <a:schemeClr val="accent5">
                    <a:lumMod val="50000"/>
                  </a:schemeClr>
                </a:solidFill>
                <a:latin typeface="Times New Roman" panose="02020603050405020304" pitchFamily="18" charset="0"/>
                <a:cs typeface="Times New Roman" panose="02020603050405020304" pitchFamily="18" charset="0"/>
              </a:rPr>
              <a:t>13.Как обозначается пешеходный переход?</a:t>
            </a:r>
          </a:p>
          <a:p>
            <a:pPr marL="0" indent="0">
              <a:buNone/>
            </a:pPr>
            <a:r>
              <a:rPr lang="ru-RU" sz="5600" dirty="0" smtClean="0">
                <a:solidFill>
                  <a:schemeClr val="accent5">
                    <a:lumMod val="50000"/>
                  </a:schemeClr>
                </a:solidFill>
                <a:latin typeface="Times New Roman" panose="02020603050405020304" pitchFamily="18" charset="0"/>
                <a:cs typeface="Times New Roman" panose="02020603050405020304" pitchFamily="18" charset="0"/>
              </a:rPr>
              <a:t>14.Какие дорожные переходы  ты знаешь?</a:t>
            </a:r>
          </a:p>
          <a:p>
            <a:pPr marL="0" indent="0">
              <a:buNone/>
            </a:pPr>
            <a:r>
              <a:rPr lang="ru-RU" sz="5600" dirty="0" smtClean="0">
                <a:solidFill>
                  <a:schemeClr val="accent5">
                    <a:lumMod val="50000"/>
                  </a:schemeClr>
                </a:solidFill>
                <a:latin typeface="Times New Roman" panose="02020603050405020304" pitchFamily="18" charset="0"/>
                <a:cs typeface="Times New Roman" panose="02020603050405020304" pitchFamily="18" charset="0"/>
              </a:rPr>
              <a:t>15.Где на проезжей части можно переждать поток машин?</a:t>
            </a:r>
          </a:p>
          <a:p>
            <a:pPr marL="0" indent="0">
              <a:buNone/>
            </a:pPr>
            <a:r>
              <a:rPr lang="ru-RU" sz="5600" dirty="0" smtClean="0">
                <a:solidFill>
                  <a:schemeClr val="accent5">
                    <a:lumMod val="50000"/>
                  </a:schemeClr>
                </a:solidFill>
                <a:latin typeface="Times New Roman" panose="02020603050405020304" pitchFamily="18" charset="0"/>
                <a:cs typeface="Times New Roman" panose="02020603050405020304" pitchFamily="18" charset="0"/>
              </a:rPr>
              <a:t>16.Где должны ездить автомобили?</a:t>
            </a:r>
          </a:p>
          <a:p>
            <a:pPr marL="0" indent="0">
              <a:buNone/>
            </a:pPr>
            <a:r>
              <a:rPr lang="ru-RU" sz="5600" dirty="0" smtClean="0">
                <a:solidFill>
                  <a:schemeClr val="accent5">
                    <a:lumMod val="50000"/>
                  </a:schemeClr>
                </a:solidFill>
                <a:latin typeface="Times New Roman" panose="02020603050405020304" pitchFamily="18" charset="0"/>
                <a:cs typeface="Times New Roman" panose="02020603050405020304" pitchFamily="18" charset="0"/>
              </a:rPr>
              <a:t>17.Чем отличается грузовой транспорт от пассажирского?</a:t>
            </a:r>
          </a:p>
          <a:p>
            <a:pPr marL="0" indent="0">
              <a:buNone/>
            </a:pPr>
            <a:r>
              <a:rPr lang="ru-RU" sz="5600" dirty="0" smtClean="0">
                <a:solidFill>
                  <a:schemeClr val="accent5">
                    <a:lumMod val="50000"/>
                  </a:schemeClr>
                </a:solidFill>
                <a:latin typeface="Times New Roman" panose="02020603050405020304" pitchFamily="18" charset="0"/>
                <a:cs typeface="Times New Roman" panose="02020603050405020304" pitchFamily="18" charset="0"/>
              </a:rPr>
              <a:t>18.Какие виды пассажирского транспорта ты знаешь?</a:t>
            </a:r>
          </a:p>
          <a:p>
            <a:pPr marL="0" indent="0">
              <a:buNone/>
            </a:pPr>
            <a:r>
              <a:rPr lang="ru-RU" sz="5600" dirty="0" smtClean="0">
                <a:solidFill>
                  <a:schemeClr val="accent5">
                    <a:lumMod val="50000"/>
                  </a:schemeClr>
                </a:solidFill>
                <a:latin typeface="Times New Roman" panose="02020603050405020304" pitchFamily="18" charset="0"/>
                <a:cs typeface="Times New Roman" panose="02020603050405020304" pitchFamily="18" charset="0"/>
              </a:rPr>
              <a:t>19.Для чего нужен пассажирский транспорт? Где его ожидают люди?</a:t>
            </a:r>
          </a:p>
          <a:p>
            <a:pPr marL="0" indent="0">
              <a:buNone/>
            </a:pPr>
            <a:r>
              <a:rPr lang="ru-RU" sz="5600" dirty="0" smtClean="0">
                <a:solidFill>
                  <a:schemeClr val="accent5">
                    <a:lumMod val="50000"/>
                  </a:schemeClr>
                </a:solidFill>
                <a:latin typeface="Times New Roman" panose="02020603050405020304" pitchFamily="18" charset="0"/>
                <a:cs typeface="Times New Roman" panose="02020603050405020304" pitchFamily="18" charset="0"/>
              </a:rPr>
              <a:t>20.Какие ты знаешь правила поведения в транспорте?</a:t>
            </a:r>
          </a:p>
          <a:p>
            <a:pPr marL="0" indent="0">
              <a:buNone/>
            </a:pPr>
            <a:r>
              <a:rPr lang="ru-RU" sz="5600" dirty="0" smtClean="0">
                <a:solidFill>
                  <a:schemeClr val="accent5">
                    <a:lumMod val="50000"/>
                  </a:schemeClr>
                </a:solidFill>
                <a:latin typeface="Times New Roman" panose="02020603050405020304" pitchFamily="18" charset="0"/>
                <a:cs typeface="Times New Roman" panose="02020603050405020304" pitchFamily="18" charset="0"/>
              </a:rPr>
              <a:t>21.Чего нельзя делать на дороге?</a:t>
            </a:r>
          </a:p>
          <a:p>
            <a:pPr marL="0" indent="0">
              <a:buNone/>
            </a:pPr>
            <a:endParaRPr lang="ru-RU" sz="1600" dirty="0" smtClean="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028803" y="1463298"/>
            <a:ext cx="5619086" cy="4214315"/>
          </a:xfrm>
          <a:prstGeom prst="rect">
            <a:avLst/>
          </a:prstGeom>
        </p:spPr>
      </p:pic>
    </p:spTree>
    <p:extLst>
      <p:ext uri="{BB962C8B-B14F-4D97-AF65-F5344CB8AC3E}">
        <p14:creationId xmlns:p14="http://schemas.microsoft.com/office/powerpoint/2010/main" val="1830674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66531"/>
          </a:xfrm>
          <a:prstGeom prst="rect">
            <a:avLst/>
          </a:prstGeom>
        </p:spPr>
      </p:pic>
      <p:pic>
        <p:nvPicPr>
          <p:cNvPr id="6" name="Объект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380931" y="509600"/>
            <a:ext cx="3417705" cy="2563279"/>
          </a:xfr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024" y="365125"/>
            <a:ext cx="3766782" cy="2825087"/>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0386" y="3449413"/>
            <a:ext cx="3998794" cy="2999096"/>
          </a:xfrm>
          <a:prstGeom prst="rect">
            <a:avLst/>
          </a:prstGeom>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48763" y="360386"/>
            <a:ext cx="3616657" cy="2712493"/>
          </a:xfrm>
          <a:prstGeom prst="rect">
            <a:avLst/>
          </a:prstGeom>
        </p:spPr>
      </p:pic>
      <p:pic>
        <p:nvPicPr>
          <p:cNvPr id="12" name="Рисунок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024" y="3555337"/>
            <a:ext cx="3375546" cy="2531660"/>
          </a:xfrm>
          <a:prstGeom prst="rect">
            <a:avLst/>
          </a:prstGeom>
        </p:spPr>
      </p:pic>
      <p:pic>
        <p:nvPicPr>
          <p:cNvPr id="13" name="Рисунок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39996" y="3433265"/>
            <a:ext cx="3538309" cy="2653732"/>
          </a:xfrm>
          <a:prstGeom prst="rect">
            <a:avLst/>
          </a:prstGeom>
        </p:spPr>
      </p:pic>
    </p:spTree>
    <p:extLst>
      <p:ext uri="{BB962C8B-B14F-4D97-AF65-F5344CB8AC3E}">
        <p14:creationId xmlns:p14="http://schemas.microsoft.com/office/powerpoint/2010/main" val="34086048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549</Words>
  <Application>Microsoft Office PowerPoint</Application>
  <PresentationFormat>Широкоэкранный</PresentationFormat>
  <Paragraphs>53</Paragraphs>
  <Slides>7</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Calibri</vt:lpstr>
      <vt:lpstr>Calibri Light</vt:lpstr>
      <vt:lpstr>Times New Roman</vt:lpstr>
      <vt:lpstr>Тема Office</vt:lpstr>
      <vt:lpstr>ВЗАИМОДЕЙСТВИЕ С РОДИТЕЛЯМИ В ВОПРОСАХ ОБУЧЕНИЯ ДОШКОЛЬНИКОВ ОСНОВАМ БЕЗОПАСНОСТИ </vt:lpstr>
      <vt:lpstr>Презентация PowerPoint</vt:lpstr>
      <vt:lpstr>Презентация PowerPoint</vt:lpstr>
      <vt:lpstr>Презентация PowerPoint</vt:lpstr>
      <vt:lpstr>Презентация PowerPoint</vt:lpstr>
      <vt:lpstr>ВОПРОСНИК ДЛЯ ПРОВЕРКИ ЗНАНИЙ ДЕТЕЙ ПО ТЕМЕ: «ДОРОЖНАЯ АЗБУКА»</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ВЗАИМОДЕЙСТВИЕ С РОДИТЕЛЯМИ В ВОПРОСАХ ОБУЧЕНИЯ ДОШКОЛЬНИКОВ ОСНОВАМ БЕЗОПАСНОСТИ </dc:title>
  <dc:creator>Reanimator</dc:creator>
  <cp:lastModifiedBy>Reanimator</cp:lastModifiedBy>
  <cp:revision>11</cp:revision>
  <dcterms:created xsi:type="dcterms:W3CDTF">2015-02-09T16:34:20Z</dcterms:created>
  <dcterms:modified xsi:type="dcterms:W3CDTF">2015-11-01T18:35:56Z</dcterms:modified>
</cp:coreProperties>
</file>