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58" r:id="rId11"/>
    <p:sldId id="259" r:id="rId12"/>
    <p:sldId id="260" r:id="rId13"/>
    <p:sldId id="261" r:id="rId14"/>
    <p:sldId id="263" r:id="rId15"/>
    <p:sldId id="262" r:id="rId16"/>
    <p:sldId id="264" r:id="rId17"/>
    <p:sldId id="265" r:id="rId18"/>
    <p:sldId id="266" r:id="rId19"/>
    <p:sldId id="276" r:id="rId20"/>
    <p:sldId id="277" r:id="rId21"/>
    <p:sldId id="267" r:id="rId22"/>
    <p:sldId id="275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350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76F2-DD6A-4E48-945C-F28E273117ED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F0ADF-F67B-4098-90E8-7D11FAFCE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1259632" y="1484784"/>
            <a:ext cx="6984776" cy="328992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Итоговое сочинение </a:t>
            </a:r>
            <a:endParaRPr lang="ru-RU" sz="4800" b="1" dirty="0" smtClean="0">
              <a:solidFill>
                <a:schemeClr val="tx1"/>
              </a:solidFill>
            </a:endParaRPr>
          </a:p>
          <a:p>
            <a:r>
              <a:rPr lang="ru-RU" sz="4800" b="1" dirty="0" smtClean="0">
                <a:solidFill>
                  <a:schemeClr val="tx1"/>
                </a:solidFill>
              </a:rPr>
              <a:t>по </a:t>
            </a:r>
            <a:r>
              <a:rPr lang="ru-RU" sz="4800" b="1" dirty="0" smtClean="0">
                <a:solidFill>
                  <a:schemeClr val="tx1"/>
                </a:solidFill>
              </a:rPr>
              <a:t>русскому языку  </a:t>
            </a:r>
            <a:endParaRPr lang="ru-RU" sz="4800" b="1" dirty="0" smtClean="0">
              <a:solidFill>
                <a:schemeClr val="tx1"/>
              </a:solidFill>
            </a:endParaRPr>
          </a:p>
          <a:p>
            <a:r>
              <a:rPr lang="ru-RU" sz="4800" b="1" dirty="0" smtClean="0">
                <a:solidFill>
                  <a:schemeClr val="tx1"/>
                </a:solidFill>
              </a:rPr>
              <a:t>(2015- </a:t>
            </a:r>
            <a:r>
              <a:rPr lang="ru-RU" sz="4800" b="1" dirty="0" smtClean="0">
                <a:solidFill>
                  <a:schemeClr val="tx1"/>
                </a:solidFill>
              </a:rPr>
              <a:t>2016 </a:t>
            </a:r>
            <a:r>
              <a:rPr lang="ru-RU" sz="4800" b="1" dirty="0" smtClean="0">
                <a:solidFill>
                  <a:schemeClr val="tx1"/>
                </a:solidFill>
              </a:rPr>
              <a:t>учебный год)</a:t>
            </a:r>
            <a:endParaRPr lang="ru-RU" sz="4800" b="1" dirty="0" smtClean="0">
              <a:solidFill>
                <a:schemeClr val="tx1"/>
              </a:solidFill>
            </a:endParaRPr>
          </a:p>
          <a:p>
            <a:endParaRPr lang="ru-RU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43192" cy="652934"/>
          </a:xfrm>
        </p:spPr>
        <p:txBody>
          <a:bodyPr>
            <a:normAutofit fontScale="90000"/>
          </a:bodyPr>
          <a:lstStyle/>
          <a:p>
            <a:r>
              <a:rPr lang="ru-RU" altLang="ru-RU" sz="1600" b="1" i="1" dirty="0" smtClean="0">
                <a:solidFill>
                  <a:srgbClr val="FF0000"/>
                </a:solidFill>
              </a:rPr>
              <a:t> </a:t>
            </a:r>
            <a:r>
              <a:rPr lang="ru-RU" altLang="ru-RU" sz="2200" b="1" i="1" dirty="0" smtClean="0">
                <a:solidFill>
                  <a:srgbClr val="FF0000"/>
                </a:solidFill>
              </a:rPr>
              <a:t>Критерии оценивания итогового сочинения организациями, реализующими образовательные программы среднего общего  образования 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altLang="ru-RU" dirty="0" smtClean="0"/>
              <a:t>Сочинение оценивается </a:t>
            </a:r>
            <a:r>
              <a:rPr lang="ru-RU" altLang="ru-RU" b="1" dirty="0" smtClean="0"/>
              <a:t>по шести критериям. </a:t>
            </a:r>
            <a:r>
              <a:rPr lang="ru-RU" altLang="ru-RU" b="1" u="sng" dirty="0" smtClean="0">
                <a:solidFill>
                  <a:srgbClr val="0000CC"/>
                </a:solidFill>
              </a:rPr>
              <a:t>Критерии №1 и №2  </a:t>
            </a:r>
            <a:r>
              <a:rPr lang="ru-RU" altLang="ru-RU" b="1" dirty="0" smtClean="0"/>
              <a:t>являются основными.</a:t>
            </a:r>
          </a:p>
          <a:p>
            <a:r>
              <a:rPr lang="ru-RU" altLang="ru-RU" b="1" dirty="0" smtClean="0"/>
              <a:t>Для получения «зачета» за итоговое сочинение необходимо получить «зачет» по критериям №1 и №2  </a:t>
            </a:r>
            <a:r>
              <a:rPr lang="ru-RU" altLang="ru-RU" dirty="0" smtClean="0">
                <a:solidFill>
                  <a:srgbClr val="FF0000"/>
                </a:solidFill>
              </a:rPr>
              <a:t>(</a:t>
            </a:r>
            <a:r>
              <a:rPr lang="ru-RU" altLang="ru-RU" b="1" dirty="0" smtClean="0">
                <a:solidFill>
                  <a:srgbClr val="FF0000"/>
                </a:solidFill>
              </a:rPr>
              <a:t>выставление «незачета» по одному из этих критериев автоматически ведет к «незачету» за работу в целом</a:t>
            </a:r>
            <a:r>
              <a:rPr lang="ru-RU" altLang="ru-RU" b="1" dirty="0" smtClean="0"/>
              <a:t>), а также дополнительно «зачет» хотя бы по одному из других критериев </a:t>
            </a:r>
            <a:r>
              <a:rPr lang="ru-RU" altLang="ru-RU" b="1" dirty="0" smtClean="0">
                <a:solidFill>
                  <a:srgbClr val="0000CC"/>
                </a:solidFill>
              </a:rPr>
              <a:t>(№3-№6).</a:t>
            </a:r>
          </a:p>
          <a:p>
            <a:r>
              <a:rPr lang="ru-RU" altLang="ru-RU" dirty="0" smtClean="0"/>
              <a:t>При выставлении оценки учитывается объем сочинения. Рекомендуемое количество слов- 250. Если в сочинении менее 250 слов </a:t>
            </a:r>
            <a:r>
              <a:rPr lang="ru-RU" altLang="ru-RU" b="1" dirty="0" smtClean="0"/>
              <a:t>(в подсчёт включаются все слова, в том числе и служебные), </a:t>
            </a:r>
            <a:r>
              <a:rPr lang="ru-RU" altLang="ru-RU" dirty="0" smtClean="0"/>
              <a:t>то такая работа считается невыполненной и </a:t>
            </a:r>
            <a:r>
              <a:rPr lang="ru-RU" altLang="ru-RU" b="1" dirty="0" smtClean="0">
                <a:solidFill>
                  <a:srgbClr val="FF0000"/>
                </a:solidFill>
              </a:rPr>
              <a:t>оценивается 0 баллов. </a:t>
            </a:r>
            <a:r>
              <a:rPr lang="ru-RU" altLang="ru-RU" b="1" dirty="0" smtClean="0"/>
              <a:t>Максимальное количество слов в сочинении не устанавливается</a:t>
            </a:r>
            <a:r>
              <a:rPr lang="ru-RU" altLang="ru-RU" dirty="0" smtClean="0"/>
              <a:t>: в определении объема своего сочинения выпускник должен исходить из того, что на всю работу отводится 3 часа 55 минут.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Критерий №1 </a:t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b="1" dirty="0" smtClean="0">
                <a:solidFill>
                  <a:srgbClr val="FF0000"/>
                </a:solidFill>
              </a:rPr>
              <a:t>Соответствие теме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ru-RU" altLang="ru-RU" i="1" dirty="0" smtClean="0"/>
              <a:t> </a:t>
            </a:r>
            <a:r>
              <a:rPr lang="ru-RU" altLang="ru-RU" b="1" dirty="0" smtClean="0"/>
              <a:t>Данный критерий нацеливает на проверку содержания сочинения.</a:t>
            </a:r>
          </a:p>
          <a:p>
            <a:pPr>
              <a:buFontTx/>
              <a:buNone/>
            </a:pPr>
            <a:r>
              <a:rPr lang="ru-RU" altLang="ru-RU" dirty="0" smtClean="0"/>
              <a:t>      Выпускник рассуждает на предложенную тему, </a:t>
            </a:r>
            <a:r>
              <a:rPr lang="ru-RU" altLang="ru-RU" b="1" dirty="0" smtClean="0">
                <a:solidFill>
                  <a:srgbClr val="FF0000"/>
                </a:solidFill>
              </a:rPr>
              <a:t>выбрав путь её раскрытия </a:t>
            </a:r>
            <a:r>
              <a:rPr lang="ru-RU" altLang="ru-RU" b="1" i="1" dirty="0" smtClean="0"/>
              <a:t>(например, отвечает на вопрос, поставленный в теме, или размышляет над предложенной проблемой, или строит высказывание на основе связанных с темой тезисов и т.п.).</a:t>
            </a:r>
          </a:p>
          <a:p>
            <a:pPr>
              <a:buFontTx/>
              <a:buNone/>
            </a:pPr>
            <a:r>
              <a:rPr lang="ru-RU" altLang="ru-RU" i="1" dirty="0" smtClean="0"/>
              <a:t>           «Незачет» ставится только при условии, если сочинение </a:t>
            </a:r>
            <a:r>
              <a:rPr lang="ru-RU" altLang="ru-RU" b="1" i="1" dirty="0" smtClean="0"/>
              <a:t>не соответствует теме или в нем не прослеживается конкретной цели высказывания,</a:t>
            </a:r>
            <a:r>
              <a:rPr lang="ru-RU" altLang="ru-RU" i="1" dirty="0" smtClean="0"/>
              <a:t> т.е. коммуникативного замысла (во всех остальных случаях выставляется «зачет»).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altLang="ru-RU" sz="3100" b="1" dirty="0" smtClean="0">
                <a:solidFill>
                  <a:srgbClr val="FF0000"/>
                </a:solidFill>
              </a:rPr>
              <a:t>Критерий №2</a:t>
            </a:r>
            <a:r>
              <a:rPr lang="ru-RU" altLang="ru-RU" sz="3100" b="1" dirty="0" smtClean="0"/>
              <a:t/>
            </a:r>
            <a:br>
              <a:rPr lang="ru-RU" altLang="ru-RU" sz="3100" b="1" dirty="0" smtClean="0"/>
            </a:br>
            <a:r>
              <a:rPr lang="ru-RU" altLang="ru-RU" sz="3100" b="1" dirty="0" smtClean="0"/>
              <a:t> </a:t>
            </a:r>
            <a:r>
              <a:rPr lang="ru-RU" altLang="ru-RU" sz="3100" b="1" dirty="0" smtClean="0">
                <a:solidFill>
                  <a:srgbClr val="FF0000"/>
                </a:solidFill>
              </a:rPr>
              <a:t>Аргументация. Привлечение литературного материала</a:t>
            </a:r>
            <a:r>
              <a:rPr lang="ru-RU" altLang="ru-RU" sz="4800" dirty="0" smtClean="0"/>
              <a:t/>
            </a:r>
            <a:br>
              <a:rPr lang="ru-RU" altLang="ru-RU" sz="48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Tx/>
              <a:buNone/>
            </a:pPr>
            <a:r>
              <a:rPr lang="ru-RU" altLang="ru-RU" b="1" dirty="0" smtClean="0"/>
              <a:t>Данный критерий нацеливает на проверку умения использовать литературный материал для построения рассуждения на предложенную тему и для аргументации  своей позиции.</a:t>
            </a:r>
          </a:p>
          <a:p>
            <a:pPr>
              <a:buFontTx/>
              <a:buNone/>
            </a:pPr>
            <a:r>
              <a:rPr lang="ru-RU" altLang="ru-RU" dirty="0" smtClean="0"/>
              <a:t>            Выпускник строит рассуждение, привлекая для аргументации </a:t>
            </a:r>
            <a:r>
              <a:rPr lang="ru-RU" altLang="ru-RU" b="1" dirty="0" smtClean="0"/>
              <a:t>не менее одного произведения отечественной или мировой литературы,</a:t>
            </a:r>
            <a:r>
              <a:rPr lang="ru-RU" altLang="ru-RU" dirty="0" smtClean="0"/>
              <a:t> избирая свой путь использования литературного материала; </a:t>
            </a:r>
            <a:r>
              <a:rPr lang="ru-RU" altLang="ru-RU" b="1" dirty="0" smtClean="0">
                <a:solidFill>
                  <a:srgbClr val="FF0000"/>
                </a:solidFill>
              </a:rPr>
              <a:t>показывает разный уровень осмысления литературного материала</a:t>
            </a:r>
            <a:r>
              <a:rPr lang="ru-RU" altLang="ru-RU" b="1" i="1" dirty="0" smtClean="0">
                <a:solidFill>
                  <a:srgbClr val="FF0000"/>
                </a:solidFill>
              </a:rPr>
              <a:t>:</a:t>
            </a:r>
            <a:r>
              <a:rPr lang="ru-RU" altLang="ru-RU" b="1" i="1" dirty="0" smtClean="0"/>
              <a:t> от элементов смыслового анализа (например, тематика, проблематика, сюжет, характеры и т.п.) до комплексного анализа художественного текста в единстве формы и содержания и его интерпретации в аспекте выбранной темы</a:t>
            </a:r>
            <a:r>
              <a:rPr lang="ru-RU" altLang="ru-RU" dirty="0" smtClean="0"/>
              <a:t>.</a:t>
            </a:r>
          </a:p>
          <a:p>
            <a:pPr>
              <a:buFontTx/>
              <a:buNone/>
            </a:pPr>
            <a:r>
              <a:rPr lang="ru-RU" altLang="ru-RU" i="1" dirty="0" smtClean="0"/>
              <a:t>            «Незачет» ставится при условии, </a:t>
            </a:r>
            <a:r>
              <a:rPr lang="ru-RU" altLang="ru-RU" i="1" u="sng" dirty="0" smtClean="0"/>
              <a:t>если сочинение написано без привлечения литературного материала, или в нем существенно искажено содержание произведения, или литературные произведения лишь упоминаются в работе, не становясь опорой для рассуждения </a:t>
            </a:r>
            <a:r>
              <a:rPr lang="ru-RU" altLang="ru-RU" i="1" dirty="0" smtClean="0"/>
              <a:t>(во всех остальных случаях выставляется «зачет»).</a:t>
            </a:r>
            <a:endParaRPr lang="ru-RU" alt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Критерий №3 </a:t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b="1" dirty="0" smtClean="0">
                <a:solidFill>
                  <a:srgbClr val="FF0000"/>
                </a:solidFill>
              </a:rPr>
              <a:t>Композиция</a:t>
            </a:r>
            <a:r>
              <a:rPr lang="ru-RU" altLang="ru-RU" dirty="0" smtClean="0">
                <a:solidFill>
                  <a:srgbClr val="FF0000"/>
                </a:solidFill>
              </a:rPr>
              <a:t/>
            </a:r>
            <a:br>
              <a:rPr lang="ru-RU" alt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Tx/>
              <a:buNone/>
            </a:pPr>
            <a:r>
              <a:rPr lang="ru-RU" altLang="ru-RU" b="1" dirty="0" smtClean="0"/>
              <a:t>Данный критерий нацеливает на проверку умения логично выстраивать рассуждение на предложенную тему. </a:t>
            </a:r>
          </a:p>
          <a:p>
            <a:pPr>
              <a:buFontTx/>
              <a:buNone/>
            </a:pPr>
            <a:r>
              <a:rPr lang="ru-RU" altLang="ru-RU" dirty="0" smtClean="0"/>
              <a:t>               Выпускник аргументирует высказанные мысли, </a:t>
            </a:r>
            <a:r>
              <a:rPr lang="ru-RU" altLang="ru-RU" dirty="0" smtClean="0">
                <a:solidFill>
                  <a:srgbClr val="FF0000"/>
                </a:solidFill>
              </a:rPr>
              <a:t>стараясь выдерживать соотношение между тезисом и доказательствами</a:t>
            </a:r>
            <a:r>
              <a:rPr lang="ru-RU" altLang="ru-RU" dirty="0" smtClean="0"/>
              <a:t>.</a:t>
            </a:r>
          </a:p>
          <a:p>
            <a:pPr>
              <a:buFontTx/>
              <a:buNone/>
            </a:pPr>
            <a:r>
              <a:rPr lang="ru-RU" altLang="ru-RU" i="1" dirty="0" smtClean="0"/>
              <a:t>         «Незачет» ставится при условии, если </a:t>
            </a:r>
            <a:r>
              <a:rPr lang="ru-RU" altLang="ru-RU" i="1" u="sng" dirty="0" smtClean="0"/>
              <a:t>грубые логические нарушения мешают пониманию смысла сказанного или отсутствует </a:t>
            </a:r>
            <a:r>
              <a:rPr lang="ru-RU" altLang="ru-RU" i="1" u="sng" dirty="0" err="1" smtClean="0"/>
              <a:t>тезисно-доказательная</a:t>
            </a:r>
            <a:r>
              <a:rPr lang="ru-RU" altLang="ru-RU" i="1" u="sng" dirty="0" smtClean="0"/>
              <a:t> часть</a:t>
            </a:r>
            <a:r>
              <a:rPr lang="ru-RU" altLang="ru-RU" i="1" dirty="0" smtClean="0"/>
              <a:t> (во всех остальных случаях выставляется «зачет»).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Критерий №4 </a:t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b="1" dirty="0" smtClean="0">
                <a:solidFill>
                  <a:srgbClr val="FF0000"/>
                </a:solidFill>
              </a:rPr>
              <a:t> Качество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Tx/>
              <a:buNone/>
            </a:pPr>
            <a:r>
              <a:rPr lang="ru-RU" altLang="ru-RU" b="1" dirty="0" smtClean="0"/>
              <a:t>Данный критерий нацеливает на проверку речевого оформления текста сочинения.</a:t>
            </a:r>
          </a:p>
          <a:p>
            <a:pPr>
              <a:buFontTx/>
              <a:buNone/>
            </a:pPr>
            <a:r>
              <a:rPr lang="ru-RU" altLang="ru-RU" dirty="0" smtClean="0"/>
              <a:t>         Выпускник точно выражает мысли, используя разнообразную лексику и различные грамматические конструкции, при необходимости уместно употребляет термины, избегает речевых штампов. </a:t>
            </a:r>
          </a:p>
          <a:p>
            <a:pPr>
              <a:buFontTx/>
              <a:buNone/>
            </a:pPr>
            <a:r>
              <a:rPr lang="ru-RU" altLang="ru-RU" i="1" dirty="0" smtClean="0"/>
              <a:t>         «Незачет» ставится при условии, если </a:t>
            </a:r>
            <a:r>
              <a:rPr lang="ru-RU" altLang="ru-RU" i="1" u="sng" dirty="0" smtClean="0"/>
              <a:t>низкое качество речи существенно затрудняет понимание смысла сочинения</a:t>
            </a:r>
            <a:r>
              <a:rPr lang="ru-RU" altLang="ru-RU" i="1" dirty="0" smtClean="0"/>
              <a:t> (во всех остальных случаях выставляется «зачет»).</a:t>
            </a:r>
            <a:endParaRPr lang="ru-RU" altLang="ru-RU" dirty="0" smtClean="0"/>
          </a:p>
          <a:p>
            <a:endParaRPr lang="ru-RU" alt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Критерий №5 </a:t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b="1" dirty="0" smtClean="0">
                <a:solidFill>
                  <a:srgbClr val="FF0000"/>
                </a:solidFill>
              </a:rPr>
              <a:t>Грамотность</a:t>
            </a:r>
            <a:r>
              <a:rPr lang="ru-RU" altLang="ru-RU" dirty="0" smtClean="0">
                <a:solidFill>
                  <a:srgbClr val="FF0000"/>
                </a:solidFill>
              </a:rPr>
              <a:t/>
            </a:r>
            <a:br>
              <a:rPr lang="ru-RU" alt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 b="1" dirty="0" smtClean="0"/>
              <a:t>Данный критерий позволяет оценить грамотность выпускника.</a:t>
            </a:r>
          </a:p>
          <a:p>
            <a:pPr>
              <a:buFontTx/>
              <a:buNone/>
            </a:pPr>
            <a:r>
              <a:rPr lang="ru-RU" altLang="ru-RU" i="1" dirty="0" smtClean="0"/>
              <a:t>        «Незачет» ставится, если </a:t>
            </a:r>
            <a:r>
              <a:rPr lang="ru-RU" altLang="ru-RU" i="1" u="sng" dirty="0" smtClean="0"/>
              <a:t>речевые, грамматические, а также орфографические и пунктуационные ошибки, допущенные в сочинении, затрудняют чтение и понимание текста</a:t>
            </a:r>
            <a:r>
              <a:rPr lang="ru-RU" altLang="ru-RU" i="1" dirty="0" smtClean="0"/>
              <a:t> (в сумме </a:t>
            </a:r>
            <a:r>
              <a:rPr lang="ru-RU" altLang="ru-RU" b="1" i="1" dirty="0" smtClean="0">
                <a:solidFill>
                  <a:srgbClr val="FF0000"/>
                </a:solidFill>
              </a:rPr>
              <a:t>более 5 ошибок на 100 слов).</a:t>
            </a:r>
            <a:endParaRPr lang="ru-RU" alt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kern="10" dirty="0" smtClean="0">
              <a:ln w="9525">
                <a:noFill/>
                <a:round/>
                <a:headEnd/>
                <a:tailEnd/>
              </a:ln>
              <a:solidFill>
                <a:srgbClr val="A50021"/>
              </a:soli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A50021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Этапы подготовки</a:t>
            </a:r>
            <a:br>
              <a:rPr lang="ru-RU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A50021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A50021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 сочинению на заданную тему</a:t>
            </a:r>
            <a:br>
              <a:rPr lang="ru-RU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A50021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Типы вступления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1200" b="1" dirty="0"/>
              <a:t>Историческое вступление</a:t>
            </a:r>
            <a:endParaRPr lang="ru-RU" sz="1200" dirty="0"/>
          </a:p>
          <a:p>
            <a:pPr fontAlgn="base"/>
            <a:r>
              <a:rPr lang="ru-RU" sz="1100" b="1" dirty="0"/>
              <a:t>Возможно только в тех сочинениях, где рассматривается значение данного произведения, творчества писателя или поэта, связь эпохи и произведения. </a:t>
            </a:r>
            <a:r>
              <a:rPr lang="ru-RU" sz="1100" b="1" i="1" dirty="0"/>
              <a:t>(«Эпоха революционных преобразований в произведениях А.Платонова, М.Замятина, М.Шолохова».</a:t>
            </a:r>
            <a:endParaRPr lang="ru-RU" sz="1100" dirty="0"/>
          </a:p>
          <a:p>
            <a:pPr fontAlgn="base"/>
            <a:r>
              <a:rPr lang="ru-RU" sz="1200" b="1" dirty="0"/>
              <a:t>Аналитическое вступление</a:t>
            </a:r>
            <a:endParaRPr lang="ru-RU" sz="1200" dirty="0"/>
          </a:p>
          <a:p>
            <a:pPr fontAlgn="base"/>
            <a:r>
              <a:rPr lang="ru-RU" sz="1100" b="1" dirty="0"/>
              <a:t>В нём анализируются центральные понятия темы (литературоведческие, философские и др. термины) и проблемно сформулированные определения</a:t>
            </a:r>
            <a:r>
              <a:rPr lang="ru-RU" sz="1100" dirty="0"/>
              <a:t>. </a:t>
            </a:r>
            <a:r>
              <a:rPr lang="ru-RU" sz="1100" b="1" i="1" dirty="0"/>
              <a:t>«Душа и маска Печорина в художественном изображении М.Ю.Лермонтова»:</a:t>
            </a:r>
            <a:r>
              <a:rPr lang="ru-RU" sz="1100" dirty="0"/>
              <a:t> </a:t>
            </a:r>
            <a:r>
              <a:rPr lang="ru-RU" sz="1100" u="sng" dirty="0"/>
              <a:t>нужно определить, что понимается под словами «маска Печорина» и что мы имеем в виду, говоря о душе героя.</a:t>
            </a:r>
            <a:endParaRPr lang="ru-RU" sz="1100" dirty="0"/>
          </a:p>
          <a:p>
            <a:pPr fontAlgn="base"/>
            <a:r>
              <a:rPr lang="ru-RU" sz="1200" b="1" dirty="0"/>
              <a:t>Биографическое вступление</a:t>
            </a:r>
            <a:endParaRPr lang="ru-RU" sz="1200" dirty="0"/>
          </a:p>
          <a:p>
            <a:pPr fontAlgn="base"/>
            <a:r>
              <a:rPr lang="ru-RU" sz="1100" b="1" dirty="0"/>
              <a:t>Некоторые темы предполагают знание учащимися сведений из биографии автора, фактов его жизни, истории создания произведения и т.п.</a:t>
            </a:r>
            <a:endParaRPr lang="ru-RU" sz="1100" dirty="0"/>
          </a:p>
          <a:p>
            <a:pPr fontAlgn="base"/>
            <a:r>
              <a:rPr lang="ru-RU" sz="1100" b="1" i="1" dirty="0"/>
              <a:t>«Россия в лирике А.Блока»: </a:t>
            </a:r>
            <a:r>
              <a:rPr lang="ru-RU" sz="1100" u="sng" dirty="0"/>
              <a:t>невозможно обойтись без обращения к истории души поэта и изменению его взглядов на мир.</a:t>
            </a:r>
            <a:endParaRPr lang="ru-RU" sz="1100" dirty="0"/>
          </a:p>
          <a:p>
            <a:pPr fontAlgn="base"/>
            <a:r>
              <a:rPr lang="ru-RU" sz="1200" b="1" dirty="0"/>
              <a:t>Сравнительное вступление</a:t>
            </a:r>
            <a:endParaRPr lang="ru-RU" sz="1200" dirty="0"/>
          </a:p>
          <a:p>
            <a:pPr fontAlgn="base"/>
            <a:r>
              <a:rPr lang="ru-RU" sz="1100" b="1" i="1" dirty="0"/>
              <a:t>«Война гуляет по России, а мы такие молодые…» (По произведениям Б.Васильева, В.Астафьева, К.Воробьева и др.):</a:t>
            </a:r>
            <a:r>
              <a:rPr lang="ru-RU" sz="1100" i="1" dirty="0"/>
              <a:t> </a:t>
            </a:r>
            <a:r>
              <a:rPr lang="ru-RU" sz="1100" u="sng" dirty="0"/>
              <a:t>автору сочинения обязательно нужно сравнить указанных авторов, их судьбы, произведения, героев этих произведений.</a:t>
            </a:r>
            <a:endParaRPr lang="ru-RU" sz="1100" dirty="0"/>
          </a:p>
          <a:p>
            <a:pPr fontAlgn="base"/>
            <a:r>
              <a:rPr lang="ru-RU" sz="1200" b="1" dirty="0"/>
              <a:t>Вступление-характеристика произведения</a:t>
            </a:r>
            <a:endParaRPr lang="ru-RU" sz="1200" dirty="0"/>
          </a:p>
          <a:p>
            <a:pPr fontAlgn="base"/>
            <a:r>
              <a:rPr lang="ru-RU" sz="1100" b="1" dirty="0"/>
              <a:t>Если в теме сочинения предлагается сравнить героев одного произведения, то начать такое сочинение надо с характеристики произведения в целом, его места в творчестве писателя, его новизны и значимости.</a:t>
            </a:r>
            <a:r>
              <a:rPr lang="ru-RU" sz="1100" dirty="0"/>
              <a:t> </a:t>
            </a:r>
            <a:r>
              <a:rPr lang="ru-RU" sz="1100" b="1" i="1" dirty="0"/>
              <a:t>(«Женские образы в романе М.Лермонтова «Герой нашего времени»)</a:t>
            </a:r>
            <a:endParaRPr lang="ru-RU" sz="1100" dirty="0"/>
          </a:p>
          <a:p>
            <a:pPr fontAlgn="base"/>
            <a:r>
              <a:rPr lang="ru-RU" sz="1200" b="1" dirty="0"/>
              <a:t>«Лирическое» вступление</a:t>
            </a:r>
            <a:endParaRPr lang="ru-RU" sz="1200" dirty="0"/>
          </a:p>
          <a:p>
            <a:pPr fontAlgn="base"/>
            <a:r>
              <a:rPr lang="ru-RU" sz="1100" b="1" dirty="0"/>
              <a:t>Такое введение будет своеобразным ответом на вопрос: «Почему я выбрал(а) эту тему? Что особенно интересно в ней? Совпадает ли данная тема с моими переживаниями и размышлениями?»</a:t>
            </a:r>
            <a:endParaRPr lang="ru-RU" sz="1100" dirty="0"/>
          </a:p>
          <a:p>
            <a:pPr fontAlgn="base"/>
            <a:r>
              <a:rPr lang="ru-RU" sz="1200" b="1" dirty="0"/>
              <a:t>Вступление-перекличка с современностью</a:t>
            </a:r>
            <a:endParaRPr lang="ru-RU" sz="1200" dirty="0"/>
          </a:p>
          <a:p>
            <a:pPr fontAlgn="base"/>
            <a:r>
              <a:rPr lang="ru-RU" sz="1100" b="1" dirty="0"/>
              <a:t>В нём указывается, ЧТО роднит произведение с сегодняшним днём.</a:t>
            </a:r>
            <a:endParaRPr lang="ru-RU" sz="1100" dirty="0"/>
          </a:p>
          <a:p>
            <a:endParaRPr lang="ru-RU" sz="1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Заключительная часть сочинения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>
              <a:buNone/>
            </a:pPr>
            <a:r>
              <a:rPr lang="ru-RU" altLang="ru-RU" b="1" dirty="0" smtClean="0"/>
              <a:t>Заключение должно отвечать следующим требованиям:</a:t>
            </a:r>
          </a:p>
          <a:p>
            <a:pPr marL="609600" indent="-609600"/>
            <a:r>
              <a:rPr lang="ru-RU" altLang="ru-RU" dirty="0" smtClean="0"/>
              <a:t>содержать выводы из написанного в данном, конкретном сочинении;</a:t>
            </a:r>
          </a:p>
          <a:p>
            <a:pPr marL="609600" indent="-609600"/>
            <a:r>
              <a:rPr lang="ru-RU" altLang="ru-RU" dirty="0" smtClean="0"/>
              <a:t>оно должно соответствовать теме сочинения.</a:t>
            </a:r>
          </a:p>
          <a:p>
            <a:pPr marL="609600" indent="-609600" algn="ctr">
              <a:buNone/>
            </a:pPr>
            <a:r>
              <a:rPr lang="ru-RU" altLang="ru-RU" b="1" dirty="0" smtClean="0">
                <a:solidFill>
                  <a:srgbClr val="0000CC"/>
                </a:solidFill>
              </a:rPr>
              <a:t>Способы проверки соответствия заключительной части всему написанному тексту</a:t>
            </a:r>
          </a:p>
          <a:p>
            <a:pPr marL="609600" indent="-609600">
              <a:buFontTx/>
              <a:buAutoNum type="arabicParenR"/>
            </a:pPr>
            <a:r>
              <a:rPr lang="ru-RU" altLang="ru-RU" dirty="0" smtClean="0"/>
              <a:t>   Для того чтобы проверить, соответствует ли оно теме, надо поставить вопрос «О чём говорится в заключительной части сочинения?» и ответить на него, перечитав весь текст.</a:t>
            </a:r>
          </a:p>
          <a:p>
            <a:pPr marL="609600" indent="-609600">
              <a:buFontTx/>
              <a:buAutoNum type="arabicParenR"/>
            </a:pPr>
            <a:r>
              <a:rPr lang="ru-RU" altLang="ru-RU" dirty="0" smtClean="0"/>
              <a:t>Необходимо перечитать сочинение и подумать над вопросом: «И что из этого следует?»  Если заключительная часть сочинения является следствием из написанного, то логика развития основной мысли не нарушена.</a:t>
            </a:r>
          </a:p>
          <a:p>
            <a:pPr marL="609600" indent="-609600">
              <a:buFontTx/>
              <a:buAutoNum type="arabicParenR"/>
            </a:pPr>
            <a:endParaRPr lang="ru-RU" alt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написания заключения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Пример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Риторический 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Почему же Тургенев привел героя к такому концу? И означает ли он бесперспективность крайнего отрицания- нигилизма?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Восклицание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Сколько же мудрости, сколько света в финале романа! Как удивителен и многозначен последний пейзаж – картина сельского кладбища!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Высказывание своего мнения, предположения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Тургенев увидел появление нового типа сознания у человека. Он придумал Базарова, желая «высечь» нигилистов-детей. Я думаю, у него это получилось не вполне. Сам писатель симпатизирует своему герою и заставляет задуматься о крайностях нигилистического сознания.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Призыв к действию, совет, пожелание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Будем помнить, что не нигилистическим отрицанием и разрушением традиционных ценностей, а созиданием  торжествует и движется жизнь.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Подведение итогов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Таким образом, в романе Тургенева… Рассуждая о проблеме, прихожу к выводам…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Ход в будущее»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что будет, если…; что может произойти…; как будет хорошо… и т.п.)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Жизнь всегда меняется, «преобразования необходимы», но что будет, если оно будет крайне революционным, сметающим все на своем пути. В том числе любимых старичков родителей…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FF0000"/>
                </a:solidFill>
              </a:rPr>
              <a:t>Особенности формулировок тем итогового сочинения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  <a:defRPr/>
            </a:pPr>
            <a:r>
              <a:rPr lang="ru-RU" dirty="0" smtClean="0"/>
              <a:t>Подходы к разработке формулировок тем итогового сочинения определяются </a:t>
            </a:r>
            <a:r>
              <a:rPr lang="ru-RU" b="1" dirty="0" smtClean="0"/>
              <a:t>задачами его введения: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выявить уровень речевой культуры выпускника, его начитанность, личностную зрелость и умение рассуждать с опорой на литературный материал по избранной теме</a:t>
            </a:r>
            <a:r>
              <a:rPr lang="ru-RU" dirty="0" smtClean="0"/>
              <a:t>.   </a:t>
            </a:r>
          </a:p>
          <a:p>
            <a:pPr>
              <a:buFontTx/>
              <a:buNone/>
              <a:defRPr/>
            </a:pPr>
            <a:r>
              <a:rPr lang="ru-RU" dirty="0" smtClean="0"/>
              <a:t>           </a:t>
            </a:r>
            <a:r>
              <a:rPr lang="ru-RU" b="1" dirty="0" smtClean="0"/>
              <a:t>Назначение итогового сочинения </a:t>
            </a:r>
            <a:r>
              <a:rPr lang="ru-RU" dirty="0" smtClean="0"/>
              <a:t>– проверка речевых компетенций и умения обращаться к литературному материалу, выбрать наиболее соответствующее проблематике сочинения произведение (произведения) для раскрытия темы. </a:t>
            </a:r>
          </a:p>
          <a:p>
            <a:pPr>
              <a:buFontTx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        Экзаменационный комплект будет включать </a:t>
            </a:r>
            <a:r>
              <a:rPr lang="ru-RU" sz="3600" b="1" dirty="0" smtClean="0">
                <a:solidFill>
                  <a:srgbClr val="0000CC"/>
                </a:solidFill>
              </a:rPr>
              <a:t>5 тем сочинений </a:t>
            </a:r>
            <a:r>
              <a:rPr lang="ru-RU" sz="3600" b="1" dirty="0" smtClean="0">
                <a:solidFill>
                  <a:srgbClr val="FF0000"/>
                </a:solidFill>
              </a:rPr>
              <a:t>из закрытого перечня (по одной теме от каждого общего тематического направления). </a:t>
            </a:r>
          </a:p>
          <a:p>
            <a:endParaRPr lang="ru-RU" dirty="0"/>
          </a:p>
        </p:txBody>
      </p:sp>
      <p:pic>
        <p:nvPicPr>
          <p:cNvPr id="4" name="Picture 5" descr="C:\Users\User\Desktop\картинки с шаттерстока\shutterstock_1972836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836712"/>
            <a:ext cx="23399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написания заключения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Яркие высказывания известных людей, пословицы и т.п.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…у жизни есть один смысл – сама жизнь. Эрих </a:t>
                      </a:r>
                      <a:r>
                        <a:rPr kumimoji="0" lang="ru-RU" sz="1400" b="1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Фромм</a:t>
                      </a:r>
                      <a:r>
                        <a:rPr kumimoji="0"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История человечества начинается с акта непослушания, что в то же время есть начало его освобождения и интеллектуального развития. Эрих </a:t>
                      </a:r>
                      <a:r>
                        <a:rPr kumimoji="0" lang="ru-RU" sz="1400" b="1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Фромм</a:t>
                      </a:r>
                      <a:r>
                        <a:rPr kumimoji="0"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Чем глубже мы заглядываем в природу, тем больше мы понимаем, что она исполнена жизни… что вся жизнь – это великая тайна. Альберт </a:t>
                      </a:r>
                      <a:r>
                        <a:rPr kumimoji="0" lang="ru-RU" sz="1400" b="1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Швейцер</a:t>
                      </a:r>
                      <a:endParaRPr kumimoji="0" lang="ru-RU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Настоящие писатели – совесть человечества. Людвиг Фейербах Государство существует не для того, чтобы превращать земную жизнь в рай, а для того, чтобы  помешать ей окончательно превратиться в ад. Н.А. Бердяев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Сравнение, образ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Давно возникло это противостояние «отцов» и «детей». Но что будет, если «блудный сын» не вернется к Отцу. Базаров у Тургенева, мне кажется, вернулся.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Средства связи частей текста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643963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21"/>
                <a:gridCol w="2881321"/>
                <a:gridCol w="2881321"/>
              </a:tblGrid>
              <a:tr h="391064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Средства связи частей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 использования</a:t>
                      </a:r>
                      <a:endParaRPr lang="ru-RU" dirty="0"/>
                    </a:p>
                  </a:txBody>
                  <a:tcPr/>
                </a:tc>
              </a:tr>
              <a:tr h="882746"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Слова-сигналы очередности, логической последовательности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так называемые «путеводные» слова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Во-первых, во-вторых, в первую очередь, далее, затем.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Создать «мостики» между частями текста и тем самым облегчить его восприятие</a:t>
                      </a:r>
                    </a:p>
                  </a:txBody>
                  <a:tcPr/>
                </a:tc>
              </a:tr>
              <a:tr h="1298156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Связочные предложения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Рассмотрим следующую проблему. Перейдем к следующему вопросу. Остановимся на этом подробнее. Стоит поразмышлять на тему…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1064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Слова, указывающие на причину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Из-за, благодаря, по причине, в связи с…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Объяснить причину появления чего-либо</a:t>
                      </a:r>
                      <a:endParaRPr lang="ru-RU" dirty="0"/>
                    </a:p>
                  </a:txBody>
                  <a:tcPr/>
                </a:tc>
              </a:tr>
              <a:tr h="882746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Обобщающие или резюмирующие 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Следовательно, стало быть, таким образом, поэтому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Подвести итог рассуждениям, сигнализировать о завершении всего рассказа или какого-либо его этапа.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85728"/>
          <a:ext cx="8429684" cy="5969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1223"/>
                <a:gridCol w="2721485"/>
                <a:gridCol w="2996976"/>
              </a:tblGrid>
              <a:tr h="781072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Слова, используемые для сопоставления частей информации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Так же, точно так, как; таким же образом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Подчеркнуть сходство чего-либо, кого-либо</a:t>
                      </a:r>
                      <a:endParaRPr lang="ru-RU" dirty="0"/>
                    </a:p>
                  </a:txBody>
                  <a:tcPr/>
                </a:tc>
              </a:tr>
              <a:tr h="1497334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Слова, используемые для противопоставления частей информации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одной стороны, с другой стороны, напротив, наоборот, зато, один – другой, герой персонаж (такой–то) - его оппонент…; благородные порывы одного – аморальные, предосудительные другого и т.д.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Подчеркнуть различие чего-либо, кого-либо</a:t>
                      </a:r>
                      <a:endParaRPr lang="ru-RU" dirty="0"/>
                    </a:p>
                  </a:txBody>
                  <a:tcPr/>
                </a:tc>
              </a:tr>
              <a:tr h="544485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Слова, дающие оценку степени достоверности информации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Наверно, безусловно, конечно, вероятно, без сомнения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Помогают понять позицию автора, степень его уверенности</a:t>
                      </a:r>
                      <a:endParaRPr lang="ru-RU" sz="1400" dirty="0"/>
                    </a:p>
                  </a:txBody>
                  <a:tcPr/>
                </a:tc>
              </a:tr>
              <a:tr h="975536"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Слова, выражающие отношение автора к сказанному (уверенность, сомнения, оценка, чувства)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мой взгляд, как мы знаем, по моему убеждению, к стыду моему, с сожалению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Проявить в тексте личность автора и вызвать определенную реакцию читателей, создать общее поле речевого взаимодействия между пишущим и читающим</a:t>
                      </a:r>
                    </a:p>
                  </a:txBody>
                  <a:tcPr/>
                </a:tc>
              </a:tr>
              <a:tr h="612546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Апелляция к читателям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Давайте вместе подумаем, представьте себе, поставьте себя на это место; предположим, представим, что…</a:t>
                      </a:r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0606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Поясняющие слова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 есть, иными словами, иначе говоря, точнее говоря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Конкретизировать, более подробно изъяснить вышеизложенное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Источники: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1.Егораева Г.Т. Презентации:</a:t>
            </a:r>
          </a:p>
          <a:p>
            <a:r>
              <a:rPr lang="ru-RU" dirty="0" smtClean="0"/>
              <a:t>А)Основные направления тем сочинений</a:t>
            </a:r>
          </a:p>
          <a:p>
            <a:r>
              <a:rPr lang="ru-RU" dirty="0" smtClean="0"/>
              <a:t>Б)Пишем сочинение</a:t>
            </a:r>
          </a:p>
          <a:p>
            <a:r>
              <a:rPr lang="ru-RU" dirty="0" smtClean="0"/>
              <a:t>2.</a:t>
            </a:r>
            <a:r>
              <a:rPr lang="en-US" dirty="0" smtClean="0"/>
              <a:t> http://www.fipi.ru/ege-i-gve-11/itogovoe-sochinenie</a:t>
            </a:r>
            <a:endParaRPr lang="ru-RU" dirty="0" smtClean="0"/>
          </a:p>
          <a:p>
            <a:r>
              <a:rPr lang="ru-RU" dirty="0" smtClean="0"/>
              <a:t>3.</a:t>
            </a:r>
            <a:r>
              <a:rPr lang="en-US" dirty="0" smtClean="0"/>
              <a:t> http://</a:t>
            </a:r>
            <a:r>
              <a:rPr lang="ru-RU" dirty="0" err="1" smtClean="0"/>
              <a:t>капканы-егэ.рф</a:t>
            </a:r>
            <a:r>
              <a:rPr lang="ru-RU" dirty="0" smtClean="0"/>
              <a:t>/</a:t>
            </a:r>
            <a:r>
              <a:rPr lang="en-US" dirty="0" smtClean="0"/>
              <a:t>index.php/100-sochinenij-dlya-ege/</a:t>
            </a:r>
            <a:r>
              <a:rPr lang="en-US" dirty="0" err="1" smtClean="0"/>
              <a:t>vypusknoe-sochinenie</a:t>
            </a:r>
            <a:r>
              <a:rPr lang="en-US" smtClean="0"/>
              <a:t>/1810-primernye-temy-vypusknykh-sochinenij-po-napravleniyam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итогового сочинения</a:t>
            </a:r>
            <a:br>
              <a:rPr lang="ru-RU" dirty="0" smtClean="0"/>
            </a:br>
            <a:r>
              <a:rPr lang="ru-RU" dirty="0" smtClean="0"/>
              <a:t>в 2015-2016 гг.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ru-RU" sz="5600" dirty="0" smtClean="0"/>
              <a:t>Комментарии к пяти направлениям разработаны специалистами ФГБНУ «ФИПИ» и согласованы с председателем Совета Н.Д. Солженицыной.   </a:t>
            </a:r>
          </a:p>
          <a:p>
            <a:endParaRPr lang="ru-RU" sz="5600" dirty="0" smtClean="0"/>
          </a:p>
          <a:p>
            <a:r>
              <a:rPr lang="ru-RU" sz="5600" dirty="0" smtClean="0"/>
              <a:t>«Время» – направление ориентировано на широкое осмысление времени как исторической и философской категории, воспринимаемой во взаимодействии сиюминутного и вечного, реального и воображаемого, личного и всеобщего, прошлого и будущего. В центре рассуждения – человек и время, общество и эпоха.</a:t>
            </a:r>
          </a:p>
          <a:p>
            <a:endParaRPr lang="ru-RU" sz="5600" dirty="0" smtClean="0"/>
          </a:p>
          <a:p>
            <a:r>
              <a:rPr lang="ru-RU" sz="5600" dirty="0" smtClean="0"/>
              <a:t>«Дом» – направление нацелено на размышление о доме как важнейшей ценности бытия, уходящей корнями в далекое прошлое и продолжающей оставаться нравственной опорой в жизни сегодняшней. Многозначное понятие «дом» позволяет говорить о единстве малого и большого, соотношении материального и духовного, внешнего и внутреннего.</a:t>
            </a:r>
          </a:p>
          <a:p>
            <a:endParaRPr lang="ru-RU" sz="5600" dirty="0" smtClean="0"/>
          </a:p>
          <a:p>
            <a:r>
              <a:rPr lang="ru-RU" sz="5600" dirty="0" smtClean="0"/>
              <a:t>«Любовь» – направление дает возможность посмотреть на любовь с различных позиций: родителей и детей, мужчины и женщины, человека и окружающего его мира. Речь пойдет о любви как явлении высоком, облагораживающем и возвышающем человека, о её светлых и трагических сторонах.</a:t>
            </a:r>
          </a:p>
          <a:p>
            <a:endParaRPr lang="ru-RU" sz="5600" dirty="0" smtClean="0"/>
          </a:p>
          <a:p>
            <a:r>
              <a:rPr lang="ru-RU" sz="5600" dirty="0" smtClean="0"/>
              <a:t>«Путь» – направление актуализирует  конкретное и символическое значение понятия «путь», нацеливая на нравственное и философское его осмысление. Диапазон размышлений широк: от дорожных впечатлений к раздумьям о судьбе человека, образе его жизни, выборе цели и средств ее достижения.</a:t>
            </a:r>
          </a:p>
          <a:p>
            <a:endParaRPr lang="ru-RU" sz="5600" dirty="0" smtClean="0"/>
          </a:p>
          <a:p>
            <a:r>
              <a:rPr lang="ru-RU" sz="5600" dirty="0" smtClean="0"/>
              <a:t>«Год литературы» – направление, с одной стороны, связано с проводимым в 2015 году в России чествованием литературы как величайшего культурного феномена, с другой – обращено к читателю, проживающему очередной год своей жизни с книгой в руках. Широта данной тематики требует от выпускника наличия определенного читательского кругозора и умения рассуждать о большой литературе.</a:t>
            </a:r>
            <a:endParaRPr lang="ru-RU" sz="5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Примерные темы итогового сочинения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/>
              <a:t> 1.Время</a:t>
            </a:r>
          </a:p>
          <a:p>
            <a:pPr>
              <a:spcBef>
                <a:spcPts val="0"/>
              </a:spcBef>
            </a:pPr>
            <a:r>
              <a:rPr lang="ru-RU" sz="1400" dirty="0" smtClean="0"/>
              <a:t>Проблемы века</a:t>
            </a:r>
          </a:p>
          <a:p>
            <a:pPr>
              <a:spcBef>
                <a:spcPts val="0"/>
              </a:spcBef>
              <a:buNone/>
            </a:pPr>
            <a:endParaRPr lang="ru-RU" sz="1400" dirty="0" smtClean="0"/>
          </a:p>
          <a:p>
            <a:pPr>
              <a:spcBef>
                <a:spcPts val="0"/>
              </a:spcBef>
            </a:pPr>
            <a:r>
              <a:rPr lang="ru-RU" sz="1400" dirty="0" smtClean="0"/>
              <a:t>Время рассказать о человеке…</a:t>
            </a:r>
          </a:p>
          <a:p>
            <a:pPr>
              <a:spcBef>
                <a:spcPts val="0"/>
              </a:spcBef>
            </a:pPr>
            <a:endParaRPr lang="ru-RU" sz="1400" dirty="0" smtClean="0"/>
          </a:p>
          <a:p>
            <a:pPr>
              <a:spcBef>
                <a:spcPts val="0"/>
              </a:spcBef>
            </a:pPr>
            <a:r>
              <a:rPr lang="ru-RU" sz="1400" dirty="0" smtClean="0"/>
              <a:t>Человек и время</a:t>
            </a:r>
          </a:p>
          <a:p>
            <a:pPr>
              <a:spcBef>
                <a:spcPts val="0"/>
              </a:spcBef>
            </a:pPr>
            <a:endParaRPr lang="ru-RU" sz="1400" dirty="0" smtClean="0"/>
          </a:p>
          <a:p>
            <a:pPr>
              <a:spcBef>
                <a:spcPts val="0"/>
              </a:spcBef>
            </a:pPr>
            <a:r>
              <a:rPr lang="ru-RU" sz="1400" dirty="0" smtClean="0"/>
              <a:t>Общество и эпоха</a:t>
            </a:r>
          </a:p>
          <a:p>
            <a:pPr>
              <a:spcBef>
                <a:spcPts val="0"/>
              </a:spcBef>
            </a:pPr>
            <a:endParaRPr lang="ru-RU" sz="1400" dirty="0" smtClean="0"/>
          </a:p>
          <a:p>
            <a:pPr>
              <a:spcBef>
                <a:spcPts val="0"/>
              </a:spcBef>
            </a:pPr>
            <a:r>
              <a:rPr lang="ru-RU" sz="1400" dirty="0" smtClean="0"/>
              <a:t>Время испытаний</a:t>
            </a:r>
          </a:p>
          <a:p>
            <a:pPr>
              <a:spcBef>
                <a:spcPts val="0"/>
              </a:spcBef>
              <a:buNone/>
            </a:pPr>
            <a:endParaRPr lang="ru-RU" sz="1400" dirty="0" smtClean="0"/>
          </a:p>
          <a:p>
            <a:pPr>
              <a:spcBef>
                <a:spcPts val="0"/>
              </a:spcBef>
            </a:pPr>
            <a:r>
              <a:rPr lang="ru-RU" sz="1400" dirty="0" smtClean="0"/>
              <a:t>Герой(и) нашего времени</a:t>
            </a:r>
          </a:p>
          <a:p>
            <a:pPr>
              <a:spcBef>
                <a:spcPts val="0"/>
              </a:spcBef>
            </a:pPr>
            <a:endParaRPr lang="ru-RU" sz="1400" dirty="0" smtClean="0"/>
          </a:p>
          <a:p>
            <a:pPr>
              <a:spcBef>
                <a:spcPts val="0"/>
              </a:spcBef>
            </a:pPr>
            <a:r>
              <a:rPr lang="ru-RU" sz="1400" dirty="0" smtClean="0"/>
              <a:t>«О времена, о нравы!» (Марк Туллий Цицерон)</a:t>
            </a:r>
          </a:p>
          <a:p>
            <a:pPr>
              <a:spcBef>
                <a:spcPts val="0"/>
              </a:spcBef>
            </a:pPr>
            <a:endParaRPr lang="ru-RU" sz="1400" dirty="0" smtClean="0"/>
          </a:p>
          <a:p>
            <a:pPr>
              <a:spcBef>
                <a:spcPts val="0"/>
              </a:spcBef>
            </a:pPr>
            <a:r>
              <a:rPr lang="ru-RU" sz="1400" dirty="0" smtClean="0"/>
              <a:t>История - ключ к пониманию народа</a:t>
            </a:r>
          </a:p>
          <a:p>
            <a:pPr>
              <a:spcBef>
                <a:spcPts val="0"/>
              </a:spcBef>
            </a:pPr>
            <a:endParaRPr lang="ru-RU" sz="1400" dirty="0" smtClean="0"/>
          </a:p>
          <a:p>
            <a:pPr>
              <a:spcBef>
                <a:spcPts val="0"/>
              </a:spcBef>
            </a:pPr>
            <a:r>
              <a:rPr lang="ru-RU" sz="1400" dirty="0" smtClean="0"/>
              <a:t>Писатель – судья своего времени</a:t>
            </a:r>
          </a:p>
          <a:p>
            <a:pPr>
              <a:spcBef>
                <a:spcPts val="0"/>
              </a:spcBef>
            </a:pPr>
            <a:endParaRPr lang="ru-RU" sz="1400" dirty="0" smtClean="0"/>
          </a:p>
          <a:p>
            <a:pPr>
              <a:spcBef>
                <a:spcPts val="0"/>
              </a:spcBef>
            </a:pPr>
            <a:r>
              <a:rPr lang="ru-RU" sz="1400" dirty="0" smtClean="0"/>
              <a:t>"Время разбрасывать камни и время собирать камни" (Из Библии.)</a:t>
            </a:r>
          </a:p>
          <a:p>
            <a:pPr>
              <a:spcBef>
                <a:spcPts val="0"/>
              </a:spcBef>
            </a:pPr>
            <a:endParaRPr lang="ru-RU" sz="1400" dirty="0" smtClean="0"/>
          </a:p>
          <a:p>
            <a:pPr>
              <a:spcBef>
                <a:spcPts val="0"/>
              </a:spcBef>
            </a:pPr>
            <a:r>
              <a:rPr lang="ru-RU" sz="1400" dirty="0" smtClean="0"/>
              <a:t>«Времена не выбирают, в них живут и умирают» (А.С.Кушнер</a:t>
            </a:r>
            <a:r>
              <a:rPr lang="ru-RU" sz="1400" dirty="0" smtClean="0"/>
              <a:t>)</a:t>
            </a:r>
            <a:endParaRPr lang="ru-RU" sz="1400" dirty="0" smtClean="0"/>
          </a:p>
          <a:p>
            <a:pPr>
              <a:spcBef>
                <a:spcPts val="0"/>
              </a:spcBef>
            </a:pPr>
            <a:endParaRPr lang="ru-RU" sz="800" dirty="0" smtClean="0"/>
          </a:p>
          <a:p>
            <a:pPr>
              <a:spcBef>
                <a:spcPts val="0"/>
              </a:spcBef>
              <a:buNone/>
            </a:pPr>
            <a:endParaRPr lang="ru-RU" sz="800" dirty="0" smtClean="0"/>
          </a:p>
          <a:p>
            <a:endParaRPr lang="ru-RU" sz="800" dirty="0" smtClean="0"/>
          </a:p>
          <a:p>
            <a:pPr>
              <a:buNone/>
            </a:pPr>
            <a:endParaRPr lang="ru-RU" sz="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5600" dirty="0" smtClean="0"/>
          </a:p>
          <a:p>
            <a:endParaRPr lang="ru-RU" sz="5600" dirty="0" smtClean="0"/>
          </a:p>
          <a:p>
            <a:r>
              <a:rPr lang="ru-RU" sz="5600" dirty="0" smtClean="0"/>
              <a:t> Дом  – центр мира для человека</a:t>
            </a:r>
          </a:p>
          <a:p>
            <a:endParaRPr lang="ru-RU" sz="5600" dirty="0" smtClean="0"/>
          </a:p>
          <a:p>
            <a:r>
              <a:rPr lang="ru-RU" sz="5600" dirty="0" smtClean="0"/>
              <a:t>Дом-основа человеческого бытия</a:t>
            </a:r>
          </a:p>
          <a:p>
            <a:endParaRPr lang="ru-RU" sz="5600" dirty="0" smtClean="0"/>
          </a:p>
          <a:p>
            <a:r>
              <a:rPr lang="ru-RU" sz="5600" dirty="0" smtClean="0"/>
              <a:t>Дом  – хранитель православных ценностей</a:t>
            </a:r>
          </a:p>
          <a:p>
            <a:endParaRPr lang="ru-RU" sz="5600" dirty="0" smtClean="0"/>
          </a:p>
          <a:p>
            <a:r>
              <a:rPr lang="ru-RU" sz="5600" dirty="0" smtClean="0"/>
              <a:t>Дом  – прекрасная мечта о счастье</a:t>
            </a:r>
          </a:p>
          <a:p>
            <a:endParaRPr lang="ru-RU" sz="5600" dirty="0" smtClean="0"/>
          </a:p>
          <a:p>
            <a:r>
              <a:rPr lang="ru-RU" sz="5600" dirty="0" smtClean="0"/>
              <a:t>Дом  – жилище, местообитание семьи</a:t>
            </a:r>
          </a:p>
          <a:p>
            <a:endParaRPr lang="ru-RU" sz="5600" dirty="0" smtClean="0"/>
          </a:p>
          <a:p>
            <a:r>
              <a:rPr lang="ru-RU" sz="5600" dirty="0" smtClean="0"/>
              <a:t>Дом  – островок, крепость в хаосе революционных, военных  событий</a:t>
            </a:r>
          </a:p>
          <a:p>
            <a:endParaRPr lang="ru-RU" sz="5600" dirty="0" smtClean="0"/>
          </a:p>
          <a:p>
            <a:r>
              <a:rPr lang="ru-RU" sz="5600" dirty="0" smtClean="0"/>
              <a:t>Дом  – пристанище уставшей души, место её отдыха и восстановления сил.</a:t>
            </a:r>
          </a:p>
          <a:p>
            <a:endParaRPr lang="ru-RU" sz="5600" dirty="0" smtClean="0"/>
          </a:p>
          <a:p>
            <a:r>
              <a:rPr lang="ru-RU" sz="5600" dirty="0" smtClean="0"/>
              <a:t>Дом  – место сбережения духовных, нравственных, культурных традиций.</a:t>
            </a:r>
          </a:p>
          <a:p>
            <a:endParaRPr lang="ru-RU" sz="5600" dirty="0" smtClean="0"/>
          </a:p>
          <a:p>
            <a:r>
              <a:rPr lang="ru-RU" sz="5600" dirty="0" smtClean="0"/>
              <a:t>Дом  – утверждение вечности, красоты и прочности жизни.</a:t>
            </a:r>
          </a:p>
          <a:p>
            <a:endParaRPr lang="ru-RU" sz="5600" dirty="0" smtClean="0"/>
          </a:p>
          <a:p>
            <a:r>
              <a:rPr lang="ru-RU" sz="5600" dirty="0" smtClean="0"/>
              <a:t>Дом – портрет души семьи.</a:t>
            </a:r>
          </a:p>
          <a:p>
            <a:pPr>
              <a:buNone/>
            </a:pPr>
            <a:endParaRPr lang="ru-RU" sz="5600" dirty="0" smtClean="0"/>
          </a:p>
          <a:p>
            <a:r>
              <a:rPr lang="ru-RU" sz="5600" dirty="0" smtClean="0"/>
              <a:t>Дом  – разлад с собой и миром. </a:t>
            </a:r>
          </a:p>
          <a:p>
            <a:endParaRPr lang="ru-RU" sz="5600" dirty="0" smtClean="0"/>
          </a:p>
          <a:p>
            <a:r>
              <a:rPr lang="ru-RU" sz="5600" dirty="0" smtClean="0"/>
              <a:t>Дом  – совесть для человека</a:t>
            </a:r>
          </a:p>
          <a:p>
            <a:endParaRPr lang="ru-RU" sz="5600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3.Путь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5600" dirty="0" smtClean="0"/>
              <a:t>Ах, дорожка, фронтовая…</a:t>
            </a:r>
          </a:p>
          <a:p>
            <a:endParaRPr lang="ru-RU" sz="5600" dirty="0" smtClean="0"/>
          </a:p>
          <a:p>
            <a:r>
              <a:rPr lang="ru-RU" sz="5600" dirty="0" smtClean="0"/>
              <a:t>Долгий путь домой…</a:t>
            </a:r>
          </a:p>
          <a:p>
            <a:endParaRPr lang="ru-RU" sz="5600" dirty="0" smtClean="0"/>
          </a:p>
          <a:p>
            <a:r>
              <a:rPr lang="ru-RU" sz="5600" dirty="0" smtClean="0"/>
              <a:t>Жизненный путь</a:t>
            </a:r>
          </a:p>
          <a:p>
            <a:endParaRPr lang="ru-RU" sz="5600" dirty="0" smtClean="0"/>
          </a:p>
          <a:p>
            <a:r>
              <a:rPr lang="ru-RU" sz="5600" dirty="0" smtClean="0"/>
              <a:t>Путь познания</a:t>
            </a:r>
          </a:p>
          <a:p>
            <a:endParaRPr lang="ru-RU" sz="5600" dirty="0" smtClean="0"/>
          </a:p>
          <a:p>
            <a:r>
              <a:rPr lang="ru-RU" sz="5600" dirty="0" smtClean="0"/>
              <a:t>Путь в вечность (Человек родом из вечности.)</a:t>
            </a:r>
          </a:p>
          <a:p>
            <a:endParaRPr lang="ru-RU" sz="5600" dirty="0" smtClean="0"/>
          </a:p>
          <a:p>
            <a:r>
              <a:rPr lang="ru-RU" sz="5600" dirty="0" smtClean="0"/>
              <a:t>Дорога в никуда…</a:t>
            </a:r>
          </a:p>
          <a:p>
            <a:endParaRPr lang="ru-RU" sz="5600" dirty="0" smtClean="0"/>
          </a:p>
          <a:p>
            <a:r>
              <a:rPr lang="ru-RU" sz="5600" dirty="0" smtClean="0"/>
              <a:t>Дорога чести</a:t>
            </a:r>
          </a:p>
          <a:p>
            <a:endParaRPr lang="ru-RU" sz="5600" dirty="0" smtClean="0"/>
          </a:p>
          <a:p>
            <a:r>
              <a:rPr lang="ru-RU" sz="5600" dirty="0" smtClean="0"/>
              <a:t>Тип «русского скитальца» в литературе</a:t>
            </a:r>
          </a:p>
          <a:p>
            <a:endParaRPr lang="ru-RU" sz="5600" dirty="0" smtClean="0"/>
          </a:p>
          <a:p>
            <a:r>
              <a:rPr lang="ru-RU" sz="5600" dirty="0" smtClean="0"/>
              <a:t>«Ещё народу русскому пределов не поставлено - пред ним широкий путь» (Н.А.Некрасов)</a:t>
            </a:r>
          </a:p>
          <a:p>
            <a:endParaRPr lang="ru-RU" sz="5600" dirty="0" smtClean="0"/>
          </a:p>
          <a:p>
            <a:r>
              <a:rPr lang="ru-RU" sz="5600" dirty="0" smtClean="0"/>
              <a:t>Путь верности природе - правый путь (Юн </a:t>
            </a:r>
            <a:r>
              <a:rPr lang="ru-RU" sz="5600" dirty="0" err="1" smtClean="0"/>
              <a:t>Сондо</a:t>
            </a:r>
            <a:r>
              <a:rPr lang="ru-RU" sz="5600" dirty="0" smtClean="0"/>
              <a:t>)</a:t>
            </a:r>
          </a:p>
          <a:p>
            <a:endParaRPr lang="ru-RU" sz="5600" dirty="0" smtClean="0"/>
          </a:p>
          <a:p>
            <a:r>
              <a:rPr lang="ru-RU" sz="5600" dirty="0" smtClean="0"/>
              <a:t>Путь к себе...</a:t>
            </a:r>
          </a:p>
          <a:p>
            <a:endParaRPr lang="ru-RU" sz="5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4.Любовь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6400" dirty="0" smtClean="0"/>
              <a:t>Любовь на века</a:t>
            </a:r>
          </a:p>
          <a:p>
            <a:endParaRPr lang="ru-RU" sz="6400" dirty="0" smtClean="0"/>
          </a:p>
          <a:p>
            <a:r>
              <a:rPr lang="ru-RU" sz="6400" dirty="0" smtClean="0"/>
              <a:t>Всегда ли любовь делает человека счастливым?</a:t>
            </a:r>
          </a:p>
          <a:p>
            <a:endParaRPr lang="ru-RU" sz="6400" dirty="0" smtClean="0"/>
          </a:p>
          <a:p>
            <a:r>
              <a:rPr lang="ru-RU" sz="6400" dirty="0" smtClean="0"/>
              <a:t>Любовь сильнее смерти…</a:t>
            </a:r>
          </a:p>
          <a:p>
            <a:endParaRPr lang="ru-RU" sz="6400" dirty="0" smtClean="0"/>
          </a:p>
          <a:p>
            <a:r>
              <a:rPr lang="ru-RU" sz="6400" dirty="0" smtClean="0"/>
              <a:t>Любовь и война…</a:t>
            </a:r>
          </a:p>
          <a:p>
            <a:endParaRPr lang="ru-RU" sz="6400" dirty="0" smtClean="0"/>
          </a:p>
          <a:p>
            <a:r>
              <a:rPr lang="ru-RU" sz="6400" dirty="0" smtClean="0"/>
              <a:t>Любовь и разлука…</a:t>
            </a:r>
          </a:p>
          <a:p>
            <a:endParaRPr lang="ru-RU" sz="6400" dirty="0" smtClean="0"/>
          </a:p>
          <a:p>
            <a:r>
              <a:rPr lang="ru-RU" sz="6400" dirty="0" smtClean="0"/>
              <a:t>Любовь есть духовное возрождение...</a:t>
            </a:r>
          </a:p>
          <a:p>
            <a:endParaRPr lang="ru-RU" sz="6400" dirty="0" smtClean="0"/>
          </a:p>
          <a:p>
            <a:r>
              <a:rPr lang="ru-RU" sz="6400" dirty="0" smtClean="0"/>
              <a:t>Лики любви...</a:t>
            </a:r>
          </a:p>
          <a:p>
            <a:endParaRPr lang="ru-RU" sz="6400" dirty="0" smtClean="0"/>
          </a:p>
          <a:p>
            <a:r>
              <a:rPr lang="ru-RU" sz="6400" dirty="0" smtClean="0"/>
              <a:t>«Кто сказал тебе, что нет на свете настоящей, верной, высокой любви?»</a:t>
            </a:r>
          </a:p>
          <a:p>
            <a:endParaRPr lang="ru-RU" sz="6400" dirty="0" smtClean="0"/>
          </a:p>
          <a:p>
            <a:r>
              <a:rPr lang="ru-RU" sz="6400" dirty="0" smtClean="0"/>
              <a:t>«От любви к женщине родилось все прекрасное на земле» (А.М.Горький)</a:t>
            </a:r>
          </a:p>
          <a:p>
            <a:endParaRPr lang="ru-RU" sz="6400" dirty="0" smtClean="0"/>
          </a:p>
          <a:p>
            <a:r>
              <a:rPr lang="ru-RU" sz="6400" dirty="0" smtClean="0"/>
              <a:t>Лицемерная любовь хуже ненависти.</a:t>
            </a:r>
            <a:endParaRPr lang="ru-RU" sz="6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Год литературы в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8229600" cy="4525963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sz="4800" dirty="0" smtClean="0"/>
          </a:p>
          <a:p>
            <a:r>
              <a:rPr lang="ru-RU" sz="5600" dirty="0" smtClean="0"/>
              <a:t>«Моя любимая книга»</a:t>
            </a:r>
          </a:p>
          <a:p>
            <a:endParaRPr lang="ru-RU" sz="5600" dirty="0" smtClean="0"/>
          </a:p>
          <a:p>
            <a:r>
              <a:rPr lang="ru-RU" sz="5600" dirty="0" smtClean="0"/>
              <a:t> «Роль книги  в моей жизни»</a:t>
            </a:r>
          </a:p>
          <a:p>
            <a:endParaRPr lang="ru-RU" sz="5600" dirty="0" smtClean="0"/>
          </a:p>
          <a:p>
            <a:r>
              <a:rPr lang="ru-RU" sz="5600" dirty="0" smtClean="0"/>
              <a:t>«Кто для Вас идеальный герой литературы?»</a:t>
            </a:r>
          </a:p>
          <a:p>
            <a:endParaRPr lang="ru-RU" sz="5600" dirty="0" smtClean="0"/>
          </a:p>
          <a:p>
            <a:r>
              <a:rPr lang="ru-RU" sz="5600" dirty="0" smtClean="0"/>
              <a:t> «Кого из литературных героев вы понимаете, но не принимаете?»</a:t>
            </a:r>
          </a:p>
          <a:p>
            <a:endParaRPr lang="ru-RU" sz="5600" dirty="0" smtClean="0"/>
          </a:p>
          <a:p>
            <a:r>
              <a:rPr lang="ru-RU" sz="5600" dirty="0" smtClean="0"/>
              <a:t>«Можно ли обойтись без книг?»</a:t>
            </a:r>
          </a:p>
          <a:p>
            <a:endParaRPr lang="ru-RU" sz="5600" dirty="0" smtClean="0"/>
          </a:p>
          <a:p>
            <a:r>
              <a:rPr lang="ru-RU" sz="5600" dirty="0" smtClean="0"/>
              <a:t>«Можно ли испытать радость, читая книгу?»</a:t>
            </a:r>
          </a:p>
          <a:p>
            <a:endParaRPr lang="ru-RU" sz="5600" dirty="0" smtClean="0"/>
          </a:p>
          <a:p>
            <a:r>
              <a:rPr lang="ru-RU" sz="5600" dirty="0" smtClean="0"/>
              <a:t>«Какие вопросы задает человеку литература?» </a:t>
            </a:r>
          </a:p>
          <a:p>
            <a:endParaRPr lang="ru-RU" sz="5600" dirty="0" smtClean="0"/>
          </a:p>
          <a:p>
            <a:r>
              <a:rPr lang="ru-RU" sz="5600" dirty="0" smtClean="0"/>
              <a:t>Литература - это исповедь или проповедь?</a:t>
            </a:r>
          </a:p>
          <a:p>
            <a:endParaRPr lang="ru-RU" sz="5600" dirty="0" smtClean="0"/>
          </a:p>
          <a:p>
            <a:r>
              <a:rPr lang="ru-RU" sz="5600" dirty="0" smtClean="0"/>
              <a:t>Какие мысли и чувства вызывают финальные сцены любимых книг?</a:t>
            </a:r>
          </a:p>
          <a:p>
            <a:endParaRPr lang="ru-RU" sz="5600" dirty="0" smtClean="0"/>
          </a:p>
          <a:p>
            <a:r>
              <a:rPr lang="ru-RU" sz="5600" dirty="0" smtClean="0"/>
              <a:t>«Самые яркие персонажи в литературе - неудавшиеся отрицательные герои. Самые тусклые - неудавшиеся положительные». (С.Д.Довлатов)</a:t>
            </a:r>
          </a:p>
          <a:p>
            <a:endParaRPr lang="ru-RU" sz="5600" dirty="0" smtClean="0"/>
          </a:p>
          <a:p>
            <a:r>
              <a:rPr lang="ru-RU" sz="5600" dirty="0" smtClean="0"/>
              <a:t>«Поэт в России - больше, чем поэт»</a:t>
            </a:r>
          </a:p>
          <a:p>
            <a:endParaRPr lang="ru-RU" sz="5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Критерии оценивания сочинения</a:t>
            </a:r>
            <a:endParaRPr lang="ru-RU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2375</Words>
  <Application>Microsoft Office PowerPoint</Application>
  <PresentationFormat>Экран (4:3)</PresentationFormat>
  <Paragraphs>259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Особенности формулировок тем итогового сочинения </vt:lpstr>
      <vt:lpstr>Направления итогового сочинения в 2015-2016 гг.</vt:lpstr>
      <vt:lpstr> Примерные темы итогового сочинения </vt:lpstr>
      <vt:lpstr>2.Дом</vt:lpstr>
      <vt:lpstr>3.Путь</vt:lpstr>
      <vt:lpstr>4.Любовь</vt:lpstr>
      <vt:lpstr>5. Год литературы в России</vt:lpstr>
      <vt:lpstr>Слайд 9</vt:lpstr>
      <vt:lpstr> Критерии оценивания итогового сочинения организациями, реализующими образовательные программы среднего общего  образования  </vt:lpstr>
      <vt:lpstr>Критерий №1  Соответствие теме</vt:lpstr>
      <vt:lpstr>Критерий №2  Аргументация. Привлечение литературного материала </vt:lpstr>
      <vt:lpstr>Критерий №3  Композиция </vt:lpstr>
      <vt:lpstr>Критерий №4   Качество речи</vt:lpstr>
      <vt:lpstr>Критерий №5  Грамотность </vt:lpstr>
      <vt:lpstr>Слайд 16</vt:lpstr>
      <vt:lpstr>Типы вступления</vt:lpstr>
      <vt:lpstr>Заключительная часть сочинения</vt:lpstr>
      <vt:lpstr>Приемы написания заключения</vt:lpstr>
      <vt:lpstr>Приемы написания заключения</vt:lpstr>
      <vt:lpstr>Средства связи частей текста </vt:lpstr>
      <vt:lpstr>Слайд 22</vt:lpstr>
      <vt:lpstr>Источники: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teacher</cp:lastModifiedBy>
  <cp:revision>12</cp:revision>
  <dcterms:created xsi:type="dcterms:W3CDTF">2015-10-18T08:57:25Z</dcterms:created>
  <dcterms:modified xsi:type="dcterms:W3CDTF">2015-10-20T12:34:47Z</dcterms:modified>
</cp:coreProperties>
</file>