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86" r:id="rId2"/>
    <p:sldId id="285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3" r:id="rId14"/>
    <p:sldId id="280" r:id="rId15"/>
    <p:sldId id="281" r:id="rId16"/>
    <p:sldId id="282" r:id="rId17"/>
    <p:sldId id="28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8" autoAdjust="0"/>
    <p:restoredTop sz="85362" autoAdjust="0"/>
  </p:normalViewPr>
  <p:slideViewPr>
    <p:cSldViewPr>
      <p:cViewPr varScale="1">
        <p:scale>
          <a:sx n="82" d="100"/>
          <a:sy n="82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0658A19-EBAB-45E0-A5E5-0CB973199784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A226825-59FF-45E7-A837-914BD8247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F718809-72BF-4DAE-813C-9DB8C504C08F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41A4EEB-5256-4CDD-B391-C80CA8591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62A51-BAB3-413F-83CD-52966C1ADBA7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40AB5-C3EB-47DE-9815-D70A1EADD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7A025-0907-4693-AE03-DFF8381812EC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E9039-10DA-4347-AA42-07A8853C5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E2735-14C6-4291-A02F-FB01E375324A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488F4-4208-4B77-8EA9-C0E7372D2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DDF459-F1B4-448F-A7A4-E6E83BF37926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6EEB24-FD63-44D9-BA58-0EC5F23B42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6897C3-8297-46E6-8EFF-28B9998D8A97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E5EB60-D0EF-478F-9424-DDA06AD2B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015668-8865-45B2-B031-307C6A23B48E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3F28F1-FB5C-429B-9F31-B81FCD16B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1D72F2-9B0D-4EA5-884B-7C1BC0642F84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050A7E-5A17-49C9-AE7E-ECB6C06FC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FC2BB-5CF2-4CF2-9150-BBC759492A4F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209C7-A8DA-4386-B9E8-6FABBAD03B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E1153A-623F-4F89-9A7C-03FF1243A1D1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491CD1-35A7-4B2D-A76A-1B90A3F80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24FD702-5080-4C1D-AC7B-740B364FCF45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A158C07-DBAB-40F1-B8BC-44DB4A14E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B3922BC-1CD2-4A42-A1BD-C849D6F283D1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396216-DF36-4628-BE0E-1CE97CBA9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  <p:sldLayoutId id="2147483676" r:id="rId6"/>
    <p:sldLayoutId id="2147483670" r:id="rId7"/>
    <p:sldLayoutId id="2147483677" r:id="rId8"/>
    <p:sldLayoutId id="2147483678" r:id="rId9"/>
    <p:sldLayoutId id="2147483669" r:id="rId10"/>
    <p:sldLayoutId id="214748366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ru.wikipedia.org/wiki/%D0%A1%D0%BF%D0%BE%D1%80%D1%82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/index.php?title=%D0%9A%D0%B0%D0%BC%D0%B5%D0%BD%D1%8C_(%D0%BA%D1%91%D1%80%D0%BB%D0%B8%D0%BD%D0%B3)&amp;action=edit&amp;redlink=1" TargetMode="External"/><Relationship Id="rId2" Type="http://schemas.openxmlformats.org/officeDocument/2006/relationships/hyperlink" Target="http://ru.wikipedia.org/wiki/%D0%93%D1%80%D0%B0%D0%BD%D0%B8%D1%82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http://ru.wikipedia.org/w/index.php?title=%D0%94%D0%BE%D0%BC_(%D0%BA%D1%91%D1%80%D0%BB%D0%B8%D0%BD%D0%B3)&amp;action=edit&amp;redlink=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ru.wikipedia.org/wiki/%D0%97%D0%B8%D0%BC%D0%BD%D0%B5%D0%B5_%D0%BF%D0%BB%D0%B0%D0%B2%D0%B0%D0%BD%D0%B8%D0%B5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1%8B%D0%B6%D0%BD%D1%8B%D0%B5_%D0%B3%D0%BE%D0%BD%D0%BA%D0%B8" TargetMode="External"/><Relationship Id="rId2" Type="http://schemas.openxmlformats.org/officeDocument/2006/relationships/hyperlink" Target="http://ru.wikipedia.org/wiki/%D0%9F%D1%80%D1%8B%D0%B6%D0%BA%D0%B8_%D0%BD%D0%B0_%D0%BB%D1%8B%D0%B6%D0%B0%D1%85_%D1%81_%D1%82%D1%80%D0%B0%D0%BC%D0%BF%D0%BB%D0%B8%D0%BD%D0%B0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ru.wikipedia.org/wiki/%D0%9B%D1%8B%D0%B6%D0%B8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D%D0%BE%D1%83%D0%B1%D0%BE%D1%80%D0%B4_(%D1%81%D0%BF%D0%BE%D1%80%D1%82%D0%B8%D0%B2%D0%BD%D1%8B%D0%B9_%D0%B8%D0%BD%D0%B2%D0%B5%D0%BD%D1%82%D0%B0%D1%80%D1%8C)" TargetMode="External"/><Relationship Id="rId2" Type="http://schemas.openxmlformats.org/officeDocument/2006/relationships/hyperlink" Target="http://ru.wikipedia.org/wiki/%D0%A1%D0%BA%D0%BB%D0%BE%D0%BD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2858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i="1" dirty="0" smtClean="0">
                <a:solidFill>
                  <a:srgbClr val="0070C0"/>
                </a:solidFill>
              </a:rPr>
              <a:t>Зимние виды спорта</a:t>
            </a:r>
            <a:br>
              <a:rPr lang="ru-RU" sz="2400" i="1" dirty="0" smtClean="0">
                <a:solidFill>
                  <a:srgbClr val="0070C0"/>
                </a:solidFill>
              </a:rPr>
            </a:br>
            <a:r>
              <a:rPr lang="ru-RU" sz="2400" i="1" dirty="0" smtClean="0">
                <a:solidFill>
                  <a:srgbClr val="FF0000"/>
                </a:solidFill>
              </a:rPr>
              <a:t>Нет прекраснее пары,</a:t>
            </a:r>
            <a:br>
              <a:rPr lang="ru-RU" sz="2400" i="1" dirty="0" smtClean="0">
                <a:solidFill>
                  <a:srgbClr val="FF0000"/>
                </a:solidFill>
              </a:rPr>
            </a:br>
            <a:r>
              <a:rPr lang="ru-RU" sz="2400" i="1" dirty="0" smtClean="0">
                <a:solidFill>
                  <a:srgbClr val="FF0000"/>
                </a:solidFill>
              </a:rPr>
              <a:t>Чем зима для детворы! </a:t>
            </a:r>
            <a:r>
              <a:rPr lang="ru-RU" sz="2400" i="1" dirty="0" smtClean="0">
                <a:solidFill>
                  <a:srgbClr val="0070C0"/>
                </a:solidFill>
              </a:rPr>
              <a:t/>
            </a:r>
            <a:br>
              <a:rPr lang="ru-RU" sz="2400" i="1" dirty="0" smtClean="0">
                <a:solidFill>
                  <a:srgbClr val="0070C0"/>
                </a:solidFill>
              </a:rPr>
            </a:br>
            <a:endParaRPr lang="ru-RU" sz="2400" i="1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2928938" y="4786313"/>
            <a:ext cx="5715000" cy="1385887"/>
          </a:xfrm>
        </p:spPr>
        <p:txBody>
          <a:bodyPr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i="1" dirty="0" smtClean="0"/>
              <a:t>Кабы не было зимы </a:t>
            </a:r>
          </a:p>
          <a:p>
            <a:pPr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i="1" dirty="0" smtClean="0"/>
              <a:t>В городах и сёлах,</a:t>
            </a:r>
          </a:p>
          <a:p>
            <a:pPr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i="1" dirty="0" smtClean="0"/>
              <a:t>Никогда б не знали мы </a:t>
            </a:r>
          </a:p>
          <a:p>
            <a:pPr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i="1" dirty="0" smtClean="0"/>
              <a:t>Этих дней весёлых! </a:t>
            </a:r>
            <a:endParaRPr lang="ru-RU" i="1" dirty="0"/>
          </a:p>
        </p:txBody>
      </p:sp>
      <p:pic>
        <p:nvPicPr>
          <p:cNvPr id="14339" name="Picture 2" descr="http://www.dialog-gomel.by/images/pages/9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0" y="2357438"/>
            <a:ext cx="3754438" cy="2286000"/>
          </a:xfrm>
          <a:ln>
            <a:prstDash val="solid"/>
          </a:ln>
        </p:spPr>
      </p:pic>
      <p:pic>
        <p:nvPicPr>
          <p:cNvPr id="14340" name="Picture 4" descr="http://talks.mark-itt.ru/forums/icons/forum_pictures/000707/70729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357438"/>
            <a:ext cx="2870200" cy="3786187"/>
          </a:xfrm>
          <a:ln>
            <a:prstDash val="solid"/>
          </a:ln>
        </p:spPr>
      </p:pic>
      <p:pic>
        <p:nvPicPr>
          <p:cNvPr id="14341" name="Picture 2" descr="http://www.sportlandia.by/files/2009/12/pic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2500313"/>
            <a:ext cx="30003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1"/>
                </a:solidFill>
              </a:rPr>
              <a:t>Санные виды спорта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23554" name="Текст 2"/>
          <p:cNvSpPr>
            <a:spLocks noGrp="1"/>
          </p:cNvSpPr>
          <p:nvPr>
            <p:ph type="body" idx="1"/>
          </p:nvPr>
        </p:nvSpPr>
        <p:spPr>
          <a:xfrm>
            <a:off x="457200" y="5572125"/>
            <a:ext cx="4040188" cy="857250"/>
          </a:xfrm>
        </p:spPr>
        <p:txBody>
          <a:bodyPr/>
          <a:lstStyle/>
          <a:p>
            <a:pPr algn="ctr"/>
            <a:r>
              <a:rPr lang="ru-RU" sz="3600" b="1" i="1" smtClean="0">
                <a:solidFill>
                  <a:srgbClr val="FFFF00"/>
                </a:solidFill>
              </a:rPr>
              <a:t>Бобслей </a:t>
            </a:r>
          </a:p>
        </p:txBody>
      </p:sp>
      <p:sp>
        <p:nvSpPr>
          <p:cNvPr id="23555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572125"/>
            <a:ext cx="4041775" cy="857250"/>
          </a:xfrm>
        </p:spPr>
        <p:txBody>
          <a:bodyPr/>
          <a:lstStyle/>
          <a:p>
            <a:pPr algn="ctr"/>
            <a:r>
              <a:rPr lang="ru-RU" sz="3600" b="1" smtClean="0">
                <a:solidFill>
                  <a:srgbClr val="FFFF00"/>
                </a:solidFill>
              </a:rPr>
              <a:t>Скелетон </a:t>
            </a:r>
          </a:p>
        </p:txBody>
      </p:sp>
      <p:sp>
        <p:nvSpPr>
          <p:cNvPr id="23556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625"/>
            <a:ext cx="4040188" cy="3941763"/>
          </a:xfrm>
          <a:ln>
            <a:prstDash val="solid"/>
          </a:ln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z="1800" smtClean="0"/>
              <a:t>Вопрос нелегкий у меня,</a:t>
            </a:r>
          </a:p>
          <a:p>
            <a:pPr>
              <a:buFont typeface="Wingdings 3" pitchFamily="18" charset="2"/>
              <a:buNone/>
            </a:pPr>
            <a:r>
              <a:rPr lang="ru-RU" sz="1800" smtClean="0"/>
              <a:t>Как это называют,</a:t>
            </a:r>
          </a:p>
          <a:p>
            <a:pPr>
              <a:buFont typeface="Wingdings 3" pitchFamily="18" charset="2"/>
              <a:buNone/>
            </a:pPr>
            <a:r>
              <a:rPr lang="ru-RU" sz="1800" smtClean="0"/>
              <a:t>Когда спортсмены на санях</a:t>
            </a:r>
          </a:p>
          <a:p>
            <a:pPr>
              <a:buFont typeface="Wingdings 3" pitchFamily="18" charset="2"/>
              <a:buNone/>
            </a:pPr>
            <a:r>
              <a:rPr lang="ru-RU" sz="1800" smtClean="0"/>
              <a:t>По желобу съезжают? </a:t>
            </a:r>
            <a:r>
              <a:rPr lang="ru-RU" sz="1800" i="1" smtClean="0"/>
              <a:t>(Бобслей)</a:t>
            </a:r>
          </a:p>
        </p:txBody>
      </p:sp>
      <p:sp>
        <p:nvSpPr>
          <p:cNvPr id="23557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625"/>
            <a:ext cx="4041775" cy="3941763"/>
          </a:xfrm>
          <a:ln>
            <a:prstDash val="solid"/>
          </a:ln>
        </p:spPr>
        <p:txBody>
          <a:bodyPr/>
          <a:lstStyle/>
          <a:p>
            <a:pPr>
              <a:spcBef>
                <a:spcPct val="0"/>
              </a:spcBef>
              <a:buFont typeface="Wingdings 3" pitchFamily="18" charset="2"/>
              <a:buNone/>
            </a:pPr>
            <a:r>
              <a:rPr lang="ru-RU" sz="1800" smtClean="0"/>
              <a:t>Посмотрите -  вот герой,</a:t>
            </a:r>
          </a:p>
          <a:p>
            <a:pPr>
              <a:spcBef>
                <a:spcPct val="0"/>
              </a:spcBef>
              <a:buFont typeface="Wingdings 3" pitchFamily="18" charset="2"/>
              <a:buNone/>
            </a:pPr>
            <a:r>
              <a:rPr lang="ru-RU" sz="1800" smtClean="0"/>
              <a:t>Он летит вниз головой,</a:t>
            </a:r>
          </a:p>
          <a:p>
            <a:pPr>
              <a:spcBef>
                <a:spcPct val="0"/>
              </a:spcBef>
              <a:buFont typeface="Wingdings 3" pitchFamily="18" charset="2"/>
              <a:buNone/>
            </a:pPr>
            <a:r>
              <a:rPr lang="ru-RU" sz="1800" smtClean="0"/>
              <a:t>Животом на санках лежа.</a:t>
            </a:r>
          </a:p>
          <a:p>
            <a:pPr>
              <a:spcBef>
                <a:spcPct val="0"/>
              </a:spcBef>
              <a:buFont typeface="Wingdings 3" pitchFamily="18" charset="2"/>
              <a:buNone/>
            </a:pPr>
            <a:r>
              <a:rPr lang="ru-RU" sz="1800" smtClean="0"/>
              <a:t>Страшно так, мороз по коже.</a:t>
            </a:r>
          </a:p>
          <a:p>
            <a:pPr algn="r">
              <a:spcBef>
                <a:spcPct val="0"/>
              </a:spcBef>
              <a:buFont typeface="Wingdings 3" pitchFamily="18" charset="2"/>
              <a:buNone/>
            </a:pPr>
            <a:r>
              <a:rPr lang="ru-RU" sz="1800" i="1" smtClean="0"/>
              <a:t>(Скелетон)</a:t>
            </a:r>
          </a:p>
          <a:p>
            <a:pPr>
              <a:spcBef>
                <a:spcPct val="0"/>
              </a:spcBef>
              <a:buFont typeface="Wingdings 3" pitchFamily="18" charset="2"/>
              <a:buNone/>
            </a:pPr>
            <a:r>
              <a:rPr lang="ru-RU" sz="1800" i="1" smtClean="0"/>
              <a:t> </a:t>
            </a:r>
          </a:p>
        </p:txBody>
      </p:sp>
      <p:pic>
        <p:nvPicPr>
          <p:cNvPr id="7" name="Picture 2" descr="Файл:USA-1 in heat 3 of 4 man bobsleigh at 2010 Winter Olympics 2010-02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3071813"/>
            <a:ext cx="3286125" cy="242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8" name="Picture 4" descr="Файл:Brady Canfield skeleton sta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71813"/>
            <a:ext cx="3786187" cy="250031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/>
              <a:t>Коньковые виды спорта</a:t>
            </a:r>
            <a:endParaRPr lang="ru-RU" i="1" dirty="0"/>
          </a:p>
        </p:txBody>
      </p:sp>
      <p:sp>
        <p:nvSpPr>
          <p:cNvPr id="24578" name="Текст 2"/>
          <p:cNvSpPr>
            <a:spLocks noGrp="1"/>
          </p:cNvSpPr>
          <p:nvPr>
            <p:ph type="body" idx="1"/>
          </p:nvPr>
        </p:nvSpPr>
        <p:spPr>
          <a:xfrm>
            <a:off x="500063" y="5429250"/>
            <a:ext cx="8258175" cy="762000"/>
          </a:xfrm>
        </p:spPr>
        <p:txBody>
          <a:bodyPr/>
          <a:lstStyle/>
          <a:p>
            <a:pPr algn="ctr"/>
            <a:r>
              <a:rPr lang="ru-RU" sz="4800" i="1" smtClean="0"/>
              <a:t>Фигурное катание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857375"/>
            <a:ext cx="4040188" cy="307181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endParaRPr lang="ru-RU" sz="2000" dirty="0" smtClean="0"/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/>
              <a:t>И мальчишки, и девчонки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/>
              <a:t>Очень любят нас зимой,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/>
              <a:t>Режут лёд узором тонким,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/>
              <a:t>Не хотят идти домой.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/>
              <a:t>Мы изящны и легки,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/>
              <a:t>Мы – фигурные </a:t>
            </a:r>
            <a:r>
              <a:rPr lang="ru-RU" sz="2000" i="1" dirty="0" smtClean="0"/>
              <a:t>…(Коньки)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800" dirty="0" smtClean="0"/>
              <a:t> </a:t>
            </a:r>
            <a:endParaRPr lang="ru-RU" sz="1800" dirty="0"/>
          </a:p>
        </p:txBody>
      </p:sp>
      <p:pic>
        <p:nvPicPr>
          <p:cNvPr id="24580" name="Picture 2" descr="http://upload.wikimedia.org/wikipedia/commons/e/e6/Sasha_Cohen_Biellmann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5351463" y="1444625"/>
            <a:ext cx="2628900" cy="3941763"/>
          </a:xfrm>
          <a:ln>
            <a:prstDash val="solid"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i="1" dirty="0" smtClean="0"/>
              <a:t>Конькобежный спорт</a:t>
            </a:r>
            <a:endParaRPr lang="ru-RU" sz="44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643063"/>
            <a:ext cx="4041775" cy="374332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800" b="1" dirty="0" smtClean="0"/>
              <a:t> Вид </a:t>
            </a:r>
            <a:r>
              <a:rPr lang="ru-RU" sz="1800" b="1" dirty="0" smtClean="0">
                <a:hlinkClick r:id="rId2" tooltip="Спорт"/>
              </a:rPr>
              <a:t>спорта</a:t>
            </a:r>
            <a:r>
              <a:rPr lang="ru-RU" sz="1800" b="1" dirty="0" smtClean="0"/>
              <a:t>, в котором необходимо как можно быстрее преодолевать определённую дистанцию на ледовом стадионе по замкнутому кругу.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endParaRPr lang="ru-RU" sz="1800" dirty="0" smtClean="0">
              <a:solidFill>
                <a:srgbClr val="002060"/>
              </a:solidFill>
            </a:endParaRP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</a:rPr>
              <a:t>Кто десять километров,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</a:rPr>
              <a:t>Качая в такт рукой,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</a:rPr>
              <a:t>Бежит быстрее ветра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</a:rPr>
              <a:t>Согнувшись кочергой?</a:t>
            </a:r>
          </a:p>
          <a:p>
            <a:pPr marL="365760" indent="-256032" algn="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800" i="1" dirty="0" smtClean="0">
                <a:solidFill>
                  <a:srgbClr val="002060"/>
                </a:solidFill>
              </a:rPr>
              <a:t>(Конькобежец)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endParaRPr lang="ru-RU" sz="1800" dirty="0"/>
          </a:p>
        </p:txBody>
      </p:sp>
      <p:pic>
        <p:nvPicPr>
          <p:cNvPr id="25603" name="Picture 2" descr="Файл:Yekatarina Lobysheva in action (23-02-2008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3" y="1857375"/>
            <a:ext cx="3929062" cy="3500438"/>
          </a:xfrm>
          <a:ln>
            <a:prstDash val="solid"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i="1" dirty="0" smtClean="0"/>
              <a:t>Шорт -трек</a:t>
            </a:r>
            <a:endParaRPr lang="ru-RU" sz="54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8258175" cy="762000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Поскольку шорт-трек является разновидностью конькобежного спорта, то возник он не так давно - в начале прошлого века.</a:t>
            </a:r>
            <a:endParaRPr lang="ru-RU" dirty="0"/>
          </a:p>
        </p:txBody>
      </p:sp>
      <p:sp>
        <p:nvSpPr>
          <p:cNvPr id="26627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625"/>
            <a:ext cx="4040188" cy="3941763"/>
          </a:xfrm>
          <a:ln>
            <a:prstDash val="solid"/>
          </a:ln>
        </p:spPr>
        <p:txBody>
          <a:bodyPr/>
          <a:lstStyle/>
          <a:p>
            <a:pPr>
              <a:buFont typeface="Wingdings 3" pitchFamily="18" charset="2"/>
              <a:buNone/>
            </a:pPr>
            <a:endParaRPr lang="ru-RU" smtClean="0"/>
          </a:p>
        </p:txBody>
      </p:sp>
      <p:sp>
        <p:nvSpPr>
          <p:cNvPr id="26628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625"/>
            <a:ext cx="4041775" cy="3941763"/>
          </a:xfrm>
          <a:ln>
            <a:prstDash val="solid"/>
          </a:ln>
        </p:spPr>
        <p:txBody>
          <a:bodyPr/>
          <a:lstStyle/>
          <a:p>
            <a:pPr>
              <a:spcBef>
                <a:spcPct val="0"/>
              </a:spcBef>
              <a:buFont typeface="Wingdings 3" pitchFamily="18" charset="2"/>
              <a:buNone/>
            </a:pPr>
            <a:endParaRPr lang="ru-RU" smtClean="0"/>
          </a:p>
        </p:txBody>
      </p:sp>
      <p:pic>
        <p:nvPicPr>
          <p:cNvPr id="43010" name="Picture 2" descr="Шорт-трек на XVIII Зимних Олимпийских играх 1998 года – Нагано (Япония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500188"/>
            <a:ext cx="4214813" cy="36623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43012" name="Picture 4" descr="Ванкувер-2010, шорт-трек, 1000 м жен (шорт-трек), Ван Ме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1428750"/>
            <a:ext cx="4000500" cy="37147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i="1" dirty="0" smtClean="0">
                <a:solidFill>
                  <a:srgbClr val="002060"/>
                </a:solidFill>
              </a:rPr>
              <a:t>Хоккей</a:t>
            </a:r>
            <a:endParaRPr lang="ru-RU" sz="5400" i="1" dirty="0">
              <a:solidFill>
                <a:srgbClr val="002060"/>
              </a:solidFill>
            </a:endParaRPr>
          </a:p>
        </p:txBody>
      </p:sp>
      <p:sp>
        <p:nvSpPr>
          <p:cNvPr id="27650" name="Текст 2"/>
          <p:cNvSpPr>
            <a:spLocks noGrp="1"/>
          </p:cNvSpPr>
          <p:nvPr>
            <p:ph type="body" idx="1"/>
          </p:nvPr>
        </p:nvSpPr>
        <p:spPr>
          <a:xfrm>
            <a:off x="457200" y="5500688"/>
            <a:ext cx="4040188" cy="928687"/>
          </a:xfrm>
        </p:spPr>
        <p:txBody>
          <a:bodyPr/>
          <a:lstStyle/>
          <a:p>
            <a:pPr algn="ctr"/>
            <a:r>
              <a:rPr lang="ru-RU" smtClean="0"/>
              <a:t>Хоккей с шайбой </a:t>
            </a:r>
          </a:p>
        </p:txBody>
      </p:sp>
      <p:sp>
        <p:nvSpPr>
          <p:cNvPr id="27651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500688"/>
            <a:ext cx="4041775" cy="857250"/>
          </a:xfrm>
        </p:spPr>
        <p:txBody>
          <a:bodyPr/>
          <a:lstStyle/>
          <a:p>
            <a:pPr algn="ctr"/>
            <a:r>
              <a:rPr lang="ru-RU" smtClean="0"/>
              <a:t>Хоккей с мячом </a:t>
            </a:r>
          </a:p>
        </p:txBody>
      </p:sp>
      <p:sp>
        <p:nvSpPr>
          <p:cNvPr id="27652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625"/>
            <a:ext cx="4040188" cy="3941763"/>
          </a:xfrm>
          <a:ln>
            <a:prstDash val="solid"/>
          </a:ln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z="1600" smtClean="0"/>
              <a:t>Он играет на коньках.</a:t>
            </a:r>
          </a:p>
          <a:p>
            <a:pPr>
              <a:buFont typeface="Wingdings 3" pitchFamily="18" charset="2"/>
              <a:buNone/>
            </a:pPr>
            <a:r>
              <a:rPr lang="ru-RU" sz="1600" smtClean="0"/>
              <a:t>Клюшку держит он в руках.</a:t>
            </a:r>
          </a:p>
          <a:p>
            <a:pPr>
              <a:buFont typeface="Wingdings 3" pitchFamily="18" charset="2"/>
              <a:buNone/>
            </a:pPr>
            <a:r>
              <a:rPr lang="ru-RU" sz="1600" smtClean="0"/>
              <a:t>Шайбу этой клюшкой бьёт.</a:t>
            </a:r>
          </a:p>
          <a:p>
            <a:pPr>
              <a:buFont typeface="Wingdings 3" pitchFamily="18" charset="2"/>
              <a:buNone/>
            </a:pPr>
            <a:r>
              <a:rPr lang="ru-RU" sz="1600" smtClean="0"/>
              <a:t>Кто спортсмена назовёт</a:t>
            </a:r>
            <a:r>
              <a:rPr lang="ru-RU" sz="1600" i="1" smtClean="0"/>
              <a:t>?  (Хоккеист)</a:t>
            </a:r>
          </a:p>
        </p:txBody>
      </p:sp>
      <p:sp>
        <p:nvSpPr>
          <p:cNvPr id="27653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625"/>
            <a:ext cx="4041775" cy="3941763"/>
          </a:xfrm>
          <a:ln>
            <a:prstDash val="solid"/>
          </a:ln>
        </p:spPr>
        <p:txBody>
          <a:bodyPr/>
          <a:lstStyle/>
          <a:p>
            <a:pPr>
              <a:spcBef>
                <a:spcPct val="0"/>
              </a:spcBef>
              <a:buFont typeface="Wingdings 3" pitchFamily="18" charset="2"/>
              <a:buNone/>
            </a:pPr>
            <a:endParaRPr lang="ru-RU" smtClean="0"/>
          </a:p>
        </p:txBody>
      </p:sp>
      <p:pic>
        <p:nvPicPr>
          <p:cNvPr id="27654" name="Picture 2" descr="http://vsenahoduli.ru/wp-content/uploads/2010/01/6.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00188"/>
            <a:ext cx="40005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4" descr="http://savok.name/uploads/hokk/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928938"/>
            <a:ext cx="4000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i="1" dirty="0" smtClean="0"/>
              <a:t>Кёрлинг </a:t>
            </a:r>
            <a:endParaRPr lang="ru-RU" sz="54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572125"/>
            <a:ext cx="8258175" cy="1071563"/>
          </a:xfrm>
        </p:spPr>
        <p:txBody>
          <a:bodyPr>
            <a:normAutofit fontScale="70000" lnSpcReduction="20000"/>
          </a:bodyPr>
          <a:lstStyle/>
          <a:p>
            <a:pPr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 </a:t>
            </a:r>
            <a:r>
              <a:rPr lang="ru-RU" sz="3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Участники</a:t>
            </a:r>
            <a:r>
              <a:rPr lang="ru-RU" sz="3300" dirty="0" smtClean="0"/>
              <a:t> двух команд поочерёдно пускают по льду специальные тяжёлые </a:t>
            </a:r>
            <a:r>
              <a:rPr lang="ru-RU" sz="3300" dirty="0" smtClean="0">
                <a:hlinkClick r:id="rId2" tooltip="Гранит"/>
              </a:rPr>
              <a:t>гранитные</a:t>
            </a:r>
            <a:r>
              <a:rPr lang="ru-RU" sz="3300" dirty="0" smtClean="0"/>
              <a:t> снаряды («</a:t>
            </a:r>
            <a:r>
              <a:rPr lang="ru-RU" sz="3300" dirty="0" smtClean="0">
                <a:hlinkClick r:id="rId3" tooltip="Камень (кёрлинг) (страница отсутствует)"/>
              </a:rPr>
              <a:t>камни</a:t>
            </a:r>
            <a:r>
              <a:rPr lang="ru-RU" sz="3300" dirty="0" smtClean="0"/>
              <a:t>») в сторону размеченной на льду мишени («</a:t>
            </a:r>
            <a:r>
              <a:rPr lang="ru-RU" sz="3300" dirty="0" smtClean="0">
                <a:hlinkClick r:id="rId4" tooltip="Дом (кёрлинг) (страница отсутствует)"/>
              </a:rPr>
              <a:t>дома</a:t>
            </a:r>
            <a:r>
              <a:rPr lang="ru-RU" sz="3300" dirty="0" smtClean="0"/>
              <a:t>»).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625"/>
            <a:ext cx="4040188" cy="39417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600" dirty="0" smtClean="0"/>
              <a:t>На площадке ледяной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600" dirty="0" smtClean="0"/>
              <a:t>Игроки метут метлой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600" dirty="0" smtClean="0"/>
              <a:t>И по льду гоняют камень.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600" dirty="0" smtClean="0"/>
              <a:t>Что за спорт здесь перед нами?</a:t>
            </a:r>
            <a:endParaRPr lang="ru-RU" sz="1600" dirty="0"/>
          </a:p>
        </p:txBody>
      </p:sp>
      <p:pic>
        <p:nvPicPr>
          <p:cNvPr id="7" name="Picture 2" descr="http://upload.wikimedia.org/wikipedia/commons/4/4f/Curling_ston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2857500"/>
            <a:ext cx="3286125" cy="25003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8" name="Picture 4" descr="http://upload.wikimedia.org/wikipedia/commons/2/28/Brier_04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4743450" y="1643063"/>
            <a:ext cx="4400550" cy="371475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92869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0" dirty="0" smtClean="0"/>
              <a:t>К зимним видам спорта относится также и </a:t>
            </a:r>
            <a:r>
              <a:rPr lang="ru-RU" sz="2800" b="0" dirty="0" smtClean="0">
                <a:hlinkClick r:id="rId2" tooltip="Зимнее плавание"/>
              </a:rPr>
              <a:t>зимнее плавание</a:t>
            </a:r>
            <a:endParaRPr lang="ru-RU" sz="2800" i="1" dirty="0"/>
          </a:p>
        </p:txBody>
      </p:sp>
      <p:pic>
        <p:nvPicPr>
          <p:cNvPr id="29698" name="Picture 2" descr="http://upload.wikimedia.org/wikipedia/commons/0/0e/Jak_sie_kapac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85875" y="1714500"/>
            <a:ext cx="6643688" cy="4643438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3284538"/>
            <a:ext cx="7772400" cy="1285875"/>
          </a:xfrm>
        </p:spPr>
        <p:txBody>
          <a:bodyPr>
            <a:normAutofit/>
          </a:bodyPr>
          <a:lstStyle/>
          <a:p>
            <a:pPr marR="0">
              <a:lnSpc>
                <a:spcPct val="90000"/>
              </a:lnSpc>
            </a:pPr>
            <a:r>
              <a:rPr lang="ru-RU" sz="2500" smtClean="0"/>
              <a:t>Инструктор по физической культуре</a:t>
            </a:r>
          </a:p>
          <a:p>
            <a:pPr marR="0">
              <a:lnSpc>
                <a:spcPct val="90000"/>
              </a:lnSpc>
            </a:pPr>
            <a:r>
              <a:rPr lang="ru-RU" sz="2500" smtClean="0"/>
              <a:t>МБДОУ детский сад №35</a:t>
            </a:r>
          </a:p>
          <a:p>
            <a:pPr marR="0" algn="ctr">
              <a:lnSpc>
                <a:spcPct val="90000"/>
              </a:lnSpc>
            </a:pPr>
            <a:r>
              <a:rPr lang="ru-RU" sz="2500" smtClean="0"/>
              <a:t>                                «Незабудка» г. Нижнекамск </a:t>
            </a:r>
          </a:p>
        </p:txBody>
      </p:sp>
      <p:sp>
        <p:nvSpPr>
          <p:cNvPr id="30724" name="WordArt 4"/>
          <p:cNvSpPr>
            <a:spLocks noChangeArrowheads="1" noChangeShapeType="1" noTextEdit="1"/>
          </p:cNvSpPr>
          <p:nvPr/>
        </p:nvSpPr>
        <p:spPr bwMode="auto">
          <a:xfrm>
            <a:off x="1116013" y="549275"/>
            <a:ext cx="6665912" cy="193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       Автор 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Телицына Олеся Александровна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500063"/>
            <a:ext cx="4040188" cy="521493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800" dirty="0" smtClean="0"/>
              <a:t>Праздник спортивный гордо</a:t>
            </a:r>
            <a:br>
              <a:rPr lang="ru-RU" sz="1800" dirty="0" smtClean="0"/>
            </a:br>
            <a:r>
              <a:rPr lang="ru-RU" sz="1800" dirty="0" smtClean="0"/>
              <a:t>вступает в свои права.</a:t>
            </a:r>
            <a:br>
              <a:rPr lang="ru-RU" sz="1800" dirty="0" smtClean="0"/>
            </a:br>
            <a:r>
              <a:rPr lang="ru-RU" sz="1800" dirty="0" smtClean="0"/>
              <a:t>Солнцем улыбки доброй</a:t>
            </a:r>
            <a:br>
              <a:rPr lang="ru-RU" sz="1800" dirty="0" smtClean="0"/>
            </a:br>
            <a:r>
              <a:rPr lang="ru-RU" sz="1800" dirty="0" smtClean="0"/>
              <a:t>Встречает его детвора.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endParaRPr lang="ru-RU" sz="1800" dirty="0" smtClean="0"/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800" dirty="0" smtClean="0"/>
              <a:t>Нам смелым, и сильным, и ловким</a:t>
            </a:r>
            <a:br>
              <a:rPr lang="ru-RU" sz="1800" dirty="0" smtClean="0"/>
            </a:br>
            <a:r>
              <a:rPr lang="ru-RU" sz="1800" dirty="0" smtClean="0"/>
              <a:t>Со спортом всегда по пути.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endParaRPr lang="ru-RU" sz="1800" dirty="0" smtClean="0"/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800" dirty="0" smtClean="0"/>
              <a:t>Чтоб в спорте первыми быть</a:t>
            </a:r>
            <a:br>
              <a:rPr lang="ru-RU" sz="1800" dirty="0" smtClean="0"/>
            </a:br>
            <a:r>
              <a:rPr lang="ru-RU" sz="1800" dirty="0" smtClean="0"/>
              <a:t>Надо спорт любить.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Чтоб спортсменом мог каждый стать,</a:t>
            </a:r>
            <a:br>
              <a:rPr lang="ru-RU" sz="1800" dirty="0" smtClean="0"/>
            </a:br>
            <a:r>
              <a:rPr lang="ru-RU" sz="1800" b="1" dirty="0" smtClean="0">
                <a:solidFill>
                  <a:srgbClr val="FF0000"/>
                </a:solidFill>
              </a:rPr>
              <a:t>Виды спорта должен каждый знать!!!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15362" name="Содержимое 3"/>
          <p:cNvSpPr>
            <a:spLocks noGrp="1"/>
          </p:cNvSpPr>
          <p:nvPr>
            <p:ph sz="quarter" idx="4"/>
          </p:nvPr>
        </p:nvSpPr>
        <p:spPr>
          <a:xfrm>
            <a:off x="4645025" y="1444625"/>
            <a:ext cx="4041775" cy="3127375"/>
          </a:xfrm>
          <a:ln>
            <a:prstDash val="solid"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pic>
        <p:nvPicPr>
          <p:cNvPr id="17412" name="Picture 4" descr="http://stat17.privet.ru/lr/0934d4fa2563ef9ddfcb7a307ae19eb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285875"/>
            <a:ext cx="4643437" cy="32861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71625"/>
            <a:ext cx="4041775" cy="38147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sz="20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sz="20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sz="20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/>
              <a:t>Спорт на свете есть такой,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/>
              <a:t>Популярен он зимой.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/>
              <a:t>На полозьях ты бежишь,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/>
              <a:t>За соперником спешишь.</a:t>
            </a:r>
          </a:p>
          <a:p>
            <a:pPr marL="365760" indent="-256032" algn="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i="1" dirty="0" smtClean="0"/>
              <a:t>(Лыжные гонки)</a:t>
            </a:r>
            <a:endParaRPr lang="ru-RU" i="1" dirty="0"/>
          </a:p>
        </p:txBody>
      </p:sp>
      <p:pic>
        <p:nvPicPr>
          <p:cNvPr id="7" name="Picture 2" descr="Файл:Tartu Maraton 2006-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643063"/>
            <a:ext cx="4143375" cy="378618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i="1" dirty="0" smtClean="0"/>
              <a:t>Лыжные гонки </a:t>
            </a:r>
            <a:endParaRPr lang="ru-RU" sz="3200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i="1" dirty="0" err="1" smtClean="0"/>
              <a:t>Лы́жное</a:t>
            </a:r>
            <a:r>
              <a:rPr lang="ru-RU" sz="5400" i="1" dirty="0" smtClean="0"/>
              <a:t> </a:t>
            </a:r>
            <a:r>
              <a:rPr lang="ru-RU" sz="5400" i="1" dirty="0" err="1" smtClean="0"/>
              <a:t>двоебо́рье</a:t>
            </a:r>
            <a:endParaRPr lang="ru-RU" sz="5400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0063" y="1785938"/>
            <a:ext cx="4040187" cy="39417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Олимпийский вид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спорта, сочетающий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в своей программе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  <a:hlinkClick r:id="rId2" tooltip="Прыжки на лыжах с трамплина"/>
              </a:rPr>
              <a:t>прыжки на лыжах с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>
                <a:solidFill>
                  <a:schemeClr val="tx1"/>
                </a:solidFill>
                <a:hlinkClick r:id="rId2" tooltip="Прыжки на лыжах с трамплина"/>
              </a:rPr>
              <a:t>трамплина</a:t>
            </a:r>
            <a:r>
              <a:rPr lang="ru-RU" dirty="0" smtClean="0">
                <a:solidFill>
                  <a:schemeClr val="tx1"/>
                </a:solidFill>
              </a:rPr>
              <a:t> и </a:t>
            </a:r>
            <a:r>
              <a:rPr lang="ru-RU" dirty="0" smtClean="0">
                <a:solidFill>
                  <a:schemeClr val="tx1"/>
                </a:solidFill>
                <a:hlinkClick r:id="rId3" tooltip="Лыжные гонки"/>
              </a:rPr>
              <a:t>лыжные гонки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Он крылья на ноги надел,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Скатился с горки и взлетел!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i="1" dirty="0" smtClean="0">
                <a:solidFill>
                  <a:schemeClr val="tx1"/>
                </a:solidFill>
              </a:rPr>
              <a:t>(Прыгун с трамплина)</a:t>
            </a:r>
            <a:endParaRPr lang="ru-RU" sz="2000" i="1" dirty="0">
              <a:solidFill>
                <a:schemeClr val="tx1"/>
              </a:solidFill>
            </a:endParaRPr>
          </a:p>
        </p:txBody>
      </p:sp>
      <p:pic>
        <p:nvPicPr>
          <p:cNvPr id="7" name="Picture 2" descr="Файл:2010 Winter Olympics Felix Gottwald in nordic combined LH10km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5187950" y="1571625"/>
            <a:ext cx="3455988" cy="421481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i="1" dirty="0" smtClean="0"/>
              <a:t>Биатлон </a:t>
            </a:r>
            <a:endParaRPr lang="ru-RU" sz="6000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5750" y="1785938"/>
            <a:ext cx="4040188" cy="421481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800" i="1" dirty="0" smtClean="0">
                <a:solidFill>
                  <a:schemeClr val="tx1"/>
                </a:solidFill>
              </a:rPr>
              <a:t> Зимний олимпийский вид спорта, сочетающий лыжную гонку со стрельбой из винтовки.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Очень трудно быть, не спорьте,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Самым метким в этом спорте.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Просто мчатся по лыжне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То под силу даже мне.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Сам попробуй бегать день,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А потом попасть в мишень,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Лёжа навзничь, из винтовки.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Тут нельзя без тренировки!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А мишень тебе не слон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Спорт зовётся…     </a:t>
            </a:r>
            <a:r>
              <a:rPr lang="ru-RU" sz="1600" i="1" dirty="0" smtClean="0">
                <a:solidFill>
                  <a:schemeClr val="tx1"/>
                </a:solidFill>
              </a:rPr>
              <a:t>(Биатлон) </a:t>
            </a:r>
            <a:endParaRPr lang="ru-RU" sz="1600" i="1" dirty="0">
              <a:solidFill>
                <a:schemeClr val="tx1"/>
              </a:solidFill>
            </a:endParaRPr>
          </a:p>
        </p:txBody>
      </p:sp>
      <p:pic>
        <p:nvPicPr>
          <p:cNvPr id="7" name="Picture 2" descr="Файл:Svetlana Ishmouratova 200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5214938" y="1928813"/>
            <a:ext cx="2813050" cy="37433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i="1" dirty="0" smtClean="0"/>
              <a:t>Прыжки на лыжах с трамплина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0063" y="1643063"/>
            <a:ext cx="4040187" cy="374332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Вид спорта, включающий прыжки на </a:t>
            </a:r>
            <a:r>
              <a:rPr lang="ru-RU" sz="1800" dirty="0" smtClean="0">
                <a:solidFill>
                  <a:schemeClr val="tx1"/>
                </a:solidFill>
                <a:hlinkClick r:id="rId2" tooltip="Лыжи"/>
              </a:rPr>
              <a:t>лыжах</a:t>
            </a:r>
            <a:r>
              <a:rPr lang="ru-RU" sz="1800" dirty="0" smtClean="0">
                <a:solidFill>
                  <a:schemeClr val="tx1"/>
                </a:solidFill>
              </a:rPr>
              <a:t> со специально оборудованных трамплинов.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Он на лыжах, но как птица,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Может в небе появиться.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Оттолкнётся и вперёд,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Отправляется в полёт.</a:t>
            </a:r>
          </a:p>
          <a:p>
            <a:pPr marL="365760" indent="-256032" algn="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i="1" dirty="0" smtClean="0">
                <a:solidFill>
                  <a:schemeClr val="tx1"/>
                </a:solidFill>
              </a:rPr>
              <a:t>(Прыжки с трамплина)</a:t>
            </a:r>
            <a:endParaRPr lang="ru-RU" sz="2000" i="1" dirty="0">
              <a:solidFill>
                <a:schemeClr val="tx1"/>
              </a:solidFill>
            </a:endParaRPr>
          </a:p>
        </p:txBody>
      </p:sp>
      <p:pic>
        <p:nvPicPr>
          <p:cNvPr id="7" name="Picture 2" descr="Файл:ColineMattel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284788" y="1643063"/>
            <a:ext cx="2930525" cy="39290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i="1" dirty="0" smtClean="0"/>
              <a:t>Горнолыжный спорт</a:t>
            </a:r>
            <a:endParaRPr lang="ru-RU" sz="48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000250"/>
            <a:ext cx="4040188" cy="364331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Спуск с гор на специальных лыжах.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endParaRPr lang="ru-RU" sz="1800" dirty="0" smtClean="0"/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endParaRPr lang="ru-RU" sz="1800" dirty="0" smtClean="0"/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800" dirty="0" smtClean="0"/>
              <a:t>Вокруг глубокий снег лежит,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800" dirty="0" smtClean="0"/>
              <a:t>А он легко по верх бежит.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800" dirty="0" smtClean="0"/>
              <a:t>Лишь с колеи сойти нельзя.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800" dirty="0" smtClean="0"/>
              <a:t>Кто мчится к финишу, скользя?</a:t>
            </a:r>
          </a:p>
          <a:p>
            <a:pPr marL="365760" indent="-256032" algn="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800" i="1" dirty="0" smtClean="0"/>
              <a:t>(Лыжник)  </a:t>
            </a:r>
            <a:endParaRPr lang="ru-RU" sz="1800" i="1" dirty="0"/>
          </a:p>
        </p:txBody>
      </p:sp>
      <p:pic>
        <p:nvPicPr>
          <p:cNvPr id="7" name="Picture 2" descr="http://upload.wikimedia.org/wikipedia/commons/1/1b/Stephan_Goergl_EC-GS_Hinterstoder_2008011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714875" y="2071688"/>
            <a:ext cx="4041775" cy="36433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i="1" dirty="0" smtClean="0"/>
              <a:t>Фристайл</a:t>
            </a:r>
            <a:endParaRPr lang="ru-RU" sz="6000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857375"/>
            <a:ext cx="4040188" cy="371475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Про этот спорт,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Я много слышал: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Воздушный акробат на лыжах.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i="1" dirty="0" smtClean="0"/>
              <a:t>                     (Фристайл) </a:t>
            </a:r>
            <a:endParaRPr lang="ru-RU" i="1" dirty="0"/>
          </a:p>
        </p:txBody>
      </p:sp>
      <p:pic>
        <p:nvPicPr>
          <p:cNvPr id="21507" name="Picture 2" descr="Файл:Freestyle skiing jump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645025" y="1798638"/>
            <a:ext cx="4041775" cy="3844925"/>
          </a:xfrm>
          <a:ln>
            <a:prstDash val="solid"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i="1" dirty="0" smtClean="0"/>
              <a:t>Сноуборд</a:t>
            </a:r>
            <a:endParaRPr lang="ru-RU" sz="5400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625"/>
            <a:ext cx="4040188" cy="39417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800" dirty="0" smtClean="0"/>
              <a:t> Олимпийский вид спорта, заключающийся в спуске с заснеженных </a:t>
            </a:r>
            <a:r>
              <a:rPr lang="ru-RU" sz="1800" dirty="0" smtClean="0">
                <a:hlinkClick r:id="rId2" tooltip="Склон"/>
              </a:rPr>
              <a:t>склонов</a:t>
            </a:r>
            <a:r>
              <a:rPr lang="ru-RU" sz="1800" dirty="0" smtClean="0"/>
              <a:t> и гор на специальном снаряде —</a:t>
            </a:r>
            <a:r>
              <a:rPr lang="ru-RU" sz="1800" dirty="0" smtClean="0">
                <a:hlinkClick r:id="rId3" tooltip="Сноуборд (спортивный инвентарь)"/>
              </a:rPr>
              <a:t>сноуборде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22531" name="Picture 2" descr="http://upload.wikimedia.org/wikipedia/commons/6/69/Snowboarder_in_halfpip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3500438"/>
            <a:ext cx="392906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645025" y="1444625"/>
            <a:ext cx="4041775" cy="39417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/>
              <a:t>Лыжа здесь всего одна,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/>
              <a:t>Коротка, а не длинна.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/>
              <a:t>Чудеса на ней покажем ,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/>
              <a:t>Кувыркаться можем даже!</a:t>
            </a:r>
          </a:p>
          <a:p>
            <a:pPr marL="365760" indent="-256032" algn="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i="1" dirty="0" smtClean="0"/>
              <a:t>(Сноуборд)</a:t>
            </a:r>
            <a:endParaRPr lang="ru-RU" sz="2000" i="1" dirty="0"/>
          </a:p>
        </p:txBody>
      </p:sp>
      <p:pic>
        <p:nvPicPr>
          <p:cNvPr id="22533" name="Picture 4" descr="http://upload.wikimedia.org/wikipedia/commons/7/7a/Shakedown_2008_Figure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500438"/>
            <a:ext cx="41433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408</TotalTime>
  <Words>431</Words>
  <PresentationFormat>Экран (4:3)</PresentationFormat>
  <Paragraphs>108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17</vt:i4>
      </vt:variant>
    </vt:vector>
  </HeadingPairs>
  <TitlesOfParts>
    <vt:vector size="31" baseType="lpstr">
      <vt:lpstr>Lucida Sans Unicode</vt:lpstr>
      <vt:lpstr>Arial</vt:lpstr>
      <vt:lpstr>Wingdings 3</vt:lpstr>
      <vt:lpstr>Verdana</vt:lpstr>
      <vt:lpstr>Wingdings 2</vt:lpstr>
      <vt:lpstr>Calibri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 виды спорта </dc:title>
  <cp:lastModifiedBy>OEM</cp:lastModifiedBy>
  <cp:revision>45</cp:revision>
  <dcterms:modified xsi:type="dcterms:W3CDTF">2015-10-17T08:33:07Z</dcterms:modified>
</cp:coreProperties>
</file>