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675CE-737E-491B-9361-7CC3215CA1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CC281-A991-4B3A-B1B4-00A1DE42F9D8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Конституция РК.    </a:t>
          </a:r>
          <a:r>
            <a:rPr lang="ru-RU" sz="1200" b="1" dirty="0">
              <a:solidFill>
                <a:sysClr val="windowText" lastClr="000000"/>
              </a:solidFill>
            </a:rPr>
            <a:t>Статья 36       </a:t>
          </a:r>
          <a:endParaRPr lang="ru-RU" sz="1200" b="1" dirty="0" smtClean="0">
            <a:solidFill>
              <a:sysClr val="windowText" lastClr="000000"/>
            </a:solidFill>
          </a:endParaRPr>
        </a:p>
        <a:p>
          <a:r>
            <a:rPr lang="ru-RU" sz="1200" b="1" dirty="0" smtClean="0">
              <a:solidFill>
                <a:sysClr val="windowText" lastClr="000000"/>
              </a:solidFill>
            </a:rPr>
            <a:t>1</a:t>
          </a:r>
          <a:r>
            <a:rPr lang="ru-RU" sz="1200" b="1" dirty="0">
              <a:solidFill>
                <a:sysClr val="windowText" lastClr="000000"/>
              </a:solidFill>
            </a:rPr>
            <a:t>. Защита Республики Казахстан является священным долгом и обязанностью каждого ее гражданина.         </a:t>
          </a:r>
          <a:endParaRPr lang="ru-RU" sz="1200" b="1" dirty="0" smtClean="0">
            <a:solidFill>
              <a:sysClr val="windowText" lastClr="000000"/>
            </a:solidFill>
          </a:endParaRPr>
        </a:p>
        <a:p>
          <a:r>
            <a:rPr lang="ru-RU" sz="1200" b="1" dirty="0" smtClean="0">
              <a:solidFill>
                <a:sysClr val="windowText" lastClr="000000"/>
              </a:solidFill>
            </a:rPr>
            <a:t>2</a:t>
          </a:r>
          <a:r>
            <a:rPr lang="ru-RU" sz="1200" b="1" dirty="0">
              <a:solidFill>
                <a:sysClr val="windowText" lastClr="000000"/>
              </a:solidFill>
            </a:rPr>
            <a:t>. Граждане РК несут воинскую службу в порядке и видах, установленных законом.</a:t>
          </a:r>
        </a:p>
      </dgm:t>
    </dgm:pt>
    <dgm:pt modelId="{D0B055CD-A227-4280-823D-4A4B21A86B91}" type="parTrans" cxnId="{12DDC951-EC16-4886-8072-940E115419F4}">
      <dgm:prSet/>
      <dgm:spPr/>
      <dgm:t>
        <a:bodyPr/>
        <a:lstStyle/>
        <a:p>
          <a:endParaRPr lang="ru-RU"/>
        </a:p>
      </dgm:t>
    </dgm:pt>
    <dgm:pt modelId="{E90E8661-86E1-4541-A2B5-9269AB1204E4}" type="sibTrans" cxnId="{12DDC951-EC16-4886-8072-940E115419F4}">
      <dgm:prSet/>
      <dgm:spPr/>
      <dgm:t>
        <a:bodyPr/>
        <a:lstStyle/>
        <a:p>
          <a:endParaRPr lang="ru-RU"/>
        </a:p>
      </dgm:t>
    </dgm:pt>
    <dgm:pt modelId="{38E3AA46-882F-4038-9AFA-BC1873E11803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Закон РК </a:t>
          </a:r>
          <a:r>
            <a:rPr lang="ru-RU" sz="1200" b="1" dirty="0">
              <a:solidFill>
                <a:sysClr val="windowText" lastClr="000000"/>
              </a:solidFill>
            </a:rPr>
            <a:t>от 16 февраля 2012 года № 561-IV </a:t>
          </a:r>
        </a:p>
        <a:p>
          <a:r>
            <a:rPr lang="ru-RU" sz="1200" b="1" dirty="0">
              <a:solidFill>
                <a:sysClr val="windowText" lastClr="000000"/>
              </a:solidFill>
            </a:rPr>
            <a:t> "О воинской службе и статусе военнослужащих " </a:t>
          </a:r>
        </a:p>
      </dgm:t>
    </dgm:pt>
    <dgm:pt modelId="{CD69890E-CD58-4C01-8375-733F128E5925}" type="parTrans" cxnId="{B1D5CAC3-A425-44BC-AA8E-F170CD262F0D}">
      <dgm:prSet/>
      <dgm:spPr/>
      <dgm:t>
        <a:bodyPr/>
        <a:lstStyle/>
        <a:p>
          <a:endParaRPr lang="ru-RU"/>
        </a:p>
      </dgm:t>
    </dgm:pt>
    <dgm:pt modelId="{BBF8366D-DA37-430F-9663-031BBEBA2D97}" type="sibTrans" cxnId="{B1D5CAC3-A425-44BC-AA8E-F170CD262F0D}">
      <dgm:prSet/>
      <dgm:spPr/>
      <dgm:t>
        <a:bodyPr/>
        <a:lstStyle/>
        <a:p>
          <a:endParaRPr lang="ru-RU"/>
        </a:p>
      </dgm:t>
    </dgm:pt>
    <dgm:pt modelId="{21078326-5DEC-46FF-B10A-46F25849D3E1}">
      <dgm:prSet phldrT="[Текст]"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Программа Начальная военная подготовка,  для </a:t>
          </a:r>
          <a:r>
            <a:rPr lang="ru-RU" sz="1200" b="1" dirty="0" smtClean="0">
              <a:solidFill>
                <a:sysClr val="windowText" lastClr="000000"/>
              </a:solidFill>
            </a:rPr>
            <a:t>10-11 </a:t>
          </a:r>
          <a:r>
            <a:rPr lang="ru-RU" sz="1200" b="1" dirty="0">
              <a:solidFill>
                <a:sysClr val="windowText" lastClr="000000"/>
              </a:solidFill>
            </a:rPr>
            <a:t>классов общеобразовательных школ</a:t>
          </a:r>
        </a:p>
      </dgm:t>
    </dgm:pt>
    <dgm:pt modelId="{C8958EA9-B2A2-43E7-BE92-2335BC880BFF}" type="parTrans" cxnId="{EA4F36D7-C7E3-4238-927E-C77F66EE7790}">
      <dgm:prSet/>
      <dgm:spPr/>
      <dgm:t>
        <a:bodyPr/>
        <a:lstStyle/>
        <a:p>
          <a:endParaRPr lang="ru-RU"/>
        </a:p>
      </dgm:t>
    </dgm:pt>
    <dgm:pt modelId="{757C02EC-C449-429D-A9C5-915564A4CC50}" type="sibTrans" cxnId="{EA4F36D7-C7E3-4238-927E-C77F66EE7790}">
      <dgm:prSet/>
      <dgm:spPr/>
      <dgm:t>
        <a:bodyPr/>
        <a:lstStyle/>
        <a:p>
          <a:endParaRPr lang="ru-RU"/>
        </a:p>
      </dgm:t>
    </dgm:pt>
    <dgm:pt modelId="{A0C1380F-20B6-4EE2-8A81-8721A77078BA}">
      <dgm:prSet phldrT="[Текст]"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</a:rPr>
            <a:t>Государственный общеобразовательный стандарт образования республики Казахстан</a:t>
          </a:r>
        </a:p>
      </dgm:t>
    </dgm:pt>
    <dgm:pt modelId="{DC93153A-A64D-412E-8DF7-F5B79639041A}" type="parTrans" cxnId="{461C241E-A30F-40C5-8054-437A7787CB2D}">
      <dgm:prSet/>
      <dgm:spPr/>
      <dgm:t>
        <a:bodyPr/>
        <a:lstStyle/>
        <a:p>
          <a:endParaRPr lang="ru-RU"/>
        </a:p>
      </dgm:t>
    </dgm:pt>
    <dgm:pt modelId="{B7D7B573-2A4D-429C-ADBD-1C1C791F14CA}" type="sibTrans" cxnId="{461C241E-A30F-40C5-8054-437A7787CB2D}">
      <dgm:prSet/>
      <dgm:spPr/>
      <dgm:t>
        <a:bodyPr/>
        <a:lstStyle/>
        <a:p>
          <a:endParaRPr lang="ru-RU"/>
        </a:p>
      </dgm:t>
    </dgm:pt>
    <dgm:pt modelId="{F25DBBD9-D028-4C42-899C-981903D31D5E}">
      <dgm:prSet phldrT="[Текст]" custT="1"/>
      <dgm:spPr/>
      <dgm:t>
        <a:bodyPr/>
        <a:lstStyle/>
        <a:p>
          <a:endParaRPr lang="ru-RU" sz="1400" dirty="0"/>
        </a:p>
      </dgm:t>
    </dgm:pt>
    <dgm:pt modelId="{C04225FD-3630-4527-A2FE-1CA36D479736}" type="parTrans" cxnId="{F1BC2731-9A01-4977-9BBC-DA0F0CF7E3FD}">
      <dgm:prSet/>
      <dgm:spPr/>
      <dgm:t>
        <a:bodyPr/>
        <a:lstStyle/>
        <a:p>
          <a:endParaRPr lang="ru-RU"/>
        </a:p>
      </dgm:t>
    </dgm:pt>
    <dgm:pt modelId="{F9210937-0A2D-4324-BEAA-1BC738191DE3}" type="sibTrans" cxnId="{F1BC2731-9A01-4977-9BBC-DA0F0CF7E3FD}">
      <dgm:prSet/>
      <dgm:spPr/>
      <dgm:t>
        <a:bodyPr/>
        <a:lstStyle/>
        <a:p>
          <a:endParaRPr lang="ru-RU"/>
        </a:p>
      </dgm:t>
    </dgm:pt>
    <dgm:pt modelId="{052592F3-E85B-4F69-B092-A29D6C5E36E5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Постановление  </a:t>
          </a:r>
          <a:r>
            <a:rPr lang="ru-RU" sz="1200" b="1" baseline="0" dirty="0">
              <a:solidFill>
                <a:srgbClr val="FF0000"/>
              </a:solidFill>
            </a:rPr>
            <a:t>Правительства</a:t>
          </a:r>
          <a:r>
            <a:rPr lang="ru-RU" sz="1200" b="1" dirty="0">
              <a:solidFill>
                <a:srgbClr val="FF0000"/>
              </a:solidFill>
            </a:rPr>
            <a:t> РК </a:t>
          </a:r>
          <a:r>
            <a:rPr lang="ru-RU" sz="1200" b="1" dirty="0">
              <a:solidFill>
                <a:sysClr val="windowText" lastClr="000000"/>
              </a:solidFill>
            </a:rPr>
            <a:t>№118 от </a:t>
          </a:r>
          <a:r>
            <a:rPr lang="ru-RU" sz="1200" b="1" dirty="0" smtClean="0">
              <a:solidFill>
                <a:sysClr val="windowText" lastClr="000000"/>
              </a:solidFill>
            </a:rPr>
            <a:t>11 </a:t>
          </a:r>
          <a:r>
            <a:rPr lang="ru-RU" sz="1200" b="1" dirty="0">
              <a:solidFill>
                <a:sysClr val="windowText" lastClr="000000"/>
              </a:solidFill>
            </a:rPr>
            <a:t>февраля 2013 </a:t>
          </a:r>
          <a:r>
            <a:rPr lang="ru-RU" sz="1200" b="1" dirty="0" smtClean="0">
              <a:solidFill>
                <a:sysClr val="windowText" lastClr="000000"/>
              </a:solidFill>
            </a:rPr>
            <a:t>г.</a:t>
          </a:r>
        </a:p>
        <a:p>
          <a:r>
            <a:rPr lang="ru-RU" sz="1200" b="1" dirty="0" smtClean="0">
              <a:solidFill>
                <a:sysClr val="windowText" lastClr="000000"/>
              </a:solidFill>
            </a:rPr>
            <a:t> </a:t>
          </a:r>
          <a:r>
            <a:rPr lang="ru-RU" sz="1200" b="1" dirty="0">
              <a:solidFill>
                <a:sysClr val="windowText" lastClr="000000"/>
              </a:solidFill>
            </a:rPr>
            <a:t>"Правила подготовки граждан к воинской службе, организации и проведения, а также формирования УМБ начальной военной подготовки"</a:t>
          </a:r>
        </a:p>
      </dgm:t>
    </dgm:pt>
    <dgm:pt modelId="{A11A65F7-EBC8-4FA9-9C83-590A179FBA99}" type="parTrans" cxnId="{DF549974-759E-40D4-B3C4-CAAED262F52D}">
      <dgm:prSet/>
      <dgm:spPr/>
      <dgm:t>
        <a:bodyPr/>
        <a:lstStyle/>
        <a:p>
          <a:endParaRPr lang="ru-RU"/>
        </a:p>
      </dgm:t>
    </dgm:pt>
    <dgm:pt modelId="{53021336-2EA4-4641-A5C3-591D92E2DEA7}" type="sibTrans" cxnId="{DF549974-759E-40D4-B3C4-CAAED262F52D}">
      <dgm:prSet/>
      <dgm:spPr/>
      <dgm:t>
        <a:bodyPr/>
        <a:lstStyle/>
        <a:p>
          <a:endParaRPr lang="ru-RU"/>
        </a:p>
      </dgm:t>
    </dgm:pt>
    <dgm:pt modelId="{615F057D-B718-49FF-AFD2-431D37368F82}" type="pres">
      <dgm:prSet presAssocID="{80E675CE-737E-491B-9361-7CC3215CA1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228F2-8C66-45B9-9F66-9FF1E470710A}" type="pres">
      <dgm:prSet presAssocID="{80E675CE-737E-491B-9361-7CC3215CA148}" presName="dummyMaxCanvas" presStyleCnt="0">
        <dgm:presLayoutVars/>
      </dgm:prSet>
      <dgm:spPr/>
    </dgm:pt>
    <dgm:pt modelId="{A0327055-0F27-4DD2-BD48-47111D6DDCFB}" type="pres">
      <dgm:prSet presAssocID="{80E675CE-737E-491B-9361-7CC3215CA148}" presName="FiveNodes_1" presStyleLbl="node1" presStyleIdx="0" presStyleCnt="5" custScaleY="119841" custLinFactNeighborX="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D4B9-66B2-4BE3-AE5B-FFE6A63AC62F}" type="pres">
      <dgm:prSet presAssocID="{80E675CE-737E-491B-9361-7CC3215CA14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E4829-8E71-40B2-ABBE-D0EC0E1F2E18}" type="pres">
      <dgm:prSet presAssocID="{80E675CE-737E-491B-9361-7CC3215CA14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AD876-9D97-4C63-A41E-AECEAC910185}" type="pres">
      <dgm:prSet presAssocID="{80E675CE-737E-491B-9361-7CC3215CA14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1CE6-D16C-4D23-8AEF-D45EE39D5D62}" type="pres">
      <dgm:prSet presAssocID="{80E675CE-737E-491B-9361-7CC3215CA14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E20AE-9310-4F3A-B6A5-5225570B7BBA}" type="pres">
      <dgm:prSet presAssocID="{80E675CE-737E-491B-9361-7CC3215CA14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9892A-F626-417B-B952-F5BF659C0FB4}" type="pres">
      <dgm:prSet presAssocID="{80E675CE-737E-491B-9361-7CC3215CA14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F85D-6806-48B6-BF53-96F47ADA9E36}" type="pres">
      <dgm:prSet presAssocID="{80E675CE-737E-491B-9361-7CC3215CA14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FB42E-FEDA-4A21-92D6-887E9863517A}" type="pres">
      <dgm:prSet presAssocID="{80E675CE-737E-491B-9361-7CC3215CA14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1DCE0-C41D-46F7-B13A-FD56408B86EB}" type="pres">
      <dgm:prSet presAssocID="{80E675CE-737E-491B-9361-7CC3215CA14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307E9-7198-48A7-8072-C5FF42D4DF79}" type="pres">
      <dgm:prSet presAssocID="{80E675CE-737E-491B-9361-7CC3215CA14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BB3B3-018A-4821-B359-E0BEFC2F340A}" type="pres">
      <dgm:prSet presAssocID="{80E675CE-737E-491B-9361-7CC3215CA14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6A672-25FF-4153-9006-AB0701A15D43}" type="pres">
      <dgm:prSet presAssocID="{80E675CE-737E-491B-9361-7CC3215CA14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BD98-98DF-4CB8-8C90-57B8B16053D0}" type="pres">
      <dgm:prSet presAssocID="{80E675CE-737E-491B-9361-7CC3215CA14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B8140-90BF-40F4-9227-A815FAE3A484}" type="presOf" srcId="{052592F3-E85B-4F69-B092-A29D6C5E36E5}" destId="{23DE4829-8E71-40B2-ABBE-D0EC0E1F2E18}" srcOrd="0" destOrd="0" presId="urn:microsoft.com/office/officeart/2005/8/layout/vProcess5"/>
    <dgm:cxn modelId="{1EC30B55-0317-42A2-A51D-94E636001970}" type="presOf" srcId="{38E3AA46-882F-4038-9AFA-BC1873E11803}" destId="{476FD4B9-66B2-4BE3-AE5B-FFE6A63AC62F}" srcOrd="0" destOrd="0" presId="urn:microsoft.com/office/officeart/2005/8/layout/vProcess5"/>
    <dgm:cxn modelId="{F3A98DAF-7C31-4669-8491-9869C5AEA637}" type="presOf" srcId="{21078326-5DEC-46FF-B10A-46F25849D3E1}" destId="{6C741CE6-D16C-4D23-8AEF-D45EE39D5D62}" srcOrd="0" destOrd="0" presId="urn:microsoft.com/office/officeart/2005/8/layout/vProcess5"/>
    <dgm:cxn modelId="{B1D5CAC3-A425-44BC-AA8E-F170CD262F0D}" srcId="{80E675CE-737E-491B-9361-7CC3215CA148}" destId="{38E3AA46-882F-4038-9AFA-BC1873E11803}" srcOrd="1" destOrd="0" parTransId="{CD69890E-CD58-4C01-8375-733F128E5925}" sibTransId="{BBF8366D-DA37-430F-9663-031BBEBA2D97}"/>
    <dgm:cxn modelId="{271B8505-6B39-4321-9138-E598514BA73D}" type="presOf" srcId="{A0C1380F-20B6-4EE2-8A81-8721A77078BA}" destId="{2506A672-25FF-4153-9006-AB0701A15D43}" srcOrd="1" destOrd="0" presId="urn:microsoft.com/office/officeart/2005/8/layout/vProcess5"/>
    <dgm:cxn modelId="{22C43523-854C-48C3-89A9-CD8FCF5D04F4}" type="presOf" srcId="{A0C1380F-20B6-4EE2-8A81-8721A77078BA}" destId="{24EAD876-9D97-4C63-A41E-AECEAC910185}" srcOrd="0" destOrd="0" presId="urn:microsoft.com/office/officeart/2005/8/layout/vProcess5"/>
    <dgm:cxn modelId="{EA4F36D7-C7E3-4238-927E-C77F66EE7790}" srcId="{80E675CE-737E-491B-9361-7CC3215CA148}" destId="{21078326-5DEC-46FF-B10A-46F25849D3E1}" srcOrd="4" destOrd="0" parTransId="{C8958EA9-B2A2-43E7-BE92-2335BC880BFF}" sibTransId="{757C02EC-C449-429D-A9C5-915564A4CC50}"/>
    <dgm:cxn modelId="{759D9EA7-EDC1-4614-A48F-BFC7EAB8EFF7}" type="presOf" srcId="{40FCC281-A991-4B3A-B1B4-00A1DE42F9D8}" destId="{A0327055-0F27-4DD2-BD48-47111D6DDCFB}" srcOrd="0" destOrd="0" presId="urn:microsoft.com/office/officeart/2005/8/layout/vProcess5"/>
    <dgm:cxn modelId="{7C958F39-4CBF-4AD0-9859-1BCB88EB3168}" type="presOf" srcId="{40FCC281-A991-4B3A-B1B4-00A1DE42F9D8}" destId="{A1B1DCE0-C41D-46F7-B13A-FD56408B86EB}" srcOrd="1" destOrd="0" presId="urn:microsoft.com/office/officeart/2005/8/layout/vProcess5"/>
    <dgm:cxn modelId="{175011DF-1061-4711-ADAB-DC190DE5731C}" type="presOf" srcId="{E90E8661-86E1-4541-A2B5-9269AB1204E4}" destId="{B90E20AE-9310-4F3A-B6A5-5225570B7BBA}" srcOrd="0" destOrd="0" presId="urn:microsoft.com/office/officeart/2005/8/layout/vProcess5"/>
    <dgm:cxn modelId="{4D7DF217-B866-4093-9F8D-304BF9A0CE22}" type="presOf" srcId="{052592F3-E85B-4F69-B092-A29D6C5E36E5}" destId="{DFCBB3B3-018A-4821-B359-E0BEFC2F340A}" srcOrd="1" destOrd="0" presId="urn:microsoft.com/office/officeart/2005/8/layout/vProcess5"/>
    <dgm:cxn modelId="{461C241E-A30F-40C5-8054-437A7787CB2D}" srcId="{80E675CE-737E-491B-9361-7CC3215CA148}" destId="{A0C1380F-20B6-4EE2-8A81-8721A77078BA}" srcOrd="3" destOrd="0" parTransId="{DC93153A-A64D-412E-8DF7-F5B79639041A}" sibTransId="{B7D7B573-2A4D-429C-ADBD-1C1C791F14CA}"/>
    <dgm:cxn modelId="{DAC388BC-8015-44DC-9852-4A6B67FDB549}" type="presOf" srcId="{38E3AA46-882F-4038-9AFA-BC1873E11803}" destId="{E30307E9-7198-48A7-8072-C5FF42D4DF79}" srcOrd="1" destOrd="0" presId="urn:microsoft.com/office/officeart/2005/8/layout/vProcess5"/>
    <dgm:cxn modelId="{63C7CD86-7621-4007-824D-6D47CE121245}" type="presOf" srcId="{53021336-2EA4-4641-A5C3-591D92E2DEA7}" destId="{A826F85D-6806-48B6-BF53-96F47ADA9E36}" srcOrd="0" destOrd="0" presId="urn:microsoft.com/office/officeart/2005/8/layout/vProcess5"/>
    <dgm:cxn modelId="{8699C36B-8E5E-46AC-AD0B-7577682959D0}" type="presOf" srcId="{21078326-5DEC-46FF-B10A-46F25849D3E1}" destId="{FE58BD98-98DF-4CB8-8C90-57B8B16053D0}" srcOrd="1" destOrd="0" presId="urn:microsoft.com/office/officeart/2005/8/layout/vProcess5"/>
    <dgm:cxn modelId="{72BBEF72-5D9E-4C34-A53B-57F2FC551C84}" type="presOf" srcId="{80E675CE-737E-491B-9361-7CC3215CA148}" destId="{615F057D-B718-49FF-AFD2-431D37368F82}" srcOrd="0" destOrd="0" presId="urn:microsoft.com/office/officeart/2005/8/layout/vProcess5"/>
    <dgm:cxn modelId="{12DDC951-EC16-4886-8072-940E115419F4}" srcId="{80E675CE-737E-491B-9361-7CC3215CA148}" destId="{40FCC281-A991-4B3A-B1B4-00A1DE42F9D8}" srcOrd="0" destOrd="0" parTransId="{D0B055CD-A227-4280-823D-4A4B21A86B91}" sibTransId="{E90E8661-86E1-4541-A2B5-9269AB1204E4}"/>
    <dgm:cxn modelId="{DFCB105A-E637-488C-92B7-CE87AD6638AB}" type="presOf" srcId="{BBF8366D-DA37-430F-9663-031BBEBA2D97}" destId="{7B59892A-F626-417B-B952-F5BF659C0FB4}" srcOrd="0" destOrd="0" presId="urn:microsoft.com/office/officeart/2005/8/layout/vProcess5"/>
    <dgm:cxn modelId="{CAA9B88B-4DBD-47D8-9B59-F2155F956E12}" type="presOf" srcId="{B7D7B573-2A4D-429C-ADBD-1C1C791F14CA}" destId="{4D4FB42E-FEDA-4A21-92D6-887E9863517A}" srcOrd="0" destOrd="0" presId="urn:microsoft.com/office/officeart/2005/8/layout/vProcess5"/>
    <dgm:cxn modelId="{DF549974-759E-40D4-B3C4-CAAED262F52D}" srcId="{80E675CE-737E-491B-9361-7CC3215CA148}" destId="{052592F3-E85B-4F69-B092-A29D6C5E36E5}" srcOrd="2" destOrd="0" parTransId="{A11A65F7-EBC8-4FA9-9C83-590A179FBA99}" sibTransId="{53021336-2EA4-4641-A5C3-591D92E2DEA7}"/>
    <dgm:cxn modelId="{F1BC2731-9A01-4977-9BBC-DA0F0CF7E3FD}" srcId="{80E675CE-737E-491B-9361-7CC3215CA148}" destId="{F25DBBD9-D028-4C42-899C-981903D31D5E}" srcOrd="5" destOrd="0" parTransId="{C04225FD-3630-4527-A2FE-1CA36D479736}" sibTransId="{F9210937-0A2D-4324-BEAA-1BC738191DE3}"/>
    <dgm:cxn modelId="{0A00F879-BDE1-400A-8A3E-AA09CD0204A5}" type="presParOf" srcId="{615F057D-B718-49FF-AFD2-431D37368F82}" destId="{1CB228F2-8C66-45B9-9F66-9FF1E470710A}" srcOrd="0" destOrd="0" presId="urn:microsoft.com/office/officeart/2005/8/layout/vProcess5"/>
    <dgm:cxn modelId="{FF3749D7-EAC6-421D-A45A-3E183AFB2A25}" type="presParOf" srcId="{615F057D-B718-49FF-AFD2-431D37368F82}" destId="{A0327055-0F27-4DD2-BD48-47111D6DDCFB}" srcOrd="1" destOrd="0" presId="urn:microsoft.com/office/officeart/2005/8/layout/vProcess5"/>
    <dgm:cxn modelId="{BEBCB967-DCFC-40F7-B75F-334B2EE9B92F}" type="presParOf" srcId="{615F057D-B718-49FF-AFD2-431D37368F82}" destId="{476FD4B9-66B2-4BE3-AE5B-FFE6A63AC62F}" srcOrd="2" destOrd="0" presId="urn:microsoft.com/office/officeart/2005/8/layout/vProcess5"/>
    <dgm:cxn modelId="{B75A2AB2-6117-4C33-8F42-3377D3600653}" type="presParOf" srcId="{615F057D-B718-49FF-AFD2-431D37368F82}" destId="{23DE4829-8E71-40B2-ABBE-D0EC0E1F2E18}" srcOrd="3" destOrd="0" presId="urn:microsoft.com/office/officeart/2005/8/layout/vProcess5"/>
    <dgm:cxn modelId="{17D7BADD-46F0-43F5-A06E-479881878BFD}" type="presParOf" srcId="{615F057D-B718-49FF-AFD2-431D37368F82}" destId="{24EAD876-9D97-4C63-A41E-AECEAC910185}" srcOrd="4" destOrd="0" presId="urn:microsoft.com/office/officeart/2005/8/layout/vProcess5"/>
    <dgm:cxn modelId="{07D86535-1176-4DFC-BAB1-F96C3445FA3E}" type="presParOf" srcId="{615F057D-B718-49FF-AFD2-431D37368F82}" destId="{6C741CE6-D16C-4D23-8AEF-D45EE39D5D62}" srcOrd="5" destOrd="0" presId="urn:microsoft.com/office/officeart/2005/8/layout/vProcess5"/>
    <dgm:cxn modelId="{6083661D-D56E-4342-9FAA-D029AC56115C}" type="presParOf" srcId="{615F057D-B718-49FF-AFD2-431D37368F82}" destId="{B90E20AE-9310-4F3A-B6A5-5225570B7BBA}" srcOrd="6" destOrd="0" presId="urn:microsoft.com/office/officeart/2005/8/layout/vProcess5"/>
    <dgm:cxn modelId="{F29CD201-B3A7-463E-A877-5AF156EE32B7}" type="presParOf" srcId="{615F057D-B718-49FF-AFD2-431D37368F82}" destId="{7B59892A-F626-417B-B952-F5BF659C0FB4}" srcOrd="7" destOrd="0" presId="urn:microsoft.com/office/officeart/2005/8/layout/vProcess5"/>
    <dgm:cxn modelId="{08338D7D-C810-4D5C-B2D8-99D6D3F04D9D}" type="presParOf" srcId="{615F057D-B718-49FF-AFD2-431D37368F82}" destId="{A826F85D-6806-48B6-BF53-96F47ADA9E36}" srcOrd="8" destOrd="0" presId="urn:microsoft.com/office/officeart/2005/8/layout/vProcess5"/>
    <dgm:cxn modelId="{BDAED507-BF0E-4D9E-BC6C-7E811BBFFF4B}" type="presParOf" srcId="{615F057D-B718-49FF-AFD2-431D37368F82}" destId="{4D4FB42E-FEDA-4A21-92D6-887E9863517A}" srcOrd="9" destOrd="0" presId="urn:microsoft.com/office/officeart/2005/8/layout/vProcess5"/>
    <dgm:cxn modelId="{876D0066-F4C6-4E47-B369-95281DAD29F1}" type="presParOf" srcId="{615F057D-B718-49FF-AFD2-431D37368F82}" destId="{A1B1DCE0-C41D-46F7-B13A-FD56408B86EB}" srcOrd="10" destOrd="0" presId="urn:microsoft.com/office/officeart/2005/8/layout/vProcess5"/>
    <dgm:cxn modelId="{89BF3389-02A0-45F2-BDFA-F6E526210B7A}" type="presParOf" srcId="{615F057D-B718-49FF-AFD2-431D37368F82}" destId="{E30307E9-7198-48A7-8072-C5FF42D4DF79}" srcOrd="11" destOrd="0" presId="urn:microsoft.com/office/officeart/2005/8/layout/vProcess5"/>
    <dgm:cxn modelId="{426E4C17-0A9D-4ABD-8608-F23838DA6419}" type="presParOf" srcId="{615F057D-B718-49FF-AFD2-431D37368F82}" destId="{DFCBB3B3-018A-4821-B359-E0BEFC2F340A}" srcOrd="12" destOrd="0" presId="urn:microsoft.com/office/officeart/2005/8/layout/vProcess5"/>
    <dgm:cxn modelId="{FEF02119-4A70-48E9-8DFE-71C658079E53}" type="presParOf" srcId="{615F057D-B718-49FF-AFD2-431D37368F82}" destId="{2506A672-25FF-4153-9006-AB0701A15D43}" srcOrd="13" destOrd="0" presId="urn:microsoft.com/office/officeart/2005/8/layout/vProcess5"/>
    <dgm:cxn modelId="{22911F4C-4BC3-441F-BC2A-48266A8A2D98}" type="presParOf" srcId="{615F057D-B718-49FF-AFD2-431D37368F82}" destId="{FE58BD98-98DF-4CB8-8C90-57B8B16053D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27055-0F27-4DD2-BD48-47111D6DDCFB}">
      <dsp:nvSpPr>
        <dsp:cNvPr id="0" name=""/>
        <dsp:cNvSpPr/>
      </dsp:nvSpPr>
      <dsp:spPr>
        <a:xfrm>
          <a:off x="33422" y="-49112"/>
          <a:ext cx="5390711" cy="1186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Конституция РК.    </a:t>
          </a:r>
          <a:r>
            <a:rPr lang="ru-RU" sz="1200" b="1" kern="1200" dirty="0">
              <a:solidFill>
                <a:sysClr val="windowText" lastClr="000000"/>
              </a:solidFill>
            </a:rPr>
            <a:t>Статья 36       </a:t>
          </a:r>
          <a:endParaRPr lang="ru-RU" sz="12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</a:rPr>
            <a:t>1</a:t>
          </a:r>
          <a:r>
            <a:rPr lang="ru-RU" sz="1200" b="1" kern="1200" dirty="0">
              <a:solidFill>
                <a:sysClr val="windowText" lastClr="000000"/>
              </a:solidFill>
            </a:rPr>
            <a:t>. Защита Республики Казахстан является священным долгом и обязанностью каждого ее гражданина.         </a:t>
          </a:r>
          <a:endParaRPr lang="ru-RU" sz="12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</a:rPr>
            <a:t>2</a:t>
          </a:r>
          <a:r>
            <a:rPr lang="ru-RU" sz="1200" b="1" kern="1200" dirty="0">
              <a:solidFill>
                <a:sysClr val="windowText" lastClr="000000"/>
              </a:solidFill>
            </a:rPr>
            <a:t>. Граждане РК несут воинскую службу в порядке и видах, установленных законом.</a:t>
          </a:r>
        </a:p>
      </dsp:txBody>
      <dsp:txXfrm>
        <a:off x="68176" y="-14358"/>
        <a:ext cx="4194929" cy="1117074"/>
      </dsp:txXfrm>
    </dsp:sp>
    <dsp:sp modelId="{476FD4B9-66B2-4BE3-AE5B-FFE6A63AC62F}">
      <dsp:nvSpPr>
        <dsp:cNvPr id="0" name=""/>
        <dsp:cNvSpPr/>
      </dsp:nvSpPr>
      <dsp:spPr>
        <a:xfrm>
          <a:off x="402553" y="1176761"/>
          <a:ext cx="5390711" cy="990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Закон РК </a:t>
          </a:r>
          <a:r>
            <a:rPr lang="ru-RU" sz="1200" b="1" kern="1200" dirty="0">
              <a:solidFill>
                <a:sysClr val="windowText" lastClr="000000"/>
              </a:solidFill>
            </a:rPr>
            <a:t>от 16 февраля 2012 года № 561-IV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 "О воинской службе и статусе военнослужащих " </a:t>
          </a:r>
        </a:p>
      </dsp:txBody>
      <dsp:txXfrm>
        <a:off x="431553" y="1205761"/>
        <a:ext cx="4286573" cy="932130"/>
      </dsp:txXfrm>
    </dsp:sp>
    <dsp:sp modelId="{23DE4829-8E71-40B2-ABBE-D0EC0E1F2E18}">
      <dsp:nvSpPr>
        <dsp:cNvPr id="0" name=""/>
        <dsp:cNvSpPr/>
      </dsp:nvSpPr>
      <dsp:spPr>
        <a:xfrm>
          <a:off x="805106" y="2304410"/>
          <a:ext cx="5390711" cy="990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Постановление  </a:t>
          </a:r>
          <a:r>
            <a:rPr lang="ru-RU" sz="1200" b="1" kern="1200" baseline="0" dirty="0">
              <a:solidFill>
                <a:srgbClr val="FF0000"/>
              </a:solidFill>
            </a:rPr>
            <a:t>Правительства</a:t>
          </a:r>
          <a:r>
            <a:rPr lang="ru-RU" sz="1200" b="1" kern="1200" dirty="0">
              <a:solidFill>
                <a:srgbClr val="FF0000"/>
              </a:solidFill>
            </a:rPr>
            <a:t> РК </a:t>
          </a:r>
          <a:r>
            <a:rPr lang="ru-RU" sz="1200" b="1" kern="1200" dirty="0">
              <a:solidFill>
                <a:sysClr val="windowText" lastClr="000000"/>
              </a:solidFill>
            </a:rPr>
            <a:t>№118 от </a:t>
          </a:r>
          <a:r>
            <a:rPr lang="ru-RU" sz="1200" b="1" kern="1200" dirty="0" smtClean="0">
              <a:solidFill>
                <a:sysClr val="windowText" lastClr="000000"/>
              </a:solidFill>
            </a:rPr>
            <a:t>11 </a:t>
          </a:r>
          <a:r>
            <a:rPr lang="ru-RU" sz="1200" b="1" kern="1200" dirty="0">
              <a:solidFill>
                <a:sysClr val="windowText" lastClr="000000"/>
              </a:solidFill>
            </a:rPr>
            <a:t>февраля 2013 </a:t>
          </a:r>
          <a:r>
            <a:rPr lang="ru-RU" sz="1200" b="1" kern="1200" dirty="0" smtClean="0">
              <a:solidFill>
                <a:sysClr val="windowText" lastClr="000000"/>
              </a:solidFill>
            </a:rPr>
            <a:t>г.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</a:rPr>
            <a:t> </a:t>
          </a:r>
          <a:r>
            <a:rPr lang="ru-RU" sz="1200" b="1" kern="1200" dirty="0">
              <a:solidFill>
                <a:sysClr val="windowText" lastClr="000000"/>
              </a:solidFill>
            </a:rPr>
            <a:t>"Правила подготовки граждан к воинской службе, организации и проведения, а также формирования УМБ начальной военной подготовки"</a:t>
          </a:r>
        </a:p>
      </dsp:txBody>
      <dsp:txXfrm>
        <a:off x="834106" y="2333410"/>
        <a:ext cx="4286573" cy="932130"/>
      </dsp:txXfrm>
    </dsp:sp>
    <dsp:sp modelId="{24EAD876-9D97-4C63-A41E-AECEAC910185}">
      <dsp:nvSpPr>
        <dsp:cNvPr id="0" name=""/>
        <dsp:cNvSpPr/>
      </dsp:nvSpPr>
      <dsp:spPr>
        <a:xfrm>
          <a:off x="1207659" y="3432059"/>
          <a:ext cx="5390711" cy="990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Государственный общеобразовательный стандарт образования республики Казахстан</a:t>
          </a:r>
        </a:p>
      </dsp:txBody>
      <dsp:txXfrm>
        <a:off x="1236659" y="3461059"/>
        <a:ext cx="4286573" cy="932130"/>
      </dsp:txXfrm>
    </dsp:sp>
    <dsp:sp modelId="{6C741CE6-D16C-4D23-8AEF-D45EE39D5D62}">
      <dsp:nvSpPr>
        <dsp:cNvPr id="0" name=""/>
        <dsp:cNvSpPr/>
      </dsp:nvSpPr>
      <dsp:spPr>
        <a:xfrm>
          <a:off x="1610212" y="4559708"/>
          <a:ext cx="5390711" cy="990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</a:rPr>
            <a:t>Программа Начальная военная подготовка,  для </a:t>
          </a:r>
          <a:r>
            <a:rPr lang="ru-RU" sz="1200" b="1" kern="1200" dirty="0" smtClean="0">
              <a:solidFill>
                <a:sysClr val="windowText" lastClr="000000"/>
              </a:solidFill>
            </a:rPr>
            <a:t>10-11 </a:t>
          </a:r>
          <a:r>
            <a:rPr lang="ru-RU" sz="1200" b="1" kern="1200" dirty="0">
              <a:solidFill>
                <a:sysClr val="windowText" lastClr="000000"/>
              </a:solidFill>
            </a:rPr>
            <a:t>классов общеобразовательных школ</a:t>
          </a:r>
        </a:p>
      </dsp:txBody>
      <dsp:txXfrm>
        <a:off x="1639212" y="4588708"/>
        <a:ext cx="4286573" cy="932130"/>
      </dsp:txXfrm>
    </dsp:sp>
    <dsp:sp modelId="{B90E20AE-9310-4F3A-B6A5-5225570B7BBA}">
      <dsp:nvSpPr>
        <dsp:cNvPr id="0" name=""/>
        <dsp:cNvSpPr/>
      </dsp:nvSpPr>
      <dsp:spPr>
        <a:xfrm>
          <a:off x="4747126" y="772458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891932" y="772458"/>
        <a:ext cx="353972" cy="484297"/>
      </dsp:txXfrm>
    </dsp:sp>
    <dsp:sp modelId="{7B59892A-F626-417B-B952-F5BF659C0FB4}">
      <dsp:nvSpPr>
        <dsp:cNvPr id="0" name=""/>
        <dsp:cNvSpPr/>
      </dsp:nvSpPr>
      <dsp:spPr>
        <a:xfrm>
          <a:off x="5149679" y="1900107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294485" y="1900107"/>
        <a:ext cx="353972" cy="484297"/>
      </dsp:txXfrm>
    </dsp:sp>
    <dsp:sp modelId="{A826F85D-6806-48B6-BF53-96F47ADA9E36}">
      <dsp:nvSpPr>
        <dsp:cNvPr id="0" name=""/>
        <dsp:cNvSpPr/>
      </dsp:nvSpPr>
      <dsp:spPr>
        <a:xfrm>
          <a:off x="5552232" y="3011253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97038" y="3011253"/>
        <a:ext cx="353972" cy="484297"/>
      </dsp:txXfrm>
    </dsp:sp>
    <dsp:sp modelId="{4D4FB42E-FEDA-4A21-92D6-887E9863517A}">
      <dsp:nvSpPr>
        <dsp:cNvPr id="0" name=""/>
        <dsp:cNvSpPr/>
      </dsp:nvSpPr>
      <dsp:spPr>
        <a:xfrm>
          <a:off x="5954785" y="4149904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099591" y="4149904"/>
        <a:ext cx="353972" cy="484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59E292-382B-47D0-9824-ACBE3AAB2AF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E7B89A-FCD1-486D-AC2B-FD99702F0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7459"/>
          <a:stretch>
            <a:fillRect/>
          </a:stretch>
        </p:blipFill>
        <p:spPr bwMode="auto">
          <a:xfrm>
            <a:off x="12822" y="4214818"/>
            <a:ext cx="3544978" cy="2643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Урок 1. Вводное занятие</a:t>
            </a: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1005891"/>
              </p:ext>
            </p:extLst>
          </p:nvPr>
        </p:nvGraphicFramePr>
        <p:xfrm>
          <a:off x="2000232" y="1142984"/>
          <a:ext cx="700092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57" y="71438"/>
            <a:ext cx="5268861" cy="3929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58180" cy="7143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Конституция Республики Казахстан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857232"/>
            <a:ext cx="3429024" cy="314327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своей страны является священным долгом и обязанностью каждого ее гражданина независимо от национальности и социального происхождения, места жительства, имущественного и должностного положения, расы, языка, образования, отношения к религии, рода и характера занятий, политических и иных убеждений, принадлежности к общественным объединениям.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4143380"/>
            <a:ext cx="871543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понятием «долг» понимается, прежде всего, нравственная обязанность человека перед обществом, выполняемая из моральных побуждений. Долг предполагает не подчинение, а свободное самоопределение личности.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5072074"/>
            <a:ext cx="8715436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Обязанности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военнослужащих определяются существом воинского долга – защита суверенитета и территориальной целостности государства, обеспечение безопасности страны, отражение вооруженного нападения, а также выполнение задач в соответствии с международными обязательствами Республики Казахстан. Воинская обязанность граждан Республики Казахстан, а также иные виды обязанностей устанавливаются законами.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38444" cy="21431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Закон РК от 16 февраля 2012 года № 561-IV 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"О воинской службе и статусе военнослужащих "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/>
            </a:r>
            <a:br>
              <a:rPr lang="ru-RU" sz="1200" b="1" dirty="0" smtClean="0">
                <a:solidFill>
                  <a:sysClr val="windowText" lastClr="000000"/>
                </a:solidFill>
              </a:rPr>
            </a:b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94"/>
          <a:stretch>
            <a:fillRect/>
          </a:stretch>
        </p:blipFill>
        <p:spPr bwMode="auto">
          <a:xfrm>
            <a:off x="3500430" y="43278"/>
            <a:ext cx="5572164" cy="34290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6146" y="2428868"/>
            <a:ext cx="3099970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9. Подготовка граждан к воинской службе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Подготовка граждан к воинской службе – это комплекс обязательных мероприятий, проводимых государственными органами с гражданами допризывных и призывных возрастов в целях их обучения основам воинской службы, а также с военнообязанными в целях подготовки и переподготовки по военно-техническим и другим военным специальностям для прохождения воинской службы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571876"/>
            <a:ext cx="550072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Подготовка граждан к воинской службе включает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себя:   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начальную военную подготовку;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военную подготовку по дополнительным образовательным программам;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подготовку по военно-техническим и другим специальностям;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военную подготовку по программе офицеров запаса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429264"/>
            <a:ext cx="550072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Подготовка граждан к воинской службе организуется и обеспечивается государственными органами в соответствии с Правилами подготовки граждан к воинской службе, утверждаемыми Правительством Республики Казахстан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Постановление  Правительства РК №118 от 16.02.2013 г.</a:t>
            </a:r>
            <a:b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"Правила подготовки граждан к воинской службе, организации и проведения, а также формирования учебно-материальной базы начальной военной подготовки"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/>
            </a:r>
            <a:br>
              <a:rPr lang="ru-RU" sz="1600" b="1" dirty="0" smtClean="0">
                <a:solidFill>
                  <a:sysClr val="windowText" lastClr="000000"/>
                </a:solidFill>
              </a:rPr>
            </a:b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6386" name="Picture 2" descr="G:\ШКОЛА\НВП\Фото, рисунки\рисунки\6955b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32" r="1798" b="11609"/>
          <a:stretch>
            <a:fillRect/>
          </a:stretch>
        </p:blipFill>
        <p:spPr bwMode="auto">
          <a:xfrm>
            <a:off x="280201" y="1391644"/>
            <a:ext cx="3648857" cy="47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00562" y="1373107"/>
            <a:ext cx="4143404" cy="4770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Начальная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военная подготовка проводится с целью: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 1) изучения положений Конституции Республики Казахстан, основ обороны государства;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 2) уяснения назначения Вооруженных Сил Республики Казахстан, их характера и особенностей, значения воинской службы, как почетной обязанности граждан Республики Казахстан, основных требований военной присяги, уставов Вооруженных Сил Республики Казахстан;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 3) ознакомления с вооружением и военной техникой воинских частей, размещением и бытом личного состава;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 4) приобретения необходимых военных знаний и практических навыков, освоения основ безопасности жизнедеятельности человека в чрезвычайных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743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43824" cy="796908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Государственный общеобразовательный стандарт образования республики Казахстан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643182"/>
            <a:ext cx="864399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стандарта обязательны к применению и соблюдению: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- всеми организациями образования РК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осуществляющими допризывную подготовку учащихся по предмету, независимо от форм собственности и ведомственной подчинённости.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- национальным центром государственных стандартов образования и тестирования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разработке материалов вступительных экзаменов в высшие учебные заведения. </a:t>
            </a:r>
          </a:p>
          <a:p>
            <a:pPr>
              <a:buFontTx/>
              <a:buChar char="-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высшими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учебными заведениями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разработке учебных программ подготовки педагогических кадров по указанному предмету.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центральными и местными исполнительными органами в области 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осуществлении государственного контроля за качеством обучения учащихся по предмету.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071546"/>
            <a:ext cx="592935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Настоящий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стандарт разработан на основе требования к государственному обязательному минимуму содержания образования и уровню подготовки учащихся по учебному предмету «Начальная военная подготовка».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5384085"/>
            <a:ext cx="85725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Настоящий стандарт по предмету «Начальная военная подготовка» применяется в комплекте с базисным учебным планом соответствующей ступени образования, типовым учебным планом, рабочим учебным планом организации образования, учебной программой.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</a:rPr>
              <a:t>Типовая учебная программа по предмету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</a:rPr>
              <a:t>«Начальная военная подготовка» для 10-11 классов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/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8434" name="Picture 2" descr="G:\ШКОЛА\НВП\Фото, рисунки\рисунки\NVP_10_EM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6094">
            <a:off x="418426" y="3386814"/>
            <a:ext cx="2093413" cy="3240000"/>
          </a:xfrm>
          <a:prstGeom prst="rect">
            <a:avLst/>
          </a:prstGeom>
          <a:noFill/>
        </p:spPr>
      </p:pic>
      <p:pic>
        <p:nvPicPr>
          <p:cNvPr id="18435" name="Picture 3" descr="G:\ШКОЛА\НВП\Фото, рисунки\рисунки\NVP_10_OG_RU_K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70273">
            <a:off x="6604652" y="3375245"/>
            <a:ext cx="2093420" cy="3240000"/>
          </a:xfrm>
          <a:prstGeom prst="rect">
            <a:avLst/>
          </a:prstGeom>
          <a:noFill/>
        </p:spPr>
      </p:pic>
      <p:pic>
        <p:nvPicPr>
          <p:cNvPr id="18436" name="Picture 4" descr="G:\ШКОЛА\НВП\Фото, рисунки\рисунки\Безымянны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048000"/>
            <a:ext cx="3629025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928671"/>
            <a:ext cx="8715436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Начальная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военная подготовка осуществляется как на теоретических, так и на практических занятиях: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1) теоретические занятия проводятся преимущественно в форме рассказа и беседы с использованием дидактического материала, технических средств и инновационных методов обучения;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2) практические занятия направлены на закрепление изучаемого материала с использованием вооружения и военно-технического имущества, приборов и другого оборудования.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ШКОЛА\НВП\Фото, рисунки\рисунки\Новая папка\2a6a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47" b="9890"/>
          <a:stretch>
            <a:fillRect/>
          </a:stretch>
        </p:blipFill>
        <p:spPr bwMode="auto">
          <a:xfrm>
            <a:off x="71406" y="142876"/>
            <a:ext cx="4942292" cy="664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4"/>
            <a:ext cx="7467600" cy="50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Приказы по школе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28604"/>
            <a:ext cx="3786214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14. Руководители организаций 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/>
              <a:t>  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отвечают за организацию и состояние начальной военной подготовки и патриотического воспитания молодежи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обеспечивают своевременное планирование и организацию учебного процесса, полное и качественное выполнение программы начальной военной подготовки;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издают приказы о начале и окончании обучения по начальной военной подготовке, назначении командиров взводов и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отделений.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429132"/>
            <a:ext cx="3786214" cy="233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Занятия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начальной военной подготовке включаются в общее расписание занятий и проводятся по классам и учебным группам. Классы и учебные группы именуются взводами и делятся на три отделения. Из числа обучающихся приказом руководителя организации образования назначаются командиры взводов и отделений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660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Franklin Gothic Book</vt:lpstr>
      <vt:lpstr>Times New Roman</vt:lpstr>
      <vt:lpstr>Wingdings 2</vt:lpstr>
      <vt:lpstr>Техническая</vt:lpstr>
      <vt:lpstr>Урок 1. Вводное занятие</vt:lpstr>
      <vt:lpstr>Конституция Республики Казахстан</vt:lpstr>
      <vt:lpstr>Закон РК от 16 февраля 2012 года № 561-IV   "О воинской службе и статусе военнослужащих "  </vt:lpstr>
      <vt:lpstr>Постановление  Правительства РК №118 от 16.02.2013 г.  "Правила подготовки граждан к воинской службе, организации и проведения, а также формирования учебно-материальной базы начальной военной подготовки" </vt:lpstr>
      <vt:lpstr>Государственный общеобразовательный стандарт образования республики Казахстан</vt:lpstr>
      <vt:lpstr>Типовая учебная программа по предмету «Начальная военная подготовка» для 10-11 классов   </vt:lpstr>
      <vt:lpstr>Приказы по школе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Вводное занятие</dc:title>
  <dc:creator>Алекс</dc:creator>
  <cp:lastModifiedBy>Алекс</cp:lastModifiedBy>
  <cp:revision>19</cp:revision>
  <dcterms:created xsi:type="dcterms:W3CDTF">2013-07-30T12:06:28Z</dcterms:created>
  <dcterms:modified xsi:type="dcterms:W3CDTF">2015-10-17T13:08:40Z</dcterms:modified>
</cp:coreProperties>
</file>