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9" r:id="rId3"/>
    <p:sldId id="261" r:id="rId4"/>
    <p:sldId id="256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9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100000"/>
                <a:hueMod val="100000"/>
                <a:satMod val="106000"/>
                <a:alpha val="32000"/>
                <a:lumMod val="27000"/>
                <a:lumOff val="73000"/>
              </a:schemeClr>
            </a:gs>
            <a:gs pos="88000">
              <a:schemeClr val="bg2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4989" y="260648"/>
            <a:ext cx="7680960" cy="10668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«СВОБОДНАЯ   ЛЮБОВЬ»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1" r="1283" b="12002"/>
          <a:stretch/>
        </p:blipFill>
        <p:spPr bwMode="auto">
          <a:xfrm>
            <a:off x="251520" y="1052736"/>
            <a:ext cx="4416544" cy="30590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395536" y="5589240"/>
            <a:ext cx="8329032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«ВЫ   ЕГО   ЛЮБИЛИ</a:t>
            </a:r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? НЕУЖЕЛИ</a:t>
            </a:r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?»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412" y="3068960"/>
            <a:ext cx="4871350" cy="28083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0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5113" cy="9244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психологическая совместимость </a:t>
            </a:r>
            <a:r>
              <a:rPr lang="ru-RU" b="1" dirty="0">
                <a:solidFill>
                  <a:schemeClr val="tx1"/>
                </a:solidFill>
              </a:rPr>
              <a:t>супругов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6021288"/>
          </a:xfrm>
        </p:spPr>
        <p:txBody>
          <a:bodyPr>
            <a:normAutofit/>
          </a:bodyPr>
          <a:lstStyle/>
          <a:p>
            <a:r>
              <a:rPr lang="ru-RU" u="sng" dirty="0" smtClean="0">
                <a:solidFill>
                  <a:schemeClr val="tx1"/>
                </a:solidFill>
                <a:latin typeface="Arial Black" pitchFamily="34" charset="0"/>
              </a:rPr>
              <a:t>Ценностно-идеологическая </a:t>
            </a:r>
            <a:r>
              <a:rPr lang="ru-RU" u="sng" dirty="0">
                <a:solidFill>
                  <a:schemeClr val="tx1"/>
                </a:solidFill>
                <a:latin typeface="Arial Black" pitchFamily="34" charset="0"/>
              </a:rPr>
              <a:t>совместимость </a:t>
            </a:r>
            <a:r>
              <a:rPr lang="ru-RU" i="1" dirty="0">
                <a:solidFill>
                  <a:schemeClr val="tx1"/>
                </a:solidFill>
                <a:latin typeface="Arial Black" pitchFamily="34" charset="0"/>
              </a:rPr>
              <a:t>— 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совместимость жизненных ценностей, устремлений, интересов, убеждений людей. Чем ближе эти факторы, тем легче им понять друг друга. </a:t>
            </a:r>
            <a:endParaRPr lang="ru-RU" dirty="0" smtClean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ru-RU" u="sng" dirty="0" smtClean="0">
                <a:solidFill>
                  <a:schemeClr val="tx1"/>
                </a:solidFill>
                <a:latin typeface="Arial Black" pitchFamily="34" charset="0"/>
              </a:rPr>
              <a:t>Согласованность </a:t>
            </a:r>
            <a:r>
              <a:rPr lang="ru-RU" u="sng" dirty="0">
                <a:solidFill>
                  <a:schemeClr val="tx1"/>
                </a:solidFill>
                <a:latin typeface="Arial Black" pitchFamily="34" charset="0"/>
              </a:rPr>
              <a:t>функционально-половых ожиданий</a:t>
            </a:r>
            <a:r>
              <a:rPr lang="ru-RU" i="1" dirty="0">
                <a:solidFill>
                  <a:schemeClr val="tx1"/>
                </a:solidFill>
                <a:latin typeface="Arial Black" pitchFamily="34" charset="0"/>
              </a:rPr>
              <a:t>, 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представлений человека о своих правах, обязанностях, функциях в супружеском союзе. </a:t>
            </a:r>
            <a:endParaRPr lang="ru-RU" dirty="0" smtClean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ru-RU" u="sng" dirty="0" smtClean="0">
                <a:solidFill>
                  <a:schemeClr val="tx1"/>
                </a:solidFill>
                <a:latin typeface="Arial Black" pitchFamily="34" charset="0"/>
              </a:rPr>
              <a:t>Совместимость </a:t>
            </a:r>
            <a:r>
              <a:rPr lang="ru-RU" u="sng" dirty="0">
                <a:solidFill>
                  <a:schemeClr val="tx1"/>
                </a:solidFill>
                <a:latin typeface="Arial Black" pitchFamily="34" charset="0"/>
              </a:rPr>
              <a:t>индивидуально-психологических характеристик</a:t>
            </a:r>
            <a:r>
              <a:rPr lang="ru-RU" i="1" dirty="0">
                <a:solidFill>
                  <a:schemeClr val="tx1"/>
                </a:solidFill>
                <a:latin typeface="Arial Black" pitchFamily="34" charset="0"/>
              </a:rPr>
              <a:t>. 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Наиболее универсальные партнеры — флегматики: их устраивает любой темперамент, кроме собственного. Холерик -флегматик, меланхолик — сангвиник. Аккуратному трудно ужиться с неряшливым, честному — с лживым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. Многочисленные 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исследования совместимости людей позволили сформулировать закон совместимости: </a:t>
            </a:r>
            <a:r>
              <a:rPr lang="ru-RU" i="1" dirty="0">
                <a:solidFill>
                  <a:schemeClr val="tx1"/>
                </a:solidFill>
                <a:latin typeface="Arial Black" pitchFamily="34" charset="0"/>
              </a:rPr>
              <a:t>врожденные качества супругов в совместимых парах должны быть контрастными, а приобретенные качества — подобными, схожими</a:t>
            </a:r>
            <a:r>
              <a:rPr lang="ru-RU" i="1" dirty="0" smtClean="0">
                <a:solidFill>
                  <a:schemeClr val="tx1"/>
                </a:solidFill>
                <a:latin typeface="Arial Black" pitchFamily="34" charset="0"/>
              </a:rPr>
              <a:t>.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28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5113" cy="9244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психологическая совместимость </a:t>
            </a:r>
            <a:r>
              <a:rPr lang="ru-RU" b="1" dirty="0">
                <a:solidFill>
                  <a:schemeClr val="tx1"/>
                </a:solidFill>
              </a:rPr>
              <a:t>супругов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5544617"/>
          </a:xfrm>
        </p:spPr>
        <p:txBody>
          <a:bodyPr>
            <a:normAutofit/>
          </a:bodyPr>
          <a:lstStyle/>
          <a:p>
            <a:r>
              <a:rPr lang="ru-RU" u="sng" dirty="0" smtClean="0">
                <a:solidFill>
                  <a:schemeClr val="tx1"/>
                </a:solidFill>
                <a:latin typeface="Arial Black" pitchFamily="34" charset="0"/>
              </a:rPr>
              <a:t>Культурный </a:t>
            </a:r>
            <a:r>
              <a:rPr lang="ru-RU" u="sng" dirty="0">
                <a:solidFill>
                  <a:schemeClr val="tx1"/>
                </a:solidFill>
                <a:latin typeface="Arial Black" pitchFamily="34" charset="0"/>
              </a:rPr>
              <a:t>фактор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 определяет интеллектуальные и культурные запросы супругов и зависит от их образовательного уровня, профессии, досуговых интересов. Совместный активный отдых и физическая культура снимают многие проблемы.</a:t>
            </a:r>
          </a:p>
          <a:p>
            <a:r>
              <a:rPr lang="ru-RU" u="sng" dirty="0">
                <a:solidFill>
                  <a:schemeClr val="tx1"/>
                </a:solidFill>
                <a:latin typeface="Arial Black" pitchFamily="34" charset="0"/>
              </a:rPr>
              <a:t>Материальный фактор 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определяет вклад каждого из супругов в создание материальной базы семьи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ВЫВОД: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В общем случае для обеспечения совместимости с другими людьми у человека должны быть три основных качества характера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:</a:t>
            </a:r>
          </a:p>
          <a:p>
            <a:pPr marL="811213" indent="0">
              <a:buNone/>
            </a:pP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способность критически относиться к себе, </a:t>
            </a:r>
          </a:p>
          <a:p>
            <a:pPr marL="811213" indent="0">
              <a:buNone/>
            </a:pP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терпимость к другим, </a:t>
            </a:r>
          </a:p>
          <a:p>
            <a:pPr marL="811213" indent="0">
              <a:buNone/>
            </a:pP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доверие к другим.</a:t>
            </a:r>
          </a:p>
          <a:p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2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Домашнее задание 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lvl="0" indent="-273050" defTabSz="914400" fontAlgn="base"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ru-RU" altLang="ru-RU" sz="2600" b="1" dirty="0">
                <a:solidFill>
                  <a:prstClr val="black"/>
                </a:solidFill>
                <a:latin typeface="Constantia"/>
              </a:rPr>
              <a:t>Найти определение в словаре следующим понятиям:</a:t>
            </a:r>
          </a:p>
          <a:p>
            <a:pPr marL="273050" lvl="0" indent="-273050" defTabSz="914400" fontAlgn="base">
              <a:spcAft>
                <a:spcPct val="0"/>
              </a:spcAft>
              <a:buClr>
                <a:srgbClr val="0BD0D9"/>
              </a:buClr>
              <a:buSzPct val="95000"/>
              <a:buFontTx/>
              <a:buChar char="-"/>
            </a:pPr>
            <a:r>
              <a:rPr lang="ru-RU" altLang="ru-RU" sz="2600" b="1" dirty="0">
                <a:solidFill>
                  <a:prstClr val="black"/>
                </a:solidFill>
                <a:latin typeface="Constantia"/>
              </a:rPr>
              <a:t>нравственность;</a:t>
            </a:r>
          </a:p>
          <a:p>
            <a:pPr marL="273050" lvl="0" indent="-273050" defTabSz="914400" fontAlgn="base">
              <a:spcAft>
                <a:spcPct val="0"/>
              </a:spcAft>
              <a:buClr>
                <a:srgbClr val="0BD0D9"/>
              </a:buClr>
              <a:buSzPct val="95000"/>
              <a:buFontTx/>
              <a:buChar char="-"/>
            </a:pPr>
            <a:r>
              <a:rPr lang="ru-RU" altLang="ru-RU" sz="2600" b="1" dirty="0">
                <a:solidFill>
                  <a:prstClr val="black"/>
                </a:solidFill>
                <a:latin typeface="Constantia"/>
              </a:rPr>
              <a:t>семья;</a:t>
            </a:r>
          </a:p>
          <a:p>
            <a:pPr marL="273050" lvl="0" indent="-273050" defTabSz="914400" fontAlgn="base">
              <a:spcAft>
                <a:spcPct val="0"/>
              </a:spcAft>
              <a:buClr>
                <a:srgbClr val="0BD0D9"/>
              </a:buClr>
              <a:buSzPct val="95000"/>
              <a:buFontTx/>
              <a:buChar char="-"/>
            </a:pPr>
            <a:r>
              <a:rPr lang="ru-RU" altLang="ru-RU" sz="2600" b="1" dirty="0">
                <a:solidFill>
                  <a:prstClr val="black"/>
                </a:solidFill>
                <a:latin typeface="Constantia"/>
              </a:rPr>
              <a:t>ответственность.</a:t>
            </a:r>
          </a:p>
          <a:p>
            <a:pPr marL="273050" lvl="0" indent="-273050" defTabSz="914400" fontAlgn="base">
              <a:spcAft>
                <a:spcPct val="0"/>
              </a:spcAft>
              <a:buClr>
                <a:srgbClr val="0BD0D9"/>
              </a:buClr>
              <a:buSzPct val="95000"/>
              <a:buFontTx/>
              <a:buChar char="-"/>
            </a:pPr>
            <a:endParaRPr lang="ru-RU" altLang="ru-RU" sz="2600" b="1" dirty="0">
              <a:solidFill>
                <a:prstClr val="black"/>
              </a:solidFill>
              <a:latin typeface="Constantia"/>
            </a:endParaRPr>
          </a:p>
          <a:p>
            <a:pPr marL="273050" lvl="0" indent="-273050" defTabSz="914400" fontAlgn="base"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ru-RU" altLang="ru-RU" sz="2600" b="1" dirty="0">
                <a:solidFill>
                  <a:prstClr val="black"/>
                </a:solidFill>
                <a:latin typeface="Constantia"/>
              </a:rPr>
              <a:t>2. Правила этикета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310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16832"/>
            <a:ext cx="4486275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7680960" cy="10668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ПРИТЧА </a:t>
            </a:r>
            <a:b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«ДЕВУШКИ  </a:t>
            </a:r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КАК  </a:t>
            </a:r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ЯБЛОКИ»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84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-«….» – </a:t>
            </a:r>
            <a:r>
              <a:rPr lang="ru-RU" sz="2800" dirty="0">
                <a:solidFill>
                  <a:schemeClr val="tx1"/>
                </a:solidFill>
                <a:latin typeface="Arial Black" pitchFamily="34" charset="0"/>
              </a:rPr>
              <a:t>один из важнейших факторов общественного развития. </a:t>
            </a:r>
            <a:endParaRPr lang="ru-RU" sz="2800" dirty="0" smtClean="0">
              <a:solidFill>
                <a:schemeClr val="tx1"/>
              </a:solidFill>
              <a:latin typeface="Arial Black" pitchFamily="34" charset="0"/>
            </a:endParaRPr>
          </a:p>
          <a:p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-По </a:t>
            </a:r>
            <a:r>
              <a:rPr lang="ru-RU" sz="2800" dirty="0">
                <a:solidFill>
                  <a:schemeClr val="tx1"/>
                </a:solidFill>
                <a:latin typeface="Arial Black" pitchFamily="34" charset="0"/>
              </a:rPr>
              <a:t>Канту, </a:t>
            </a:r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«….» </a:t>
            </a:r>
            <a:r>
              <a:rPr lang="ru-RU" sz="2800" dirty="0">
                <a:solidFill>
                  <a:schemeClr val="tx1"/>
                </a:solidFill>
                <a:latin typeface="Arial Black" pitchFamily="34" charset="0"/>
              </a:rPr>
              <a:t>есть «некоторая ощущаемая зависимость частной воли от общей».</a:t>
            </a:r>
          </a:p>
        </p:txBody>
      </p:sp>
    </p:spTree>
    <p:extLst>
      <p:ext uri="{BB962C8B-B14F-4D97-AF65-F5344CB8AC3E}">
        <p14:creationId xmlns:p14="http://schemas.microsoft.com/office/powerpoint/2010/main" val="370298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980728"/>
            <a:ext cx="7117180" cy="2118097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НРАВСТВЕННОСТЬ И  ЗДОРОВЬЕ.</a:t>
            </a:r>
            <a:b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800" dirty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ФОРМИРОВАНИЕ ПРАВИЛЬНОГО ВЗАИМООТНОШЕНИЯ ПОЛОВ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373216"/>
            <a:ext cx="5688632" cy="136879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Брызгалова Е.С. </a:t>
            </a:r>
          </a:p>
          <a:p>
            <a:r>
              <a:rPr lang="ru-RU" dirty="0">
                <a:solidFill>
                  <a:schemeClr val="tx1"/>
                </a:solidFill>
              </a:rPr>
              <a:t>у</a:t>
            </a:r>
            <a:r>
              <a:rPr lang="ru-RU" dirty="0" smtClean="0">
                <a:solidFill>
                  <a:schemeClr val="tx1"/>
                </a:solidFill>
              </a:rPr>
              <a:t>читель ОБЖ МБОУ СОШ № 8 г. Холмск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63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Семья — </a:t>
            </a:r>
            <a:br>
              <a:rPr lang="ru-RU" dirty="0">
                <a:solidFill>
                  <a:schemeClr val="tx1"/>
                </a:solidFill>
                <a:latin typeface="Arial Black" pitchFamily="34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- это </a:t>
            </a:r>
            <a:r>
              <a:rPr lang="ru-RU" sz="2400" dirty="0">
                <a:solidFill>
                  <a:schemeClr val="tx1"/>
                </a:solidFill>
                <a:latin typeface="Arial Black" pitchFamily="34" charset="0"/>
              </a:rPr>
              <a:t>выработавшаяся за многие века форма объединения людей мужского и женского пола в интересах создания нормальных условий для их повседневной жизнедеятельности, сохранения здоровья, рождения и воспитания детей, передачи жизненного опыта, осуществления преемственности поколений.</a:t>
            </a:r>
            <a:r>
              <a:rPr lang="ru-RU" sz="2400" i="1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endParaRPr lang="ru-RU" sz="2400" i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endParaRPr lang="ru-RU" sz="2400" i="1" dirty="0">
              <a:solidFill>
                <a:schemeClr val="tx1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Arial Black" pitchFamily="34" charset="0"/>
              </a:rPr>
              <a:t>- ФУНКЦИИ СЕМЬИ: </a:t>
            </a:r>
            <a:endParaRPr lang="ru-RU" sz="2400" dirty="0">
              <a:solidFill>
                <a:schemeClr val="tx1"/>
              </a:solidFill>
              <a:latin typeface="Arial Black" pitchFamily="34" charset="0"/>
            </a:endParaRPr>
          </a:p>
          <a:p>
            <a:endParaRPr lang="ru-RU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12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СЕМЬЯ</a:t>
            </a:r>
            <a:endParaRPr lang="ru-RU" sz="8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7107754"/>
              </p:ext>
            </p:extLst>
          </p:nvPr>
        </p:nvGraphicFramePr>
        <p:xfrm>
          <a:off x="611560" y="1772816"/>
          <a:ext cx="7680326" cy="4366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0163"/>
                <a:gridCol w="3840163"/>
              </a:tblGrid>
              <a:tr h="672075"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Arial Black" pitchFamily="34" charset="0"/>
                        </a:rPr>
                        <a:t>«+»</a:t>
                      </a:r>
                      <a:endParaRPr lang="ru-RU" sz="6000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0" dirty="0" smtClean="0">
                          <a:latin typeface="Arial Black" pitchFamily="34" charset="0"/>
                        </a:rPr>
                        <a:t>«-»</a:t>
                      </a:r>
                      <a:endParaRPr lang="ru-RU" sz="6000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67207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67207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67207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67207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6720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693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ГАРМОНИЧНАЯ     СЕМЬЯ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06" y="1521413"/>
            <a:ext cx="6410985" cy="4808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лево 3"/>
          <p:cNvSpPr/>
          <p:nvPr/>
        </p:nvSpPr>
        <p:spPr>
          <a:xfrm rot="18614477">
            <a:off x="344739" y="2045791"/>
            <a:ext cx="1728192" cy="288032"/>
          </a:xfrm>
          <a:prstGeom prst="leftArrow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 rot="17495576">
            <a:off x="425746" y="3006643"/>
            <a:ext cx="3575018" cy="293058"/>
          </a:xfrm>
          <a:prstGeom prst="leftArrow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 rot="14851324">
            <a:off x="6071454" y="2383483"/>
            <a:ext cx="2257338" cy="312853"/>
          </a:xfrm>
          <a:prstGeom prst="leftArrow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 rot="16687391">
            <a:off x="3549904" y="1751648"/>
            <a:ext cx="880578" cy="282766"/>
          </a:xfrm>
          <a:prstGeom prst="leftArrow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 rot="14667476">
            <a:off x="5008104" y="2115200"/>
            <a:ext cx="1416068" cy="263276"/>
          </a:xfrm>
          <a:prstGeom prst="leftArrow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47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108006" cy="10668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главное 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в супружеских 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отношениях: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628800"/>
            <a:ext cx="8424936" cy="4724400"/>
          </a:xfrm>
        </p:spPr>
        <p:txBody>
          <a:bodyPr>
            <a:normAutofit fontScale="92500"/>
          </a:bodyPr>
          <a:lstStyle/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чуткость</a:t>
            </a:r>
            <a:r>
              <a:rPr lang="ru-RU" sz="2400" dirty="0">
                <a:solidFill>
                  <a:schemeClr val="tx1"/>
                </a:solidFill>
                <a:latin typeface="Arial Black" pitchFamily="34" charset="0"/>
              </a:rPr>
              <a:t>, внимание, 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ласка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 наличие детей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 сексуальная гармония </a:t>
            </a:r>
            <a:endParaRPr lang="ru-RU" sz="2400" dirty="0">
              <a:solidFill>
                <a:schemeClr val="tx1"/>
              </a:solidFill>
              <a:latin typeface="Arial Black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 материальная обеспеченность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Arial Black" pitchFamily="34" charset="0"/>
              </a:rPr>
              <a:t>преданность 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семье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умение </a:t>
            </a:r>
            <a:r>
              <a:rPr lang="ru-RU" sz="2400" dirty="0">
                <a:solidFill>
                  <a:schemeClr val="tx1"/>
                </a:solidFill>
                <a:latin typeface="Arial Black" pitchFamily="34" charset="0"/>
              </a:rPr>
              <a:t>интересно проводить свободное время. </a:t>
            </a:r>
            <a:endParaRPr lang="ru-RU" sz="24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>
                <a:solidFill>
                  <a:schemeClr val="tx1"/>
                </a:solidFill>
                <a:latin typeface="Arial Black" pitchFamily="34" charset="0"/>
              </a:rPr>
              <a:t>умение 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супруги(га) </a:t>
            </a:r>
            <a:r>
              <a:rPr lang="ru-RU" sz="2400" dirty="0">
                <a:solidFill>
                  <a:schemeClr val="tx1"/>
                </a:solidFill>
                <a:latin typeface="Arial Black" pitchFamily="34" charset="0"/>
              </a:rPr>
              <a:t>вести домашнее хозяйство и 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кулинарные (мастеровые) навыки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Arial Black" pitchFamily="34" charset="0"/>
              </a:rPr>
              <a:t>чувство юмора</a:t>
            </a:r>
            <a:endParaRPr lang="ru-RU" sz="24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другие </a:t>
            </a:r>
            <a:r>
              <a:rPr lang="ru-RU" sz="2400" dirty="0">
                <a:solidFill>
                  <a:schemeClr val="tx1"/>
                </a:solidFill>
                <a:latin typeface="Arial Black" pitchFamily="34" charset="0"/>
              </a:rPr>
              <a:t>критерии</a:t>
            </a:r>
          </a:p>
          <a:p>
            <a:endParaRPr lang="ru-RU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87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620688"/>
            <a:ext cx="7125113" cy="924475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Факторы, влияющие </a:t>
            </a:r>
            <a:r>
              <a:rPr lang="ru-RU" b="1" dirty="0" smtClean="0">
                <a:solidFill>
                  <a:schemeClr val="tx1"/>
                </a:solidFill>
              </a:rPr>
              <a:t>на исход </a:t>
            </a:r>
            <a:r>
              <a:rPr lang="ru-RU" b="1" dirty="0">
                <a:solidFill>
                  <a:schemeClr val="tx1"/>
                </a:solidFill>
              </a:rPr>
              <a:t>заключения брака: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2560326"/>
              </p:ext>
            </p:extLst>
          </p:nvPr>
        </p:nvGraphicFramePr>
        <p:xfrm>
          <a:off x="1009650" y="1806571"/>
          <a:ext cx="7124700" cy="4952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2350"/>
                <a:gridCol w="3562350"/>
              </a:tblGrid>
              <a:tr h="60644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Факторы,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влияющие на БЛАГОПРИЯТНЫЙ исход заключения брака:</a:t>
                      </a:r>
                    </a:p>
                    <a:p>
                      <a:endParaRPr lang="ru-RU" sz="2000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Факторы, ОТРИЦАТЕЛЬНО</a:t>
                      </a:r>
                      <a:r>
                        <a:rPr lang="ru-RU" sz="2000" b="1" kern="1200" baseline="0" dirty="0" smtClean="0">
                          <a:solidFill>
                            <a:schemeClr val="lt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влияющие на исход заключения брака:</a:t>
                      </a:r>
                    </a:p>
                    <a:p>
                      <a:endParaRPr lang="ru-RU" sz="2000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606442"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606442"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606442"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606442"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606442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30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189</TotalTime>
  <Words>383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Spring</vt:lpstr>
      <vt:lpstr>«СВОБОДНАЯ   ЛЮБОВЬ»</vt:lpstr>
      <vt:lpstr>ПРИТЧА  «ДЕВУШКИ  КАК  ЯБЛОКИ»</vt:lpstr>
      <vt:lpstr>Презентация PowerPoint</vt:lpstr>
      <vt:lpstr>НРАВСТВЕННОСТЬ И  ЗДОРОВЬЕ.  ФОРМИРОВАНИЕ ПРАВИЛЬНОГО ВЗАИМООТНОШЕНИЯ ПОЛОВ</vt:lpstr>
      <vt:lpstr>Семья —  </vt:lpstr>
      <vt:lpstr>СЕМЬЯ</vt:lpstr>
      <vt:lpstr>ГАРМОНИЧНАЯ     СЕМЬЯ</vt:lpstr>
      <vt:lpstr>главное в супружеских отношениях:</vt:lpstr>
      <vt:lpstr>Факторы, влияющие на исход заключения брака: </vt:lpstr>
      <vt:lpstr>психологическая совместимость супругов</vt:lpstr>
      <vt:lpstr>психологическая совместимость супругов</vt:lpstr>
      <vt:lpstr>Домашнее задание 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НРАВСТВЕННОСТЬ И  ЗДОРОВЬЕ. ФОРМИРОВАНИЕ ПРАВИЛЬНОГО ВЗАИМООТНОШЕНИЯ ПОЛОВ</dc:title>
  <dc:creator>Дом</dc:creator>
  <cp:lastModifiedBy>Дом</cp:lastModifiedBy>
  <cp:revision>13</cp:revision>
  <dcterms:created xsi:type="dcterms:W3CDTF">2014-09-16T13:18:05Z</dcterms:created>
  <dcterms:modified xsi:type="dcterms:W3CDTF">2015-09-20T09:12:56Z</dcterms:modified>
</cp:coreProperties>
</file>