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81" r:id="rId7"/>
    <p:sldId id="279" r:id="rId8"/>
    <p:sldId id="306" r:id="rId9"/>
    <p:sldId id="305" r:id="rId10"/>
    <p:sldId id="283" r:id="rId11"/>
    <p:sldId id="284" r:id="rId12"/>
    <p:sldId id="286" r:id="rId13"/>
    <p:sldId id="287" r:id="rId14"/>
    <p:sldId id="288" r:id="rId15"/>
    <p:sldId id="289" r:id="rId16"/>
    <p:sldId id="263" r:id="rId17"/>
    <p:sldId id="264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266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6" r:id="rId41"/>
    <p:sldId id="265" r:id="rId42"/>
    <p:sldId id="262" r:id="rId43"/>
    <p:sldId id="27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CF972-4BCF-4CC7-9BB4-CDF5EFDFFB15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D529-4D78-455B-BBF1-28E34375D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eapon.at.ua/automat_4/rossiya/AK-74-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boepodgotovka.ucoz.ru/_si/0/296952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boepodgotovka.ucoz.ru/_si/0/802089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boepodgotovka.ucoz.ru/_si/0/6095636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boepodgotovka.ucoz.ru/_si/0/8137289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boepodgotovka.ucoz.ru/_si/0/4430594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boepodgotovka.ucoz.ru/_si/0/5935649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boepodgotovka.ucoz.ru/_si/0/4185526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boepodgotovka.ucoz.ru/_si/0/4803861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oepodgotovka.ucoz.ru/_si/0/7882148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boepodgotovka.ucoz.ru/_si/0/994271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boepodgotovka.ucoz.ru/_si/0/550660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boepodgotovka.ucoz.ru/_si/0/8218992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boepodgotovka.ucoz.ru/_si/0/0788006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>
                <a:latin typeface="Book Antiqua" pitchFamily="18" charset="0"/>
              </a:rPr>
              <a:t>Знатоки </a:t>
            </a:r>
            <a:r>
              <a:rPr lang="ru-RU" sz="7200" dirty="0" smtClean="0">
                <a:latin typeface="Book Antiqua" pitchFamily="18" charset="0"/>
              </a:rPr>
              <a:t> автомата </a:t>
            </a:r>
            <a:r>
              <a:rPr lang="ru-RU" sz="7200" dirty="0">
                <a:latin typeface="Book Antiqua" pitchFamily="18" charset="0"/>
              </a:rPr>
              <a:t>Калашникова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79715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Презентацию выполнил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преподаватель-организатор ОБЖ ФГКОУ СОШ №24 МО РФ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Соколов Владимир Алексеевич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5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358246" cy="2266971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5.45 мм автомат Калашникова (АК-74) является  индивидуальным оружием.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предназначен для уничтожения живой силы и поражения огневых средств противника.</a:t>
            </a:r>
          </a:p>
        </p:txBody>
      </p:sp>
      <p:pic>
        <p:nvPicPr>
          <p:cNvPr id="7194" name="Picture 26" descr="11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852738"/>
            <a:ext cx="4038600" cy="2878137"/>
          </a:xfrm>
          <a:noFill/>
        </p:spPr>
      </p:pic>
      <p:pic>
        <p:nvPicPr>
          <p:cNvPr id="13316" name="Picture 34" descr="Картинка 42 из 12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57562"/>
            <a:ext cx="4020536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95288" y="2603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50825" y="333375"/>
            <a:ext cx="87137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поражения противника в рукопашном бою к автомату присоединяется штык-нож.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стрельбы и наблюдения в условиях естественной ночной освещенности к автомату присоединяется ночной стрелковый прицел универсальный НСПУ.</a:t>
            </a:r>
          </a:p>
        </p:txBody>
      </p:sp>
      <p:pic>
        <p:nvPicPr>
          <p:cNvPr id="94220" name="Picture 12" descr="AK74M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42682"/>
            <a:ext cx="7572428" cy="30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395288" y="2603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79388" y="115888"/>
            <a:ext cx="8713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стрельбы из автомата АК-74 применяются патроны с обыкновенными (стальной сердечник) и трассирующими пулями. </a:t>
            </a:r>
          </a:p>
        </p:txBody>
      </p:sp>
      <p:pic>
        <p:nvPicPr>
          <p:cNvPr id="15364" name="Picture 13" descr="с пулей П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85926"/>
            <a:ext cx="2806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С трассе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28082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Холост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25923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d97821100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370506"/>
            <a:ext cx="3744911" cy="21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4681695de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9185" y="4429132"/>
            <a:ext cx="1275628" cy="22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3071810"/>
            <a:ext cx="9144000" cy="9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b="1" dirty="0"/>
              <a:t> </a:t>
            </a:r>
            <a:r>
              <a:rPr lang="ru-RU" sz="2000" b="1" dirty="0"/>
              <a:t>Обыкновенная пуля состоит</a:t>
            </a:r>
            <a:r>
              <a:rPr lang="ru-RU" sz="2000" dirty="0"/>
              <a:t> из оболочки, стального сердечника и свинцовой рубашки.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/>
              <a:t>Трассирующая</a:t>
            </a:r>
            <a:r>
              <a:rPr lang="ru-RU" sz="2000" b="1" i="1" dirty="0"/>
              <a:t> </a:t>
            </a:r>
            <a:r>
              <a:rPr lang="ru-RU" sz="2000" dirty="0"/>
              <a:t>- из оболочки, свинцового сердечника, стаканчика и трассирующего состава. </a:t>
            </a:r>
          </a:p>
        </p:txBody>
      </p:sp>
    </p:spTree>
  </p:cSld>
  <p:clrMapOvr>
    <a:masterClrMapping/>
  </p:clrMapOvr>
  <p:transition advClick="0" advTm="3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428604"/>
            <a:ext cx="9144000" cy="1919309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автомата ведется автоматический или одиночный огонь. Автоматический огонь является основным видом огня: он ведётся короткими  ( до5 выстрелов) и  длинными  (до 10 выстрелов) очередями и непрерывно. Подача патронов при стрельбе  производится из коробчатого магазина емкостью – 30 патронов.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3924326" cy="29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496"/>
            <a:ext cx="3209951" cy="286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24544"/>
          <a:stretch>
            <a:fillRect/>
          </a:stretch>
        </p:blipFill>
        <p:spPr bwMode="auto">
          <a:xfrm>
            <a:off x="1" y="0"/>
            <a:ext cx="9144000" cy="7000900"/>
          </a:xfrm>
          <a:prstGeom prst="rect">
            <a:avLst/>
          </a:prstGeom>
          <a:noFill/>
        </p:spPr>
      </p:pic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95288" y="2603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50825" y="0"/>
            <a:ext cx="86423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БОЕВЫЕ СВОЙСТВА      АК-74</a:t>
            </a:r>
          </a:p>
          <a:p>
            <a:pPr algn="ctr"/>
            <a:endParaRPr lang="ru-RU" b="1" dirty="0"/>
          </a:p>
          <a:p>
            <a:r>
              <a:rPr lang="ru-RU" b="1" dirty="0"/>
              <a:t>- </a:t>
            </a:r>
            <a:r>
              <a:rPr lang="ru-RU" b="1" u="sng" dirty="0"/>
              <a:t>Калибр</a:t>
            </a:r>
            <a:r>
              <a:rPr lang="ru-RU" b="1" dirty="0"/>
              <a:t> АК-74 …………………………………………………………….........</a:t>
            </a:r>
            <a:r>
              <a:rPr lang="ru-RU" b="1" dirty="0">
                <a:solidFill>
                  <a:srgbClr val="FF0066"/>
                </a:solidFill>
              </a:rPr>
              <a:t>5,45 мм</a:t>
            </a:r>
          </a:p>
          <a:p>
            <a:r>
              <a:rPr lang="ru-RU" b="1" dirty="0"/>
              <a:t>- </a:t>
            </a:r>
            <a:r>
              <a:rPr lang="ru-RU" b="1" u="sng" dirty="0"/>
              <a:t>Прицельная дальность стрельбы</a:t>
            </a:r>
            <a:r>
              <a:rPr lang="ru-RU" b="1" dirty="0"/>
              <a:t> из автомата ……………... ...........</a:t>
            </a:r>
            <a:r>
              <a:rPr lang="ru-RU" b="1" dirty="0">
                <a:solidFill>
                  <a:srgbClr val="FF0066"/>
                </a:solidFill>
              </a:rPr>
              <a:t>1000 м.</a:t>
            </a:r>
          </a:p>
          <a:p>
            <a:pPr>
              <a:buFontTx/>
              <a:buChar char="-"/>
            </a:pPr>
            <a:r>
              <a:rPr lang="ru-RU" b="1" u="sng" dirty="0"/>
              <a:t>Наиболее действенный огонь</a:t>
            </a:r>
            <a:r>
              <a:rPr lang="ru-RU" b="1" dirty="0"/>
              <a:t>:</a:t>
            </a:r>
          </a:p>
          <a:p>
            <a:r>
              <a:rPr lang="ru-RU" b="1" dirty="0"/>
              <a:t>	по наземным целям до……………………………………………… </a:t>
            </a:r>
            <a:r>
              <a:rPr lang="ru-RU" b="1" dirty="0">
                <a:solidFill>
                  <a:srgbClr val="FF0066"/>
                </a:solidFill>
              </a:rPr>
              <a:t>500 м.</a:t>
            </a:r>
          </a:p>
          <a:p>
            <a:r>
              <a:rPr lang="ru-RU" b="1" dirty="0"/>
              <a:t>	по воздушным целям до……………………………..…………….. </a:t>
            </a:r>
            <a:r>
              <a:rPr lang="ru-RU" b="1" dirty="0">
                <a:solidFill>
                  <a:srgbClr val="FF0066"/>
                </a:solidFill>
              </a:rPr>
              <a:t>500 м.</a:t>
            </a:r>
          </a:p>
          <a:p>
            <a:r>
              <a:rPr lang="ru-RU" b="1" dirty="0"/>
              <a:t>- </a:t>
            </a:r>
            <a:r>
              <a:rPr lang="ru-RU" b="1" u="sng" dirty="0"/>
              <a:t>Начальная скорость полета пули</a:t>
            </a:r>
            <a:r>
              <a:rPr lang="ru-RU" b="1" dirty="0"/>
              <a:t> ……………………………………….. </a:t>
            </a:r>
            <a:r>
              <a:rPr lang="ru-RU" b="1" dirty="0">
                <a:solidFill>
                  <a:srgbClr val="FF0066"/>
                </a:solidFill>
              </a:rPr>
              <a:t>900 м/с</a:t>
            </a:r>
          </a:p>
          <a:p>
            <a:r>
              <a:rPr lang="ru-RU" b="1" dirty="0"/>
              <a:t>- </a:t>
            </a:r>
            <a:r>
              <a:rPr lang="ru-RU" b="1" u="sng" dirty="0"/>
              <a:t>Убойное действие пули</a:t>
            </a:r>
            <a:r>
              <a:rPr lang="ru-RU" b="1" dirty="0"/>
              <a:t> сохраняется на дальности до…………….. </a:t>
            </a:r>
            <a:r>
              <a:rPr lang="ru-RU" b="1" dirty="0">
                <a:solidFill>
                  <a:srgbClr val="FF0066"/>
                </a:solidFill>
              </a:rPr>
              <a:t>1350 м.</a:t>
            </a:r>
          </a:p>
          <a:p>
            <a:r>
              <a:rPr lang="ru-RU" b="1" dirty="0"/>
              <a:t>- </a:t>
            </a:r>
            <a:r>
              <a:rPr lang="ru-RU" b="1" u="sng" dirty="0"/>
              <a:t>Сосредоточенный огонь</a:t>
            </a:r>
            <a:r>
              <a:rPr lang="ru-RU" b="1" dirty="0"/>
              <a:t> по наземным групповым целям</a:t>
            </a:r>
          </a:p>
          <a:p>
            <a:r>
              <a:rPr lang="ru-RU" b="1" dirty="0"/>
              <a:t> 	ведется на дальности до………………………………………….. </a:t>
            </a:r>
            <a:r>
              <a:rPr lang="ru-RU" b="1" dirty="0">
                <a:solidFill>
                  <a:srgbClr val="FF0066"/>
                </a:solidFill>
              </a:rPr>
              <a:t>1000 м.</a:t>
            </a:r>
          </a:p>
          <a:p>
            <a:pPr>
              <a:buFontTx/>
              <a:buChar char="-"/>
            </a:pPr>
            <a:r>
              <a:rPr lang="ru-RU" b="1" u="sng" dirty="0"/>
              <a:t>Боевая скорострельность</a:t>
            </a:r>
            <a:r>
              <a:rPr lang="ru-RU" b="1" dirty="0"/>
              <a:t>: </a:t>
            </a:r>
          </a:p>
          <a:p>
            <a:r>
              <a:rPr lang="ru-RU" b="1" dirty="0"/>
              <a:t>	одиночными до…………………………………………………….</a:t>
            </a:r>
            <a:r>
              <a:rPr lang="ru-RU" b="1" dirty="0">
                <a:solidFill>
                  <a:srgbClr val="FF0066"/>
                </a:solidFill>
              </a:rPr>
              <a:t>40 в/мин</a:t>
            </a:r>
            <a:endParaRPr lang="ru-RU" b="1" dirty="0"/>
          </a:p>
          <a:p>
            <a:r>
              <a:rPr lang="ru-RU" b="1" dirty="0"/>
              <a:t>              очередью до………………………………………………………. </a:t>
            </a:r>
            <a:r>
              <a:rPr lang="ru-RU" b="1" dirty="0">
                <a:solidFill>
                  <a:srgbClr val="FF0066"/>
                </a:solidFill>
              </a:rPr>
              <a:t>100 в/мин</a:t>
            </a:r>
            <a:r>
              <a:rPr lang="ru-RU" b="1" dirty="0"/>
              <a:t> </a:t>
            </a:r>
          </a:p>
          <a:p>
            <a:r>
              <a:rPr lang="ru-RU" b="1" dirty="0"/>
              <a:t>- </a:t>
            </a:r>
            <a:r>
              <a:rPr lang="ru-RU" b="1" u="sng" dirty="0"/>
              <a:t>Темп стрельбы</a:t>
            </a:r>
            <a:r>
              <a:rPr lang="ru-RU" b="1" dirty="0"/>
              <a:t> около…………………………………………………… </a:t>
            </a:r>
            <a:r>
              <a:rPr lang="ru-RU" b="1" dirty="0">
                <a:solidFill>
                  <a:srgbClr val="FF0066"/>
                </a:solidFill>
              </a:rPr>
              <a:t>600 в/мин.</a:t>
            </a:r>
          </a:p>
          <a:p>
            <a:pPr>
              <a:buFontTx/>
              <a:buChar char="-"/>
            </a:pPr>
            <a:r>
              <a:rPr lang="ru-RU" b="1" u="sng" dirty="0"/>
              <a:t>Дальность прямого выстрела</a:t>
            </a:r>
            <a:r>
              <a:rPr lang="ru-RU" b="1" dirty="0"/>
              <a:t>:</a:t>
            </a:r>
          </a:p>
          <a:p>
            <a:r>
              <a:rPr lang="ru-RU" b="1" dirty="0"/>
              <a:t>	 по грудной фигуре……………………………………………………</a:t>
            </a:r>
            <a:r>
              <a:rPr lang="ru-RU" b="1" dirty="0">
                <a:solidFill>
                  <a:srgbClr val="FF0066"/>
                </a:solidFill>
              </a:rPr>
              <a:t>440 м.</a:t>
            </a:r>
            <a:r>
              <a:rPr lang="ru-RU" b="1" dirty="0"/>
              <a:t> </a:t>
            </a:r>
          </a:p>
          <a:p>
            <a:r>
              <a:rPr lang="ru-RU" b="1" dirty="0"/>
              <a:t>                по бегущей фигуре …………………………………………………..</a:t>
            </a:r>
            <a:r>
              <a:rPr lang="ru-RU" b="1" dirty="0">
                <a:solidFill>
                  <a:srgbClr val="FF0066"/>
                </a:solidFill>
              </a:rPr>
              <a:t>625 м.</a:t>
            </a:r>
            <a:r>
              <a:rPr lang="ru-RU" b="1" dirty="0"/>
              <a:t>  </a:t>
            </a:r>
          </a:p>
          <a:p>
            <a:pPr>
              <a:buFontTx/>
              <a:buChar char="-"/>
            </a:pPr>
            <a:r>
              <a:rPr lang="ru-RU" b="1" u="sng" dirty="0"/>
              <a:t>Вес</a:t>
            </a:r>
            <a:r>
              <a:rPr lang="ru-RU" b="1" dirty="0"/>
              <a:t> автомата без штык - ножа со снаряженным пластмассовым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/>
              <a:t>	магазином ……………………………………………………………… </a:t>
            </a:r>
            <a:r>
              <a:rPr lang="ru-RU" b="1" dirty="0">
                <a:solidFill>
                  <a:srgbClr val="FF0066"/>
                </a:solidFill>
              </a:rPr>
              <a:t>3.6 кг.</a:t>
            </a:r>
            <a:endParaRPr lang="ru-RU" b="1" dirty="0"/>
          </a:p>
          <a:p>
            <a:r>
              <a:rPr lang="ru-RU" b="1" dirty="0"/>
              <a:t>	 вес штык - ножа с ножнами ……………………………………..…</a:t>
            </a:r>
            <a:r>
              <a:rPr lang="ru-RU" b="1" dirty="0">
                <a:solidFill>
                  <a:srgbClr val="FF0066"/>
                </a:solidFill>
              </a:rPr>
              <a:t>490гр</a:t>
            </a:r>
          </a:p>
          <a:p>
            <a:r>
              <a:rPr lang="ru-RU" b="1" dirty="0"/>
              <a:t>- </a:t>
            </a:r>
            <a:r>
              <a:rPr lang="ru-RU" b="1" u="sng" dirty="0"/>
              <a:t>Емкость магазина</a:t>
            </a:r>
            <a:r>
              <a:rPr lang="ru-RU" b="1" dirty="0"/>
              <a:t>:……………… ………………………………………. </a:t>
            </a:r>
            <a:r>
              <a:rPr lang="ru-RU" b="1" dirty="0">
                <a:solidFill>
                  <a:srgbClr val="FF0066"/>
                </a:solidFill>
              </a:rPr>
              <a:t>30 патрон.</a:t>
            </a:r>
          </a:p>
          <a:p>
            <a:r>
              <a:rPr lang="ru-RU" b="1" dirty="0"/>
              <a:t>- </a:t>
            </a:r>
            <a:r>
              <a:rPr lang="ru-RU" b="1" u="sng" dirty="0"/>
              <a:t>Число нарезов</a:t>
            </a:r>
            <a:r>
              <a:rPr lang="ru-RU" b="1" dirty="0"/>
              <a:t> в канале ствола ……………………………………………….</a:t>
            </a:r>
            <a:r>
              <a:rPr lang="ru-RU" b="1" dirty="0">
                <a:solidFill>
                  <a:srgbClr val="FF0066"/>
                </a:solidFill>
              </a:rPr>
              <a:t> 4</a:t>
            </a:r>
          </a:p>
        </p:txBody>
      </p:sp>
    </p:spTree>
  </p:cSld>
  <p:clrMapOvr>
    <a:masterClrMapping/>
  </p:clrMapOvr>
  <p:transition advClick="0" advTm="3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395288" y="2603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4978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Общее устройство АК-74</a:t>
            </a:r>
          </a:p>
          <a:p>
            <a:pPr>
              <a:spcBef>
                <a:spcPct val="50000"/>
              </a:spcBef>
            </a:pPr>
            <a:endParaRPr lang="ru-RU" sz="3600" dirty="0"/>
          </a:p>
        </p:txBody>
      </p:sp>
      <p:pic>
        <p:nvPicPr>
          <p:cNvPr id="28682" name="Picture 10" descr="132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8572528" cy="295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250825" y="4185992"/>
            <a:ext cx="6408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Ствол служит для направления полета пули.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179388" y="4694112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Камера служит для направления пороховых газов из ствола на газовый поршень затворной рамы.</a:t>
            </a: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179388" y="5459414"/>
            <a:ext cx="8785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Ствольная коробка служит для соединения частей и механизмов автомата, для обеспечения закрывания канала ствола затвором и запирания затвора.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Book Antiqua" pitchFamily="18" charset="0"/>
              </a:rPr>
              <a:t>«Секретная  шифровка» </a:t>
            </a:r>
            <a:endParaRPr lang="ru-RU" sz="60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ТЛВСО,         РИПЛЕЦ, ЛАДРИКП,     ТВОРАЗ,  ЕВЦЕЬ,          ШАКУМ,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РАПТНО,          ЯУЛП,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ЛОМПОШ,     БКАУРТ.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2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358246" cy="128588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ook Antiqua" pitchFamily="18" charset="0"/>
              </a:rPr>
              <a:t>«Исчезнувшие  слова». </a:t>
            </a:r>
            <a:endParaRPr lang="ru-RU" sz="5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01056" cy="464347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Дополнить фразу: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«Автомат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___________________предназначен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силы_____________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_____________ бою  к ___________________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присоединяется ____________ - ____________.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308270"/>
            <a:ext cx="2000232" cy="15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52"/>
            <a:ext cx="8715404" cy="598331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разборке и сборке автомата необходимо соблюдать следующие правила: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Разборку и сборку производить на столе или скамейке, а в поле - на чистой подстилке;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Части и механизмы класть в порядке разборки, обращаться с ними осторожно, не допускать излишних усилий и резких ударов;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При сборке обращать внимание на нумерацию частей, чтобы не перепутать их с частями других автоматов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296952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7158" y="500042"/>
            <a:ext cx="8501122" cy="414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Назначение и боевые свойства автомата  Калашникова.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Порядок неполной разборки и сборки автомата Калашникова.</a:t>
            </a:r>
            <a:endParaRPr kumimoji="0" lang="ru-RU" sz="4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02089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609563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13728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430594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593564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18552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480386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7882148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994271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5506600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ки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7072338"/>
          </a:xfrm>
        </p:spPr>
        <p:txBody>
          <a:bodyPr>
            <a:normAutofit/>
          </a:bodyPr>
          <a:lstStyle/>
          <a:p>
            <a:pPr algn="l"/>
            <a:r>
              <a:rPr lang="ru-RU" sz="1800" b="1" u="sng" dirty="0" smtClean="0">
                <a:latin typeface="Book Antiqua" pitchFamily="18" charset="0"/>
              </a:rPr>
              <a:t>Цели урока: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>     </a:t>
            </a:r>
            <a:r>
              <a:rPr lang="ru-RU" sz="1800" b="1" dirty="0" smtClean="0">
                <a:solidFill>
                  <a:srgbClr val="C00000"/>
                </a:solidFill>
                <a:latin typeface="Book Antiqua" pitchFamily="18" charset="0"/>
              </a:rPr>
              <a:t>Сформировать  у обучающихся преставление о назначении,  боевых свойствах АК-74, устройстве его частей и механизмов, а так же умение и навыки при обращении с оружием.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u="sng" dirty="0" smtClean="0">
                <a:latin typeface="Book Antiqua" pitchFamily="18" charset="0"/>
              </a:rPr>
              <a:t>Задачи урока: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Образовательные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Познакомить  обучающихся с назначением,  боевыми  свойствами  АК-74  и устройством его частей и механизмов.</a:t>
            </a:r>
            <a:b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Сформировать представления об автоматическом действии автомата АК-74.</a:t>
            </a:r>
            <a:b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Научить выполнять неполную разборку и сборку после неполной разборки автомата АК-74.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Развивающие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Развивать  интеллектуальные  качества  обучающихся,  познавательный интерес  и  компетенции в области военной подготовки.</a:t>
            </a:r>
            <a:b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Развивать  волевые  качества  обучающихся,  самостоятельность,  умение преодолевать  трудности,   используя  для  этого  проблемные   ситуации, творческие задания, дискуссии.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Воспитательные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</a:rPr>
              <a:t> </a:t>
            </a:r>
            <a:r>
              <a:rPr lang="ru-RU" sz="1800" dirty="0" smtClean="0">
                <a:latin typeface="Book Antiqua" pitchFamily="18" charset="0"/>
              </a:rPr>
              <a:t/>
            </a:r>
            <a:br>
              <a:rPr lang="ru-RU" sz="1800" dirty="0" smtClean="0"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Воспитывать у учащихся патриотические качества, позитивное отношение </a:t>
            </a:r>
            <a:b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к военной службе, прививать ценностное отношение к Отечеству.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8218992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oepodgotovka.ucoz.ru/_si/0/s078800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/>
              <a:t>ствол со ствольной коробкой, прицельным приспособлением и прикладом;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/>
              <a:t>ствол с прицелом и ложем;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/>
              <a:t>ствол с газовой камерой, прицельным приспособлением и прикладом.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/>
              <a:t>ствольная коробка;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/>
              <a:t>крышка ствольной коробки;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/>
              <a:t>газовая трубка.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B28734D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29132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7F6A3A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14818"/>
            <a:ext cx="2857520" cy="15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3.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/>
              <a:t>штык-нож;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/>
              <a:t>штык;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/>
              <a:t>штык-тесак.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4.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/>
              <a:t>возвратная пружина;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/>
              <a:t>механизм возврата;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/>
              <a:t>возвратный механизм.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5C9A5D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29289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37A793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71942"/>
            <a:ext cx="3319909" cy="124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5.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/>
              <a:t>затворная рама с газовым поршнем;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/>
              <a:t>газовый поршень;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/>
              <a:t>рама для запирания канала ствола.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6.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/>
              <a:t>ствольная накладка с газовой трубкой;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/>
              <a:t>газовая трубка со ствольной накладкой;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/>
              <a:t>газовая трубка.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8200A6B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36433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9A03C17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35719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7.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затвор;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боек;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</a:t>
            </a:r>
            <a:r>
              <a:rPr lang="ru-RU" sz="2000" dirty="0" smtClean="0"/>
              <a:t>) затворное устройство.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8.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ершик для чистки канала ствола;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выколотка;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шомпол. 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7D3CB0E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5EE488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357694"/>
            <a:ext cx="34290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786842" cy="7032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14602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9.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цевье;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газовая трубка;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ствольная накладка.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600200"/>
            <a:ext cx="2714644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10.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корпус магазина;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подаватель патронов;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магазин.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523827D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24288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5E81778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143380"/>
            <a:ext cx="197090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57950" y="1625710"/>
            <a:ext cx="2643206" cy="44781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11.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пенал с принадлежностью;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затвор;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принадлежность.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BCF402E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357694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286676" cy="6318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Какая из предложенных операций неполной разборки автомата изображена на рисунках в каждом варианте?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12.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присоединение магазина;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отделение магазина;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отделение цевья.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13.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отделение шомпола;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присоединение шомпола;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отделение газовой камеры.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2F37CBE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27623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7488E2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857628"/>
            <a:ext cx="22154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286676" cy="6318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Какая из предложенных операций неполной разборки автомата изображена на рисунках в каждом варианте?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14.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отделение приклада.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отделение ствольной рамы;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отделение крышки ствольной коробки;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15.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отделение возвратного механизма;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отделение приклада;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отделение затворной рамы с затвором.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9FB7111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2766680" cy="19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4DC9083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00504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286676" cy="6318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Какая из предложенных операций неполной разборки автомата изображена на рисунках в каждом варианте?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16.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отделение затвора от затворной рамы;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отделение затвора;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отделение затворной рамы с затвором.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а) </a:t>
            </a:r>
            <a:r>
              <a:rPr lang="ru-RU" sz="2000" dirty="0" smtClean="0"/>
              <a:t>отделение затвора от затворной рамы;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б) </a:t>
            </a:r>
            <a:r>
              <a:rPr lang="ru-RU" sz="2000" dirty="0" smtClean="0"/>
              <a:t>отделение затворной рамы и затвора;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в) </a:t>
            </a:r>
            <a:r>
              <a:rPr lang="ru-RU" sz="2000" dirty="0" smtClean="0"/>
              <a:t>отделение затворной рамы от затвора.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65AFD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71942"/>
            <a:ext cx="2403268" cy="17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6D03F3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14818"/>
            <a:ext cx="2403268" cy="16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9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3"/>
            <a:ext cx="6286512" cy="2743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Жизнь и творчество</a:t>
            </a:r>
            <a:b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Михаила Тимофеевича Калашникова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572560" cy="307183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рождения: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ноября 1919 года, семнадцатый ребенок в семье.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Курья Алтайского края.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мать -  Александра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Калашникова, отец  -  Тимофей Александрович Калашников.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1930 году семья, признанная кулаческой,  сослана  в Томскую область, посёлок Нижняя Моховая. 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Интересы: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техника, устройство и принципы работы разных механизмов.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000264" cy="30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99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7156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«Распредели  по  порядку»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8143932" cy="5429288"/>
          </a:xfrm>
        </p:spPr>
        <p:txBody>
          <a:bodyPr>
            <a:normAutofit fontScale="85000" lnSpcReduction="10000"/>
          </a:bodyPr>
          <a:lstStyle/>
          <a:p>
            <a:pPr lvl="0" algn="l"/>
            <a:r>
              <a:rPr lang="ru-RU" b="1" dirty="0" smtClean="0">
                <a:solidFill>
                  <a:srgbClr val="002060"/>
                </a:solidFill>
              </a:rPr>
              <a:t>Распределите операции в порядке их выполнения при неполной разборке автомата (ответ представьте последовательностью букв, например: в, а... :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А) </a:t>
            </a:r>
            <a:r>
              <a:rPr lang="ru-RU" b="1" dirty="0" smtClean="0">
                <a:solidFill>
                  <a:srgbClr val="002060"/>
                </a:solidFill>
              </a:rPr>
              <a:t>отделяют затворную раму с затвором;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Б) </a:t>
            </a:r>
            <a:r>
              <a:rPr lang="ru-RU" b="1" dirty="0" smtClean="0">
                <a:solidFill>
                  <a:srgbClr val="002060"/>
                </a:solidFill>
              </a:rPr>
              <a:t>отделяют шомпол;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В) </a:t>
            </a:r>
            <a:r>
              <a:rPr lang="ru-RU" b="1" dirty="0" smtClean="0">
                <a:solidFill>
                  <a:srgbClr val="002060"/>
                </a:solidFill>
              </a:rPr>
              <a:t>отделяют газовую трубку со ствольной накладкой;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Г) </a:t>
            </a:r>
            <a:r>
              <a:rPr lang="ru-RU" b="1" dirty="0" smtClean="0">
                <a:solidFill>
                  <a:srgbClr val="002060"/>
                </a:solidFill>
              </a:rPr>
              <a:t>отделяют магазин;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Д) </a:t>
            </a:r>
            <a:r>
              <a:rPr lang="ru-RU" b="1" dirty="0" smtClean="0">
                <a:solidFill>
                  <a:srgbClr val="002060"/>
                </a:solidFill>
              </a:rPr>
              <a:t>отделяют возвратный механизм;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Е) </a:t>
            </a:r>
            <a:r>
              <a:rPr lang="ru-RU" b="1" dirty="0" smtClean="0">
                <a:solidFill>
                  <a:srgbClr val="002060"/>
                </a:solidFill>
              </a:rPr>
              <a:t>отделяют затвор от затворной рамы;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Ж) </a:t>
            </a:r>
            <a:r>
              <a:rPr lang="ru-RU" b="1" dirty="0" smtClean="0">
                <a:solidFill>
                  <a:srgbClr val="002060"/>
                </a:solidFill>
              </a:rPr>
              <a:t>вынимают пенал с принадлежностью;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З) </a:t>
            </a:r>
            <a:r>
              <a:rPr lang="ru-RU" b="1" dirty="0" smtClean="0">
                <a:solidFill>
                  <a:srgbClr val="002060"/>
                </a:solidFill>
              </a:rPr>
              <a:t>отделяют крышку ствольной коробки.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392" t="34093" r="21668" b="25247"/>
          <a:stretch>
            <a:fillRect/>
          </a:stretch>
        </p:blipFill>
        <p:spPr bwMode="auto">
          <a:xfrm>
            <a:off x="428596" y="1214422"/>
            <a:ext cx="8274416" cy="50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исунки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27832" t="37109" r="21631" b="23431"/>
          <a:stretch>
            <a:fillRect/>
          </a:stretch>
        </p:blipFill>
        <p:spPr bwMode="auto">
          <a:xfrm>
            <a:off x="360548" y="1285860"/>
            <a:ext cx="84175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4414" y="1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20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Первый пистолет-пулемет</a:t>
            </a:r>
            <a:br>
              <a:rPr lang="ru-RU" dirty="0" smtClean="0"/>
            </a:br>
            <a:r>
              <a:rPr lang="ru-RU" dirty="0" smtClean="0"/>
              <a:t>М.Т. </a:t>
            </a:r>
            <a:r>
              <a:rPr lang="ru-RU" dirty="0" err="1" smtClean="0"/>
              <a:t>Клашникова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143248"/>
            <a:ext cx="8786874" cy="371475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«Пистолет-пулемёт Калашникова в изготовлении сложнее и дороже, чем ППШ и ППС, и требует применения дефицитных и медленных фрезерных работ. Поэтому, несмотря на многие подкупающие стороны (малый вес, малая длина, наличие одиночного огня, удачное совмещение переводчика и предохранителя, компактный шомпол и пр.), в настоящем виде своём промышленного интереса не представляет…»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28736"/>
            <a:ext cx="3714776" cy="10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862263" y="2428868"/>
            <a:ext cx="3394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ПП Калашникова обр. 1942 года.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2857496"/>
            <a:ext cx="751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Заключение специалистов Главного  Артиллерийского  Управления РККА</a:t>
            </a:r>
          </a:p>
        </p:txBody>
      </p:sp>
    </p:spTree>
  </p:cSld>
  <p:clrMapOvr>
    <a:masterClrMapping/>
  </p:clrMapOvr>
  <p:transition advClick="0" advTm="30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179388" y="3357562"/>
            <a:ext cx="88566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1942 года Калашников работает на Центральном научно-исследовательском полигоне стрелкового вооружения (НИПСМВО) Главного Артиллерийского управления РККА.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1944 году он создал опытный образец самозарядного карабина, который частично послужил прототипом для создания автомата.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1945 года Михаил начал разработку автоматического оружия под промежуточный патрон 7,62×39 образца 1943 года.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1947 году автомат Калашникова победил в конкурсе и был принят на вооружение. 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71546"/>
            <a:ext cx="32400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" y="692150"/>
            <a:ext cx="1890696" cy="24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692149"/>
            <a:ext cx="2214578" cy="24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419475" y="260350"/>
            <a:ext cx="2305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/>
              <a:t>Ак-47</a:t>
            </a:r>
          </a:p>
        </p:txBody>
      </p:sp>
    </p:spTree>
  </p:cSld>
  <p:clrMapOvr>
    <a:masterClrMapping/>
  </p:clrMapOvr>
  <p:transition advClick="0" advTm="30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0" y="1325563"/>
            <a:ext cx="19113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930650" y="2830513"/>
            <a:ext cx="122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Ак-74М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85860"/>
            <a:ext cx="27336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6694488" y="29003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РПК-74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330325"/>
            <a:ext cx="27352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198563" y="2847975"/>
            <a:ext cx="985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АКС-74У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50" y="3271838"/>
            <a:ext cx="28956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6"/>
          <p:cNvSpPr txBox="1">
            <a:spLocks noChangeArrowheads="1"/>
          </p:cNvSpPr>
          <p:nvPr/>
        </p:nvSpPr>
        <p:spPr bwMode="auto">
          <a:xfrm>
            <a:off x="1301750" y="4664075"/>
            <a:ext cx="78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ПКМ</a:t>
            </a:r>
          </a:p>
        </p:txBody>
      </p:sp>
      <p:pic>
        <p:nvPicPr>
          <p:cNvPr id="6154" name="Графический объект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3490913"/>
            <a:ext cx="39052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Графический объект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0913" y="5032375"/>
            <a:ext cx="328453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Графический объект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000636"/>
            <a:ext cx="3071834" cy="139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152400" y="239713"/>
            <a:ext cx="59801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 </a:t>
            </a:r>
            <a:endParaRPr lang="ru-RU" altLang="ja-JP">
              <a:ea typeface="HG創英角ｺﾞｼｯｸUB"/>
              <a:cs typeface="Arial" pitchFamily="34" charset="0"/>
            </a:endParaRP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152400" y="-82550"/>
            <a:ext cx="33766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</a:t>
            </a:r>
            <a:endParaRPr lang="ru-RU" altLang="ja-JP" sz="800">
              <a:ea typeface="HG創英角ｺﾞｼｯｸUB"/>
              <a:cs typeface="Arial" pitchFamily="34" charset="0"/>
            </a:endParaRPr>
          </a:p>
          <a:p>
            <a:pPr indent="449263" eaLnBrk="0" hangingPunct="0"/>
            <a:r>
              <a:rPr lang="ru-RU" altLang="ja-JP" sz="1400">
                <a:latin typeface="Times New Roman" pitchFamily="18" charset="0"/>
                <a:ea typeface="Andale Sans UI"/>
                <a:cs typeface="Times New Roman" pitchFamily="18" charset="0"/>
              </a:rPr>
              <a:t>                                                             </a:t>
            </a:r>
            <a:endParaRPr lang="ru-RU" altLang="ja-JP">
              <a:ea typeface="HG創英角ｺﾞｼｯｸUB"/>
              <a:cs typeface="Arial" pitchFamily="34" charset="0"/>
            </a:endParaRPr>
          </a:p>
        </p:txBody>
      </p:sp>
      <p:sp>
        <p:nvSpPr>
          <p:cNvPr id="6160" name="Прямоугольник 10"/>
          <p:cNvSpPr>
            <a:spLocks noChangeArrowheads="1"/>
          </p:cNvSpPr>
          <p:nvPr/>
        </p:nvSpPr>
        <p:spPr bwMode="auto">
          <a:xfrm>
            <a:off x="5435600" y="4664075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АК-101</a:t>
            </a:r>
          </a:p>
        </p:txBody>
      </p:sp>
      <p:sp>
        <p:nvSpPr>
          <p:cNvPr id="6161" name="Прямоугольник 11"/>
          <p:cNvSpPr>
            <a:spLocks noChangeArrowheads="1"/>
          </p:cNvSpPr>
          <p:nvPr/>
        </p:nvSpPr>
        <p:spPr bwMode="auto">
          <a:xfrm>
            <a:off x="1547813" y="642143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АК-102</a:t>
            </a:r>
          </a:p>
        </p:txBody>
      </p:sp>
      <p:sp>
        <p:nvSpPr>
          <p:cNvPr id="6162" name="Прямоугольник 12"/>
          <p:cNvSpPr>
            <a:spLocks noChangeArrowheads="1"/>
          </p:cNvSpPr>
          <p:nvPr/>
        </p:nvSpPr>
        <p:spPr bwMode="auto">
          <a:xfrm>
            <a:off x="5867400" y="6410325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АК-105</a:t>
            </a:r>
          </a:p>
        </p:txBody>
      </p:sp>
      <p:sp>
        <p:nvSpPr>
          <p:cNvPr id="6163" name="Text Box 20"/>
          <p:cNvSpPr txBox="1">
            <a:spLocks noChangeArrowheads="1"/>
          </p:cNvSpPr>
          <p:nvPr/>
        </p:nvSpPr>
        <p:spPr bwMode="auto">
          <a:xfrm>
            <a:off x="0" y="188913"/>
            <a:ext cx="8893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Последующие разработки стрелкового оружия    М.Т. Калашникова</a:t>
            </a:r>
          </a:p>
        </p:txBody>
      </p:sp>
    </p:spTree>
  </p:cSld>
  <p:clrMapOvr>
    <a:masterClrMapping/>
  </p:clrMapOvr>
  <p:transition advClick="0" advTm="30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92150"/>
            <a:ext cx="81359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95288" y="2565400"/>
            <a:ext cx="8459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Флаг  страны Мозамбик          Герб страны Мозамбик     Герб страны Зимбабве           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0" y="3068638"/>
            <a:ext cx="8942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         Автоматы и пулемёты М.Т.Калашникова находятся на вооружении армий более чем пятидесяти стран мира.  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005263"/>
            <a:ext cx="36004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07950" y="188913"/>
            <a:ext cx="871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АК-47 на флагах и гербах различных стран.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87338" y="6338888"/>
            <a:ext cx="885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Встреча Калашникова с Юджином Стоунером</a:t>
            </a:r>
          </a:p>
        </p:txBody>
      </p:sp>
    </p:spTree>
  </p:cSld>
  <p:clrMapOvr>
    <a:masterClrMapping/>
  </p:clrMapOvr>
  <p:transition advClick="0" advTm="3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исунки\01.jpg"/>
          <p:cNvPicPr>
            <a:picLocks noChangeAspect="1" noChangeArrowheads="1"/>
          </p:cNvPicPr>
          <p:nvPr/>
        </p:nvPicPr>
        <p:blipFill>
          <a:blip r:embed="rId2" cstate="print"/>
          <a:srcRect b="150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428605"/>
            <a:ext cx="8929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Из-за  своей простоты,  хороших боевых   качеств   и   надежности автомат Калашникова пользуется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огромной популярностью в мире. По самым скромным подсчетам в мире насчитывается 100 миллионов штук автоматов Калашникова</a:t>
            </a:r>
            <a:r>
              <a:rPr lang="ru-RU" sz="4400" dirty="0" smtClean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5086876"/>
            <a:ext cx="2285984" cy="177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1215</Words>
  <Application>Microsoft Office PowerPoint</Application>
  <PresentationFormat>Экран (4:3)</PresentationFormat>
  <Paragraphs>194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Цели урока:      Сформировать  у обучающихся преставление о назначении,  боевых свойствах АК-74, устройстве его частей и механизмов, а так же умение и навыки при обращении с оружием.  Задачи урока: Образовательные  Познакомить  обучающихся с назначением,  боевыми  свойствами  АК-74  и устройством его частей и механизмов. Сформировать представления об автоматическом действии автомата АК-74. Научить выполнять неполную разборку и сборку после неполной разборки автомата АК-74. Развивающие  Развивать  интеллектуальные  качества  обучающихся,  познавательный интерес  и  компетенции в области военной подготовки. Развивать  волевые  качества  обучающихся,  самостоятельность,  умение преодолевать  трудности,   используя  для  этого  проблемные   ситуации, творческие задания, дискуссии. Воспитательные  Воспитывать у учащихся патриотические качества, позитивное отношение  к военной службе, прививать ценностное отношение к Отечеству. </vt:lpstr>
      <vt:lpstr>Жизнь и творчество Михаила Тимофеевича Калашникова </vt:lpstr>
      <vt:lpstr>Первый пистолет-пулемет М.Т. Клашникова </vt:lpstr>
      <vt:lpstr>Презентация PowerPoint</vt:lpstr>
      <vt:lpstr>Презентация PowerPoint</vt:lpstr>
      <vt:lpstr>Презентация PowerPoint</vt:lpstr>
      <vt:lpstr>Презентация PowerPoint</vt:lpstr>
      <vt:lpstr>5.45 мм автомат Калашникова (АК-74) является  индивидуальным оружием.  Он предназначен для уничтожения живой силы и поражения огневых средств противника.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«Секретная  шифровка» </vt:lpstr>
      <vt:lpstr>«Исчезнувшие  слова».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 </vt:lpstr>
      <vt:lpstr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 </vt:lpstr>
      <vt:lpstr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 </vt:lpstr>
      <vt:lpstr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 </vt:lpstr>
      <vt:lpstr>     Внимательно посмотрите на рисунки. Из предложенных вариантов названий  основных  частей и  механизмов  автомата выберите один, с вашей точки зрения, правильный: </vt:lpstr>
      <vt:lpstr>  Какая из предложенных операций неполной разборки автомата изображена на рисунках в каждом варианте?  </vt:lpstr>
      <vt:lpstr>  Какая из предложенных операций неполной разборки автомата изображена на рисунках в каждом варианте?  </vt:lpstr>
      <vt:lpstr>  Какая из предложенных операций неполной разборки автомата изображена на рисунках в каждом варианте?  </vt:lpstr>
      <vt:lpstr>«Распредели  по  порядку»</vt:lpstr>
      <vt:lpstr>Кроссворд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43</cp:revision>
  <dcterms:created xsi:type="dcterms:W3CDTF">2013-02-25T11:11:40Z</dcterms:created>
  <dcterms:modified xsi:type="dcterms:W3CDTF">2015-09-29T06:41:15Z</dcterms:modified>
</cp:coreProperties>
</file>