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342" r:id="rId2"/>
    <p:sldId id="311" r:id="rId3"/>
    <p:sldId id="312" r:id="rId4"/>
    <p:sldId id="318" r:id="rId5"/>
    <p:sldId id="314" r:id="rId6"/>
    <p:sldId id="324" r:id="rId7"/>
    <p:sldId id="326" r:id="rId8"/>
    <p:sldId id="319" r:id="rId9"/>
    <p:sldId id="297" r:id="rId10"/>
    <p:sldId id="322" r:id="rId11"/>
    <p:sldId id="341" r:id="rId12"/>
    <p:sldId id="340" r:id="rId13"/>
    <p:sldId id="327" r:id="rId14"/>
    <p:sldId id="328" r:id="rId15"/>
    <p:sldId id="335" r:id="rId16"/>
    <p:sldId id="331" r:id="rId17"/>
    <p:sldId id="34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  <a:srgbClr val="000066"/>
    <a:srgbClr val="FFFF66"/>
    <a:srgbClr val="990000"/>
    <a:srgbClr val="000099"/>
    <a:srgbClr val="09028C"/>
    <a:srgbClr val="28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5" autoAdjust="0"/>
    <p:restoredTop sz="89350" autoAdjust="0"/>
  </p:normalViewPr>
  <p:slideViewPr>
    <p:cSldViewPr>
      <p:cViewPr varScale="1">
        <p:scale>
          <a:sx n="74" d="100"/>
          <a:sy n="74" d="100"/>
        </p:scale>
        <p:origin x="-8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87DB59-3281-4DA6-A1EF-97AE7385C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7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25A781-5E23-42D4-B799-2ADB7548288B}" type="slidenum">
              <a:rPr lang="ru-RU"/>
              <a:pPr/>
              <a:t>2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00269E-BA57-4294-B243-251CB945170B}" type="slidenum">
              <a:rPr lang="ru-RU"/>
              <a:pPr/>
              <a:t>11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348B4D-D1FC-48BC-BA04-8D6236B0EC24}" type="slidenum">
              <a:rPr lang="ru-RU"/>
              <a:pPr/>
              <a:t>12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DDF49E-CB7A-4257-8B59-FCA9E490A9C6}" type="slidenum">
              <a:rPr lang="ru-RU"/>
              <a:pPr/>
              <a:t>13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7F8138-3FFC-4490-88F9-8071650B35B6}" type="slidenum">
              <a:rPr lang="ru-RU"/>
              <a:pPr/>
              <a:t>14</a:t>
            </a:fld>
            <a:endParaRPr lang="ru-R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FFF442-DE9A-42F0-81AB-99A36F0AF599}" type="slidenum">
              <a:rPr lang="ru-RU"/>
              <a:pPr/>
              <a:t>15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8FDBDF-97AF-4372-9028-0E0889841F68}" type="slidenum">
              <a:rPr lang="ru-RU"/>
              <a:pPr/>
              <a:t>16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E47008-3140-4B60-B0B0-3CDE06A1FD3E}" type="slidenum">
              <a:rPr lang="ru-RU"/>
              <a:pPr/>
              <a:t>3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5AAFEE-7C41-4E64-9837-495C0F42ACF5}" type="slidenum">
              <a:rPr lang="ru-RU"/>
              <a:pPr/>
              <a:t>4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7CB0EA-8520-4DB7-A7E0-90E19EC2A3B9}" type="slidenum">
              <a:rPr lang="ru-RU"/>
              <a:pPr/>
              <a:t>5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735B36-5E38-410D-9F57-8C5E77EC6CB5}" type="slidenum">
              <a:rPr lang="ru-RU"/>
              <a:pPr/>
              <a:t>6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AB3B8F-D6EA-4DA9-BDCC-390B65479796}" type="slidenum">
              <a:rPr lang="ru-RU"/>
              <a:pPr/>
              <a:t>7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E4B219-2278-4F57-90F6-4CD0718C694B}" type="slidenum">
              <a:rPr lang="ru-RU"/>
              <a:pPr/>
              <a:t>8</a:t>
            </a:fld>
            <a:endParaRPr lang="ru-R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529335-4DC3-4756-BC7D-9D89B7A2F339}" type="slidenum">
              <a:rPr lang="ru-RU"/>
              <a:pPr/>
              <a:t>9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9025C-7B1F-4706-9929-E0F28BAA6E1B}" type="slidenum">
              <a:rPr lang="ru-RU"/>
              <a:pPr/>
              <a:t>10</a:t>
            </a:fld>
            <a:endParaRPr lang="ru-RU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ADE031-8BCA-42B8-80D5-0BAE48BF25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CABBC-11F6-41F8-803D-032BA2065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85880-F953-4D38-8B72-04B9C65B2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D520-AA77-472E-92FC-7B1234C1D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CFE7846-1DE4-48FB-BC44-A7BC260EC0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B78FC6-4CE1-48A5-8E42-F8F3FAB0B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453CC0-55C8-47EE-8799-D6AA883237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068984-2972-4B7B-89AA-89E9BE898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DDB785-4E91-404C-8505-6BC4DA3098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DA045D-7762-4067-A68C-DFECD24067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279D2A-E94A-4BD2-8782-B82E85A819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9EB400-2399-4F36-92F7-73A71ABAA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D001B590-6851-4CD7-84E5-FE62A8733F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news.kz/static/news/0/1/015hIhI5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7.privet.ru/lr/091f82a36bfd9248a1617b379268d1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dreamworlds.ru/uploads/posts/2009-08/1249893389_13588-1190439-m549x500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4/Vincent_Willem_van_Gogh_106.jpg/529px-Vincent_Willem_van_Gogh_10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hyperlink" Target="http://www.stihi.ru/pics/2009/11/19/2471.jpg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-patient.ru/oncology/prophylaxis/prophylaxis/smoking/sigare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vita-li.ru/uploads/ateroskler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bms.24open.ru/images/cfed9ff9305d27a8b42fecbfdfebf50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mtd.ucoz.ru/_fr/0/1678724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verzem/album/1/1-web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  <a:latin typeface="Segoe Script" pitchFamily="34" charset="0"/>
              </a:rPr>
              <a:t>Единый день профилактики</a:t>
            </a:r>
            <a:endParaRPr lang="ru-RU" sz="4000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54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5" descr="Картинка 15 из 19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30908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480810"/>
            <a:ext cx="5410200" cy="53865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1 сигарета сокращает жизнь на 15мин;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1 пачка сигарет — на 5 ч;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тот, кто курит 1 год, теряет 3 месяца жизни;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кто курит 4 года — теряет 1 год жизни;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кто курит 20 лет — 5 лет; 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кто курит 40 лет — 10 лет 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Интересные факты</a:t>
            </a:r>
            <a:r>
              <a:rPr lang="ru-RU" smtClean="0"/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1676400"/>
          <a:ext cx="8381999" cy="448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85699"/>
                <a:gridCol w="1667500"/>
                <a:gridCol w="1828800"/>
              </a:tblGrid>
              <a:tr h="751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Курящие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курящие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Нервные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2. Понижение слуха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Плохая память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 Плохое физическое состояние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5. Плохое умственное состояние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6. Нечистоплотны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7. Плохие отметки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8. Медленно соображают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ChangeArrowheads="1"/>
          </p:cNvSpPr>
          <p:nvPr/>
        </p:nvSpPr>
        <p:spPr bwMode="auto">
          <a:xfrm>
            <a:off x="152400" y="3124200"/>
            <a:ext cx="4465638" cy="3598863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/>
              <a:t>МАЛЕНЬКИЙ </a:t>
            </a:r>
          </a:p>
          <a:p>
            <a:pPr algn="ctr" eaLnBrk="0" hangingPunct="0"/>
            <a:r>
              <a:rPr lang="ru-RU" b="1"/>
              <a:t>РЕБЁНОК</a:t>
            </a:r>
          </a:p>
          <a:p>
            <a:pPr algn="ctr" eaLnBrk="0" hangingPunct="0"/>
            <a:r>
              <a:rPr lang="ru-RU" b="1"/>
              <a:t>МОЖЕТ ПОГИБНУТЬ</a:t>
            </a:r>
          </a:p>
          <a:p>
            <a:pPr algn="ctr" eaLnBrk="0" hangingPunct="0"/>
            <a:r>
              <a:rPr lang="ru-RU" b="1"/>
              <a:t>от стакана</a:t>
            </a:r>
          </a:p>
          <a:p>
            <a:pPr algn="ctr" eaLnBrk="0" hangingPunct="0"/>
            <a:r>
              <a:rPr lang="ru-RU" b="1"/>
              <a:t>ВОДКИ</a:t>
            </a:r>
          </a:p>
        </p:txBody>
      </p:sp>
      <p:sp>
        <p:nvSpPr>
          <p:cNvPr id="262147" name="AutoShape 3"/>
          <p:cNvSpPr>
            <a:spLocks noChangeArrowheads="1"/>
          </p:cNvSpPr>
          <p:nvPr/>
        </p:nvSpPr>
        <p:spPr bwMode="auto">
          <a:xfrm>
            <a:off x="5029200" y="381000"/>
            <a:ext cx="4284663" cy="3886200"/>
          </a:xfrm>
          <a:prstGeom prst="irregularSeal1">
            <a:avLst/>
          </a:prstGeom>
          <a:solidFill>
            <a:schemeClr val="accent1">
              <a:alpha val="5098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>
                <a:latin typeface="Times New Roman" pitchFamily="18" charset="0"/>
              </a:rPr>
              <a:t>Смертельная доза </a:t>
            </a: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для взрослого </a:t>
            </a: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6-8 г спирта </a:t>
            </a:r>
          </a:p>
          <a:p>
            <a:pPr algn="ctr" eaLnBrk="0" hangingPunct="0"/>
            <a:r>
              <a:rPr lang="ru-RU" b="1">
                <a:latin typeface="Times New Roman" pitchFamily="18" charset="0"/>
              </a:rPr>
              <a:t>на 1 кг массы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FF0000"/>
                </a:solidFill>
                <a:latin typeface="Segoe Script" pitchFamily="34" charset="0"/>
              </a:rPr>
              <a:t>АЛКОГОЛЬ – СМЕРТЕЛЬНЫЙ ВРАГ</a:t>
            </a:r>
          </a:p>
        </p:txBody>
      </p:sp>
      <p:pic>
        <p:nvPicPr>
          <p:cNvPr id="262149" name="Objec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1393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50" name="Object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005263"/>
            <a:ext cx="1250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nimBg="1"/>
      <p:bldP spid="262147" grpId="0" animBg="1"/>
      <p:bldP spid="2621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Segoe Script" pitchFamily="34" charset="0"/>
              </a:rPr>
              <a:t>Наказание за употребление алкоголя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524000"/>
            <a:ext cx="84582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Древней Греции пьяному мужу строго запрещалось сходиться с женой. Там же был издан закон, запрещающий новобрачным употреблять вино в день свадьбы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 Древней Индии за пьянство поили кипятком, расплавленным серебром, свинцом. 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В Древнем Риме разрешалось безнаказанно убивать жен, злоупотреблявших спиртными напитками.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9067799" cy="6858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Segoe Script" pitchFamily="34" charset="0"/>
              </a:rPr>
              <a:t>Влияние алкоголя на печень. 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457200" y="1452563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Повреждение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печени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5867400" y="1524000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Цирроз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печени</a:t>
            </a:r>
          </a:p>
        </p:txBody>
      </p:sp>
      <p:pic>
        <p:nvPicPr>
          <p:cNvPr id="231434" name="Picture 10" descr="386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8400"/>
            <a:ext cx="25987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5" name="Picture 11" descr="706187_11006724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384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28" grpId="0"/>
      <p:bldP spid="2314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511175"/>
            <a:ext cx="3810000" cy="2819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100г вина убивает 500 нейронов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100г пива убивает 3000 нейронов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100г водки убивает 7500 нейронов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</a:rPr>
              <a:t> </a:t>
            </a:r>
          </a:p>
        </p:txBody>
      </p:sp>
      <p:pic>
        <p:nvPicPr>
          <p:cNvPr id="20484" name="Picture 4" descr="ed3eed822a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39624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0442" y="4473217"/>
            <a:ext cx="411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/>
                </a:solidFill>
                <a:latin typeface="Segoe Print" pitchFamily="2" charset="0"/>
              </a:rPr>
              <a:t>Мозг выпившего алкоголь человека – это кладбище нейронов </a:t>
            </a:r>
            <a:endParaRPr lang="ru-RU" sz="2400" dirty="0">
              <a:solidFill>
                <a:schemeClr val="accent2"/>
              </a:solidFill>
              <a:latin typeface="Segoe Print" pitchFamily="2" charset="0"/>
            </a:endParaRPr>
          </a:p>
        </p:txBody>
      </p:sp>
      <p:pic>
        <p:nvPicPr>
          <p:cNvPr id="20486" name="Picture 6" descr="1242901825_klmoz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17363"/>
            <a:ext cx="4495800" cy="311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1247843659_big_384808_russians_alcohol_mort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4102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1" name="Picture 3" descr="s34635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-457200"/>
            <a:ext cx="33623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2" name="Picture 4" descr="1260181945_1800092_efc58a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95600"/>
            <a:ext cx="3276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3" name="Picture 5" descr="27123728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-28575"/>
            <a:ext cx="32766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4" name="Picture 6" descr="18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0"/>
            <a:ext cx="3581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5" name="Picture 7" descr="clef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7388" y="3886200"/>
            <a:ext cx="26844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6" name="Picture 8" descr="1260181990_1800095_cf57f6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57150" y="2819400"/>
            <a:ext cx="3333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8"/>
            <a:ext cx="9144000" cy="6854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Картинка 24 из 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2742" b="36000"/>
          <a:stretch>
            <a:fillRect/>
          </a:stretch>
        </p:blipFill>
        <p:spPr bwMode="auto">
          <a:xfrm>
            <a:off x="5029200" y="1600200"/>
            <a:ext cx="36179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5" name="Picture 7" descr="Картинка 35 из 6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B0F0"/>
                </a:solidFill>
                <a:latin typeface="Segoe Script" pitchFamily="34" charset="0"/>
              </a:rPr>
              <a:t>Наказание курильщиков в средневековье</a:t>
            </a: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304799" y="5841488"/>
            <a:ext cx="8342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latin typeface="Segoe Script" pitchFamily="34" charset="0"/>
              </a:rPr>
              <a:t>Голова с трубкой во рту выставлялась на площадях</a:t>
            </a:r>
            <a:r>
              <a:rPr lang="ru-RU" dirty="0">
                <a:solidFill>
                  <a:srgbClr val="00B0F0"/>
                </a:solidFill>
                <a:latin typeface="Segoe Script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1914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 descr="Картинка 1 из 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45464"/>
            <a:ext cx="3948601" cy="447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543" name="Picture 7" descr="Картинка 6 из 9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1545464"/>
            <a:ext cx="3388888" cy="447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4" name="Rectangle 8"/>
          <p:cNvSpPr>
            <a:spLocks noGrp="1" noChangeArrowheads="1"/>
          </p:cNvSpPr>
          <p:nvPr>
            <p:ph type="title"/>
          </p:nvPr>
        </p:nvSpPr>
        <p:spPr>
          <a:xfrm>
            <a:off x="428624" y="228600"/>
            <a:ext cx="8639175" cy="9144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B0F0"/>
                </a:solidFill>
                <a:latin typeface="Segoe Script" pitchFamily="34" charset="0"/>
              </a:rPr>
              <a:t>Наказание курильщиков на Руси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2254957" y="6129983"/>
            <a:ext cx="4783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Segoe Script" pitchFamily="34" charset="0"/>
              </a:rPr>
              <a:t>отрезание носа или ушей</a:t>
            </a:r>
            <a:r>
              <a:rPr lang="ru-RU" dirty="0">
                <a:solidFill>
                  <a:srgbClr val="00B0F0"/>
                </a:solidFill>
                <a:latin typeface="Segoe Script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/>
      <p:bldP spid="1935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9" descr="Картинка 40 из 25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85800"/>
            <a:ext cx="85344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Рисунок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0"/>
            <a:ext cx="242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8" name="Picture 6" descr="Картинка 7 из 17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413" y="3581400"/>
            <a:ext cx="22526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1" name="Rectangle 9"/>
          <p:cNvSpPr>
            <a:spLocks noGrp="1" noChangeArrowheads="1"/>
          </p:cNvSpPr>
          <p:nvPr>
            <p:ph type="title"/>
          </p:nvPr>
        </p:nvSpPr>
        <p:spPr>
          <a:xfrm>
            <a:off x="1" y="274638"/>
            <a:ext cx="9144000" cy="944562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B0F0"/>
                </a:solidFill>
                <a:latin typeface="Segoe Print" pitchFamily="2" charset="0"/>
              </a:rPr>
              <a:t>Влияние </a:t>
            </a:r>
            <a:r>
              <a:rPr lang="ru-RU" sz="3200" b="1" dirty="0" smtClean="0">
                <a:solidFill>
                  <a:srgbClr val="00B0F0"/>
                </a:solidFill>
                <a:latin typeface="Segoe Print" pitchFamily="2" charset="0"/>
              </a:rPr>
              <a:t>табачного дыма на кровь и мозг.</a:t>
            </a:r>
            <a:r>
              <a:rPr lang="ru-RU" sz="3200" dirty="0" smtClean="0">
                <a:solidFill>
                  <a:srgbClr val="00B0F0"/>
                </a:solidFill>
                <a:latin typeface="Segoe Print" pitchFamily="2" charset="0"/>
              </a:rPr>
              <a:t> 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7645" name="Picture 13" descr="Картинка 152 из 17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676400"/>
            <a:ext cx="6324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2819400" y="3352800"/>
            <a:ext cx="3276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  <a:latin typeface="Segoe Print" pitchFamily="2" charset="0"/>
              </a:rPr>
              <a:t>После выкуривания одной сигареты у курящих, сужаются кровеносные сосуды, наступает кислородное голодание, которое длиться около часа. 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  <a:latin typeface="Segoe Print" pitchFamily="2" charset="0"/>
              </a:rPr>
              <a:t>Погибают клетки мозга, нарушается память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/>
      <p:bldP spid="1976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57" name="Picture 49" descr="Картинка 21 из 25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905000"/>
            <a:ext cx="48006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2" y="228600"/>
            <a:ext cx="9144000" cy="960438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B0F0"/>
                </a:solidFill>
                <a:latin typeface="Segoe Print" pitchFamily="2" charset="0"/>
              </a:rPr>
              <a:t>Влияние </a:t>
            </a:r>
            <a:r>
              <a:rPr lang="ru-RU" sz="3600" b="1" dirty="0" smtClean="0">
                <a:solidFill>
                  <a:srgbClr val="00B0F0"/>
                </a:solidFill>
                <a:latin typeface="Segoe Print" pitchFamily="2" charset="0"/>
              </a:rPr>
              <a:t>табака на органы дыхания.</a:t>
            </a:r>
          </a:p>
        </p:txBody>
      </p:sp>
      <p:sp>
        <p:nvSpPr>
          <p:cNvPr id="222234" name="Rectangle 26"/>
          <p:cNvSpPr>
            <a:spLocks noChangeArrowheads="1"/>
          </p:cNvSpPr>
          <p:nvPr/>
        </p:nvSpPr>
        <p:spPr bwMode="auto">
          <a:xfrm>
            <a:off x="228600" y="3200400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пневмония</a:t>
            </a:r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1752600" y="3429000"/>
            <a:ext cx="11430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29" name="Line 121"/>
          <p:cNvSpPr>
            <a:spLocks noChangeShapeType="1"/>
          </p:cNvSpPr>
          <p:nvPr/>
        </p:nvSpPr>
        <p:spPr bwMode="auto">
          <a:xfrm>
            <a:off x="1600200" y="1981200"/>
            <a:ext cx="1295400" cy="1143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30" name="Rectangle 122"/>
          <p:cNvSpPr>
            <a:spLocks noChangeArrowheads="1"/>
          </p:cNvSpPr>
          <p:nvPr/>
        </p:nvSpPr>
        <p:spPr bwMode="auto">
          <a:xfrm>
            <a:off x="304800" y="1600200"/>
            <a:ext cx="112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бронхит</a:t>
            </a:r>
          </a:p>
        </p:txBody>
      </p:sp>
      <p:sp>
        <p:nvSpPr>
          <p:cNvPr id="222331" name="Rectangle 123"/>
          <p:cNvSpPr>
            <a:spLocks noChangeArrowheads="1"/>
          </p:cNvSpPr>
          <p:nvPr/>
        </p:nvSpPr>
        <p:spPr bwMode="auto">
          <a:xfrm>
            <a:off x="152400" y="51816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Рак легких, горла, ротовой полости и т.д.</a:t>
            </a:r>
          </a:p>
        </p:txBody>
      </p:sp>
      <p:sp>
        <p:nvSpPr>
          <p:cNvPr id="222332" name="Line 124"/>
          <p:cNvSpPr>
            <a:spLocks noChangeShapeType="1"/>
          </p:cNvSpPr>
          <p:nvPr/>
        </p:nvSpPr>
        <p:spPr bwMode="auto">
          <a:xfrm flipH="1" flipV="1">
            <a:off x="3124200" y="4267200"/>
            <a:ext cx="0" cy="1905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33" name="Line 125"/>
          <p:cNvSpPr>
            <a:spLocks noChangeShapeType="1"/>
          </p:cNvSpPr>
          <p:nvPr/>
        </p:nvSpPr>
        <p:spPr bwMode="auto">
          <a:xfrm flipH="1">
            <a:off x="4495800" y="1905000"/>
            <a:ext cx="2590800" cy="1600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34" name="Rectangle 126"/>
          <p:cNvSpPr>
            <a:spLocks noChangeArrowheads="1"/>
          </p:cNvSpPr>
          <p:nvPr/>
        </p:nvSpPr>
        <p:spPr bwMode="auto">
          <a:xfrm>
            <a:off x="6499225" y="6019800"/>
            <a:ext cx="264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легочная гипертония</a:t>
            </a:r>
          </a:p>
        </p:txBody>
      </p:sp>
      <p:sp>
        <p:nvSpPr>
          <p:cNvPr id="222335" name="Rectangle 127"/>
          <p:cNvSpPr>
            <a:spLocks noChangeArrowheads="1"/>
          </p:cNvSpPr>
          <p:nvPr/>
        </p:nvSpPr>
        <p:spPr bwMode="auto">
          <a:xfrm>
            <a:off x="2362200" y="1524000"/>
            <a:ext cx="4329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легочно-сердечная недостаточность</a:t>
            </a:r>
          </a:p>
        </p:txBody>
      </p:sp>
      <p:sp>
        <p:nvSpPr>
          <p:cNvPr id="222336" name="Rectangle 128"/>
          <p:cNvSpPr>
            <a:spLocks noChangeArrowheads="1"/>
          </p:cNvSpPr>
          <p:nvPr/>
        </p:nvSpPr>
        <p:spPr bwMode="auto">
          <a:xfrm>
            <a:off x="7162800" y="1371600"/>
            <a:ext cx="1303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эмфизема</a:t>
            </a:r>
          </a:p>
        </p:txBody>
      </p:sp>
      <p:sp>
        <p:nvSpPr>
          <p:cNvPr id="222337" name="Rectangle 129"/>
          <p:cNvSpPr>
            <a:spLocks noChangeArrowheads="1"/>
          </p:cNvSpPr>
          <p:nvPr/>
        </p:nvSpPr>
        <p:spPr bwMode="auto">
          <a:xfrm>
            <a:off x="2438400" y="6096000"/>
            <a:ext cx="341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аллергические заболевания</a:t>
            </a:r>
          </a:p>
        </p:txBody>
      </p:sp>
      <p:sp>
        <p:nvSpPr>
          <p:cNvPr id="222338" name="Rectangle 130"/>
          <p:cNvSpPr>
            <a:spLocks noChangeArrowheads="1"/>
          </p:cNvSpPr>
          <p:nvPr/>
        </p:nvSpPr>
        <p:spPr bwMode="auto">
          <a:xfrm>
            <a:off x="7467600" y="35814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туберкулез</a:t>
            </a:r>
          </a:p>
        </p:txBody>
      </p:sp>
      <p:sp>
        <p:nvSpPr>
          <p:cNvPr id="222339" name="Line 131"/>
          <p:cNvSpPr>
            <a:spLocks noChangeShapeType="1"/>
          </p:cNvSpPr>
          <p:nvPr/>
        </p:nvSpPr>
        <p:spPr bwMode="auto">
          <a:xfrm flipH="1">
            <a:off x="4572000" y="3810000"/>
            <a:ext cx="2971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40" name="Line 132"/>
          <p:cNvSpPr>
            <a:spLocks noChangeShapeType="1"/>
          </p:cNvSpPr>
          <p:nvPr/>
        </p:nvSpPr>
        <p:spPr bwMode="auto">
          <a:xfrm flipH="1" flipV="1">
            <a:off x="4495800" y="4495800"/>
            <a:ext cx="2819400" cy="1600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41" name="Line 133"/>
          <p:cNvSpPr>
            <a:spLocks noChangeShapeType="1"/>
          </p:cNvSpPr>
          <p:nvPr/>
        </p:nvSpPr>
        <p:spPr bwMode="auto">
          <a:xfrm flipH="1">
            <a:off x="4419600" y="2133600"/>
            <a:ext cx="0" cy="1066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2342" name="Line 134"/>
          <p:cNvSpPr>
            <a:spLocks noChangeShapeType="1"/>
          </p:cNvSpPr>
          <p:nvPr/>
        </p:nvSpPr>
        <p:spPr bwMode="auto">
          <a:xfrm flipV="1">
            <a:off x="1143000" y="3810000"/>
            <a:ext cx="1752600" cy="1524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2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2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2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2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2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2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2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2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2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2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34" grpId="0"/>
      <p:bldP spid="222251" grpId="0" animBg="1"/>
      <p:bldP spid="222329" grpId="0" animBg="1"/>
      <p:bldP spid="222330" grpId="0"/>
      <p:bldP spid="222331" grpId="0"/>
      <p:bldP spid="222332" grpId="0" animBg="1"/>
      <p:bldP spid="222333" grpId="0" animBg="1"/>
      <p:bldP spid="222334" grpId="0"/>
      <p:bldP spid="222335" grpId="0"/>
      <p:bldP spid="222336" grpId="0"/>
      <p:bldP spid="222337" grpId="0"/>
      <p:bldP spid="222338" grpId="0"/>
      <p:bldP spid="222339" grpId="0" animBg="1"/>
      <p:bldP spid="222340" grpId="0" animBg="1"/>
      <p:bldP spid="222341" grpId="0" animBg="1"/>
      <p:bldP spid="2223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-1" y="228600"/>
            <a:ext cx="9067801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B0F0"/>
                </a:solidFill>
                <a:latin typeface="Segoe Print" pitchFamily="2" charset="0"/>
              </a:rPr>
              <a:t>Влияние </a:t>
            </a:r>
            <a:r>
              <a:rPr lang="ru-RU" sz="4000" b="1" dirty="0" smtClean="0">
                <a:solidFill>
                  <a:srgbClr val="00B0F0"/>
                </a:solidFill>
                <a:latin typeface="Segoe Print" pitchFamily="2" charset="0"/>
              </a:rPr>
              <a:t>табака на печень и органы пищеварения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6308" name="Rectangle 4"/>
          <p:cNvSpPr>
            <a:spLocks noChangeArrowheads="1"/>
          </p:cNvSpPr>
          <p:nvPr/>
        </p:nvSpPr>
        <p:spPr bwMode="auto">
          <a:xfrm>
            <a:off x="1295400" y="624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</a:rPr>
              <a:t>Рак желудка</a:t>
            </a:r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 flipV="1">
            <a:off x="1524000" y="4343400"/>
            <a:ext cx="1219200" cy="838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V="1">
            <a:off x="2819400" y="5486400"/>
            <a:ext cx="1524000" cy="1066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H="1">
            <a:off x="5105400" y="2057400"/>
            <a:ext cx="1905000" cy="11430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228600" y="4953000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Гастрит </a:t>
            </a:r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7467600" y="3581400"/>
            <a:ext cx="1482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Рак печени</a:t>
            </a:r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7162800" y="1676400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Язва желудка</a:t>
            </a:r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H="1">
            <a:off x="6324600" y="3962400"/>
            <a:ext cx="1143000" cy="6858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26324" name="Picture 20" descr="1244291495_zozhalk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2895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5" name="Picture 21" descr="7d8a50991ff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00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26" name="Picture 22" descr="352277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800600"/>
            <a:ext cx="26670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/>
      <p:bldP spid="226308" grpId="0"/>
      <p:bldP spid="226309" grpId="0" animBg="1"/>
      <p:bldP spid="226311" grpId="0" animBg="1"/>
      <p:bldP spid="226313" grpId="0" animBg="1"/>
      <p:bldP spid="226314" grpId="0"/>
      <p:bldP spid="226315" grpId="0"/>
      <p:bldP spid="226318" grpId="0"/>
      <p:bldP spid="2263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3962400"/>
            <a:ext cx="42672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</a:rPr>
              <a:t>		</a:t>
            </a:r>
          </a:p>
        </p:txBody>
      </p:sp>
      <p:pic>
        <p:nvPicPr>
          <p:cNvPr id="208901" name="Picture 5" descr="Картинка 26 из 45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7634"/>
            <a:ext cx="4508500" cy="493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52400" y="5486400"/>
            <a:ext cx="3967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Общая масса выбрасываемых окурков - 2,5 млн. т. в год.</a:t>
            </a:r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4784725" y="533400"/>
            <a:ext cx="4040188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00B0F0"/>
                </a:solidFill>
                <a:latin typeface="Segoe Print" pitchFamily="2" charset="0"/>
              </a:rPr>
              <a:t>Курильщики ежегодно выкуривают в атмосферу: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4691052" y="2971800"/>
            <a:ext cx="43770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Segoe Print" pitchFamily="2" charset="0"/>
              </a:rPr>
              <a:t>720 тонн синильной </a:t>
            </a:r>
            <a:endParaRPr lang="ru-RU" sz="2400" b="1" dirty="0" smtClean="0">
              <a:solidFill>
                <a:srgbClr val="00B0F0"/>
              </a:solidFill>
              <a:latin typeface="Segoe Print" pitchFamily="2" charset="0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Segoe Print" pitchFamily="2" charset="0"/>
              </a:rPr>
              <a:t>кислоты</a:t>
            </a:r>
            <a:r>
              <a:rPr lang="ru-RU" b="1" dirty="0">
                <a:solidFill>
                  <a:srgbClr val="00B0F0"/>
                </a:solidFill>
              </a:rPr>
              <a:t>,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4795457" y="4038600"/>
            <a:ext cx="41330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Segoe Print" pitchFamily="2" charset="0"/>
              </a:rPr>
              <a:t>384 тысячи тонн аммиака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</a:rPr>
              <a:t>,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4781065" y="1992727"/>
            <a:ext cx="4204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Segoe Print" pitchFamily="2" charset="0"/>
              </a:rPr>
              <a:t>108 тысяч тонн никотина,</a:t>
            </a:r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4714580" y="5021170"/>
            <a:ext cx="4330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  <a:latin typeface="Segoe Script" pitchFamily="34" charset="0"/>
              </a:rPr>
              <a:t>600 тысяч тонн дегтя</a:t>
            </a:r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4652739" y="5764521"/>
            <a:ext cx="43463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>
                <a:solidFill>
                  <a:srgbClr val="00B0F0"/>
                </a:solidFill>
                <a:latin typeface="Segoe Print" pitchFamily="2" charset="0"/>
              </a:rPr>
              <a:t>и других составляющих дыма</a:t>
            </a:r>
            <a:r>
              <a:rPr lang="ru-RU" sz="2400" b="1" dirty="0">
                <a:solidFill>
                  <a:srgbClr val="09028C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2" grpId="0"/>
      <p:bldP spid="208903" grpId="0"/>
      <p:bldP spid="208904" grpId="0"/>
      <p:bldP spid="208905" grpId="0"/>
      <p:bldP spid="208906" grpId="0"/>
      <p:bldP spid="208907" grpId="0"/>
      <p:bldP spid="2089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826793"/>
            <a:ext cx="7543800" cy="914400"/>
          </a:xfrm>
        </p:spPr>
        <p:txBody>
          <a:bodyPr/>
          <a:lstStyle/>
          <a:p>
            <a:pPr eaLnBrk="1" hangingPunct="1"/>
            <a:endParaRPr lang="ru-RU" b="1" dirty="0" smtClean="0">
              <a:solidFill>
                <a:srgbClr val="FF00FF"/>
              </a:solidFill>
              <a:latin typeface="Monotype Corsiva" pitchFamily="66" charset="0"/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76200" y="504746"/>
            <a:ext cx="4191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000" dirty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Segoe Print" pitchFamily="2" charset="0"/>
              </a:rPr>
              <a:t>От курения ежегодно умирают 2,5—3 млн. человек, </a:t>
            </a:r>
          </a:p>
          <a:p>
            <a:endParaRPr lang="ru-RU" sz="3200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34153" name="Picture 9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457200"/>
            <a:ext cx="43434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4" name="Picture 10" descr="Задайся целью бросить курить!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81000" y="3674604"/>
            <a:ext cx="3886200" cy="25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5130085" y="4823473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Segoe Print" pitchFamily="2" charset="0"/>
              </a:rPr>
              <a:t>это -  1 человек каждые 10 сек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0" grpId="0"/>
      <p:bldP spid="13415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1645</TotalTime>
  <Words>392</Words>
  <Application>Microsoft Office PowerPoint</Application>
  <PresentationFormat>Экран (4:3)</PresentationFormat>
  <Paragraphs>106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Единый день профилактики</vt:lpstr>
      <vt:lpstr>Наказание курильщиков в средневековье</vt:lpstr>
      <vt:lpstr>Наказание курильщиков на Руси</vt:lpstr>
      <vt:lpstr>Презентация PowerPoint</vt:lpstr>
      <vt:lpstr>Влияние табачного дыма на кровь и мозг. </vt:lpstr>
      <vt:lpstr>Влияние табака на органы дыхания.</vt:lpstr>
      <vt:lpstr>Влияние табака на печень и органы пищеварения</vt:lpstr>
      <vt:lpstr>Презентация PowerPoint</vt:lpstr>
      <vt:lpstr>Презентация PowerPoint</vt:lpstr>
      <vt:lpstr>Презентация PowerPoint</vt:lpstr>
      <vt:lpstr>Интересные факты </vt:lpstr>
      <vt:lpstr>Презентация PowerPoint</vt:lpstr>
      <vt:lpstr>Наказание за употребление алкоголя</vt:lpstr>
      <vt:lpstr>Влияние алкоголя на печень.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Николай</dc:creator>
  <cp:lastModifiedBy>Use</cp:lastModifiedBy>
  <cp:revision>25</cp:revision>
  <cp:lastPrinted>1601-01-01T00:00:00Z</cp:lastPrinted>
  <dcterms:created xsi:type="dcterms:W3CDTF">1601-01-01T00:00:00Z</dcterms:created>
  <dcterms:modified xsi:type="dcterms:W3CDTF">2014-09-24T19:59:37Z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000800bc270000000000010243100207f6000400038000</vt:lpwstr>
  </property>
</Properties>
</file>