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6DEA4-0627-447A-BEB5-94AEC7C13065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D4673-DCE9-49B7-AFA6-64B0482F4F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9292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8064896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02624" cy="269173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Личностные качества профессионала в сфере образования, способы и подходы их развития.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4653136"/>
            <a:ext cx="432048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  <a:ea typeface="+mj-ea"/>
                <a:cs typeface="+mj-cs"/>
              </a:rPr>
              <a:t>Камай</a:t>
            </a:r>
            <a:r>
              <a:rPr lang="ru-RU" b="1" i="1" dirty="0" smtClean="0">
                <a:solidFill>
                  <a:srgbClr val="002060"/>
                </a:solidFill>
                <a:ea typeface="+mj-ea"/>
                <a:cs typeface="+mj-cs"/>
              </a:rPr>
              <a:t> Екатерина Сергеевна,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a typeface="+mj-ea"/>
                <a:cs typeface="+mj-cs"/>
              </a:rPr>
              <a:t> учитель начальных классов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a typeface="+mj-ea"/>
                <a:cs typeface="+mj-cs"/>
              </a:rPr>
              <a:t> первой квалификационной категории,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a typeface="+mj-ea"/>
                <a:cs typeface="+mj-cs"/>
              </a:rPr>
              <a:t>МБОУ СОШ №8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12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5. Умение действовать в соответствии с    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личными суждениями, не полагаясь на 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общественное мнение.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6. Осознание того, что </a:t>
            </a:r>
            <a:r>
              <a:rPr lang="ru-RU" i="1" dirty="0" smtClean="0">
                <a:solidFill>
                  <a:srgbClr val="FFFF00"/>
                </a:solidFill>
              </a:rPr>
              <a:t>«</a:t>
            </a:r>
            <a:r>
              <a:rPr lang="ru-RU" i="1" dirty="0" err="1" smtClean="0">
                <a:solidFill>
                  <a:srgbClr val="FFFF00"/>
                </a:solidFill>
              </a:rPr>
              <a:t>самоактуализация</a:t>
            </a:r>
            <a:r>
              <a:rPr lang="ru-RU" i="1" dirty="0" smtClean="0">
                <a:solidFill>
                  <a:srgbClr val="FFFF00"/>
                </a:solidFill>
              </a:rPr>
              <a:t> –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smtClean="0">
                <a:solidFill>
                  <a:srgbClr val="FFFF00"/>
                </a:solidFill>
              </a:rPr>
              <a:t>    это процесс, не имеющий конца, а не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smtClean="0">
                <a:solidFill>
                  <a:srgbClr val="FFFF00"/>
                </a:solidFill>
              </a:rPr>
              <a:t>    единичные достижения».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7. Управление своим </a:t>
            </a:r>
            <a:r>
              <a:rPr lang="ru-RU" dirty="0" err="1" smtClean="0">
                <a:solidFill>
                  <a:srgbClr val="FFFF00"/>
                </a:solidFill>
              </a:rPr>
              <a:t>психо</a:t>
            </a:r>
            <a:r>
              <a:rPr lang="ru-RU" dirty="0" smtClean="0">
                <a:solidFill>
                  <a:srgbClr val="FFFF00"/>
                </a:solidFill>
              </a:rPr>
              <a:t>-эмоциональным 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состоянием в момент </a:t>
            </a:r>
            <a:r>
              <a:rPr lang="ru-RU" i="1" dirty="0" smtClean="0">
                <a:solidFill>
                  <a:srgbClr val="FFFF00"/>
                </a:solidFill>
              </a:rPr>
              <a:t>«пика переживания».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8. Обнаружение и ликвидация «защит», 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удерживающих личность в зоне комфорта.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45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00042"/>
            <a:ext cx="8229600" cy="59532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Все, что необходимо для саморазвития и </a:t>
            </a:r>
            <a:r>
              <a:rPr lang="ru-RU" dirty="0" err="1" smtClean="0">
                <a:solidFill>
                  <a:srgbClr val="FFFF00"/>
                </a:solidFill>
              </a:rPr>
              <a:t>самоактуализации</a:t>
            </a:r>
            <a:r>
              <a:rPr lang="ru-RU" dirty="0" smtClean="0">
                <a:solidFill>
                  <a:srgbClr val="FFFF00"/>
                </a:solidFill>
              </a:rPr>
              <a:t>, у нас есть. </a:t>
            </a:r>
          </a:p>
          <a:p>
            <a:pPr marL="0" indent="0" algn="ctr">
              <a:buNone/>
            </a:pPr>
            <a:endParaRPr lang="ru-RU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3600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3600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3600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3600" i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600" i="1" dirty="0" smtClean="0">
                <a:solidFill>
                  <a:srgbClr val="FFFF00"/>
                </a:solidFill>
              </a:rPr>
              <a:t>Дело </a:t>
            </a:r>
            <a:r>
              <a:rPr lang="ru-RU" sz="3600" i="1" dirty="0" smtClean="0">
                <a:solidFill>
                  <a:srgbClr val="FFFF00"/>
                </a:solidFill>
              </a:rPr>
              <a:t>за малым – </a:t>
            </a:r>
          </a:p>
          <a:p>
            <a:pPr marL="0" indent="0" algn="ctr">
              <a:buNone/>
            </a:pPr>
            <a:r>
              <a:rPr lang="ru-RU" sz="3600" i="1" dirty="0" smtClean="0">
                <a:solidFill>
                  <a:srgbClr val="FFFF00"/>
                </a:solidFill>
              </a:rPr>
              <a:t>н</a:t>
            </a:r>
            <a:r>
              <a:rPr lang="ru-RU" sz="3600" i="1" dirty="0" smtClean="0">
                <a:solidFill>
                  <a:srgbClr val="FFFF00"/>
                </a:solidFill>
              </a:rPr>
              <a:t>ашим </a:t>
            </a:r>
            <a:r>
              <a:rPr lang="ru-RU" sz="3600" i="1" dirty="0" smtClean="0">
                <a:solidFill>
                  <a:srgbClr val="FFFF00"/>
                </a:solidFill>
              </a:rPr>
              <a:t>желанием!</a:t>
            </a:r>
            <a:endParaRPr lang="ru-RU" sz="3600" i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1\Desktop\708018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777" y="1571612"/>
            <a:ext cx="5140965" cy="3429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3034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40108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ru-RU" i="1" u="sng" dirty="0" err="1" smtClean="0">
                <a:solidFill>
                  <a:srgbClr val="FF0000"/>
                </a:solidFill>
              </a:rPr>
              <a:t>Профессиограмма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 smtClean="0">
                <a:solidFill>
                  <a:srgbClr val="FFFF00"/>
                </a:solidFill>
              </a:rPr>
              <a:t>свод требований к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профессии, определяемых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её </a:t>
            </a:r>
            <a:r>
              <a:rPr lang="ru-RU" dirty="0" smtClean="0">
                <a:solidFill>
                  <a:srgbClr val="FFFF00"/>
                </a:solidFill>
              </a:rPr>
              <a:t>спецификой и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ожидаемыми </a:t>
            </a:r>
            <a:r>
              <a:rPr lang="ru-RU" dirty="0" smtClean="0">
                <a:solidFill>
                  <a:srgbClr val="FFFF00"/>
                </a:solidFill>
              </a:rPr>
              <a:t>результатами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1\Desktop\urok-uchitel-23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71744"/>
            <a:ext cx="5846925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8878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339752" y="548680"/>
            <a:ext cx="3816424" cy="1778496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  <a:ea typeface="+mj-ea"/>
                <a:cs typeface="+mj-cs"/>
              </a:rPr>
              <a:t>УЧИТЕЛЬ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 rot="5400000">
            <a:off x="3384451" y="3104381"/>
            <a:ext cx="1727025" cy="792088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 rot="7615888">
            <a:off x="2266757" y="2473809"/>
            <a:ext cx="1230436" cy="792088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 rot="2417620">
            <a:off x="5150790" y="2397078"/>
            <a:ext cx="1230436" cy="792088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44208" y="2049653"/>
            <a:ext cx="2520280" cy="22078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  <a:ea typeface="+mj-ea"/>
                <a:cs typeface="+mj-cs"/>
              </a:rPr>
              <a:t>Личностные особенности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7" y="1992101"/>
            <a:ext cx="2016225" cy="239292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  <a:ea typeface="+mj-ea"/>
                <a:cs typeface="+mj-cs"/>
              </a:rPr>
              <a:t>У</a:t>
            </a:r>
            <a:r>
              <a:rPr lang="ru-RU" sz="2800" b="1" dirty="0" smtClean="0">
                <a:solidFill>
                  <a:srgbClr val="7030A0"/>
                </a:solidFill>
                <a:ea typeface="+mj-ea"/>
                <a:cs typeface="+mj-cs"/>
              </a:rPr>
              <a:t>мения и </a:t>
            </a:r>
            <a:r>
              <a:rPr lang="ru-RU" sz="2800" b="1" dirty="0">
                <a:solidFill>
                  <a:srgbClr val="7030A0"/>
                </a:solidFill>
                <a:ea typeface="+mj-ea"/>
                <a:cs typeface="+mj-cs"/>
              </a:rPr>
              <a:t>навыки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4" y="4892959"/>
            <a:ext cx="4968552" cy="14836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a typeface="+mj-ea"/>
                <a:cs typeface="+mj-cs"/>
              </a:rPr>
              <a:t>Психолого-педагогическая </a:t>
            </a:r>
            <a:r>
              <a:rPr lang="ru-RU" sz="2800" b="1" dirty="0">
                <a:solidFill>
                  <a:srgbClr val="7030A0"/>
                </a:solidFill>
                <a:ea typeface="+mj-ea"/>
                <a:cs typeface="+mj-cs"/>
              </a:rPr>
              <a:t>подготовленность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77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260648"/>
            <a:ext cx="60486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Личностные особенности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579296" cy="47853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rgbClr val="FFFF00"/>
                </a:solidFill>
              </a:rPr>
              <a:t>собранность и аккуратность;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FF00"/>
                </a:solidFill>
              </a:rPr>
              <a:t>х</a:t>
            </a:r>
            <a:r>
              <a:rPr lang="ru-RU" sz="2800" dirty="0" smtClean="0">
                <a:solidFill>
                  <a:srgbClr val="FFFF00"/>
                </a:solidFill>
              </a:rPr>
              <a:t>орошо выраженные </a:t>
            </a:r>
            <a:r>
              <a:rPr lang="ru-RU" sz="2800" dirty="0" err="1" smtClean="0">
                <a:solidFill>
                  <a:srgbClr val="FFFF00"/>
                </a:solidFill>
              </a:rPr>
              <a:t>лингвистичесие</a:t>
            </a:r>
            <a:r>
              <a:rPr lang="ru-RU" sz="2800" dirty="0" smtClean="0">
                <a:solidFill>
                  <a:srgbClr val="FFFF00"/>
                </a:solidFill>
              </a:rPr>
              <a:t> способности;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FF00"/>
                </a:solidFill>
              </a:rPr>
              <a:t>э</a:t>
            </a:r>
            <a:r>
              <a:rPr lang="ru-RU" sz="2800" dirty="0" smtClean="0">
                <a:solidFill>
                  <a:srgbClr val="FFFF00"/>
                </a:solidFill>
              </a:rPr>
              <a:t>моциональная уравновешенность;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FF00"/>
                </a:solidFill>
              </a:rPr>
              <a:t>н</a:t>
            </a:r>
            <a:r>
              <a:rPr lang="ru-RU" sz="2800" dirty="0" smtClean="0">
                <a:solidFill>
                  <a:srgbClr val="FFFF00"/>
                </a:solidFill>
              </a:rPr>
              <a:t>естандартность мышления;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FF00"/>
                </a:solidFill>
              </a:rPr>
              <a:t>т</a:t>
            </a:r>
            <a:r>
              <a:rPr lang="ru-RU" sz="2800" dirty="0" smtClean="0">
                <a:solidFill>
                  <a:srgbClr val="FFFF00"/>
                </a:solidFill>
              </a:rPr>
              <a:t>ребовательность к себе и ученикам;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FF00"/>
                </a:solidFill>
              </a:rPr>
              <a:t>к</a:t>
            </a:r>
            <a:r>
              <a:rPr lang="ru-RU" sz="2800" dirty="0" smtClean="0">
                <a:solidFill>
                  <a:srgbClr val="FFFF00"/>
                </a:solidFill>
              </a:rPr>
              <a:t>ритичность и самокритичность;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FFFF00"/>
                </a:solidFill>
              </a:rPr>
              <a:t>потребность к саморазвитию;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FF00"/>
                </a:solidFill>
              </a:rPr>
              <a:t>в</a:t>
            </a:r>
            <a:r>
              <a:rPr lang="ru-RU" sz="2800" dirty="0" smtClean="0">
                <a:solidFill>
                  <a:srgbClr val="FFFF00"/>
                </a:solidFill>
              </a:rPr>
              <a:t>ысокая гражданственность;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FF00"/>
                </a:solidFill>
              </a:rPr>
              <a:t>ч</a:t>
            </a:r>
            <a:r>
              <a:rPr lang="ru-RU" sz="2800" dirty="0" smtClean="0">
                <a:solidFill>
                  <a:srgbClr val="FFFF00"/>
                </a:solidFill>
              </a:rPr>
              <a:t>уткость и гуманизм.</a:t>
            </a:r>
          </a:p>
          <a:p>
            <a:pPr>
              <a:buFontTx/>
              <a:buChar char="-"/>
            </a:pPr>
            <a:endParaRPr lang="ru-RU" sz="2800" dirty="0"/>
          </a:p>
        </p:txBody>
      </p:sp>
      <p:pic>
        <p:nvPicPr>
          <p:cNvPr id="4098" name="Picture 2" descr="C:\Users\1\Desktop\8687605.jpg"/>
          <p:cNvPicPr>
            <a:picLocks noChangeAspect="1" noChangeArrowheads="1"/>
          </p:cNvPicPr>
          <p:nvPr/>
        </p:nvPicPr>
        <p:blipFill>
          <a:blip r:embed="rId2"/>
          <a:srcRect l="52981" t="7760"/>
          <a:stretch>
            <a:fillRect/>
          </a:stretch>
        </p:blipFill>
        <p:spPr bwMode="auto">
          <a:xfrm>
            <a:off x="6429388" y="2786058"/>
            <a:ext cx="2466580" cy="36433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494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4330824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Перечень </a:t>
            </a:r>
            <a:r>
              <a:rPr lang="ru-RU" dirty="0">
                <a:solidFill>
                  <a:srgbClr val="FFFF00"/>
                </a:solidFill>
              </a:rPr>
              <a:t>м</a:t>
            </a:r>
            <a:r>
              <a:rPr lang="ru-RU" dirty="0" smtClean="0">
                <a:solidFill>
                  <a:srgbClr val="FFFF00"/>
                </a:solidFill>
              </a:rPr>
              <a:t>орально-этических требований, предъявляемых к личности педагога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и его профессиональной деятельности.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5527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Психолого-педагогическая </a:t>
            </a:r>
            <a:r>
              <a:rPr lang="ru-RU" sz="3200" b="1" dirty="0">
                <a:solidFill>
                  <a:srgbClr val="7030A0"/>
                </a:solidFill>
              </a:rPr>
              <a:t>подготовленность</a:t>
            </a:r>
            <a:r>
              <a:rPr lang="ru-RU" sz="1800" dirty="0">
                <a:solidFill>
                  <a:prstClr val="white"/>
                </a:solidFill>
              </a:rPr>
              <a:t/>
            </a:r>
            <a:br>
              <a:rPr lang="ru-RU" sz="1800" dirty="0">
                <a:solidFill>
                  <a:prstClr val="white"/>
                </a:solidFill>
              </a:rPr>
            </a:br>
            <a:endParaRPr lang="ru-RU" dirty="0"/>
          </a:p>
        </p:txBody>
      </p:sp>
      <p:pic>
        <p:nvPicPr>
          <p:cNvPr id="2051" name="Picture 3" descr="C:\Users\1\Desktop\robbie_williams_she_is_the_one.jpg"/>
          <p:cNvPicPr>
            <a:picLocks noChangeAspect="1" noChangeArrowheads="1"/>
          </p:cNvPicPr>
          <p:nvPr/>
        </p:nvPicPr>
        <p:blipFill>
          <a:blip r:embed="rId2"/>
          <a:srcRect t="3044"/>
          <a:stretch>
            <a:fillRect/>
          </a:stretch>
        </p:blipFill>
        <p:spPr bwMode="auto">
          <a:xfrm>
            <a:off x="5000628" y="2000240"/>
            <a:ext cx="3520673" cy="4551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196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rgbClr val="FFFF00"/>
                </a:solidFill>
              </a:rPr>
              <a:t>планирование, анализ и синтез;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FF00"/>
                </a:solidFill>
              </a:rPr>
              <a:t>с</a:t>
            </a:r>
            <a:r>
              <a:rPr lang="ru-RU" sz="2800" dirty="0" smtClean="0">
                <a:solidFill>
                  <a:srgbClr val="FFFF00"/>
                </a:solidFill>
              </a:rPr>
              <a:t>пособность к дидактической переработке  и выстраиванию в логическую систему сложного научного материала;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FF00"/>
                </a:solidFill>
              </a:rPr>
              <a:t>о</a:t>
            </a:r>
            <a:r>
              <a:rPr lang="ru-RU" sz="2800" dirty="0" smtClean="0">
                <a:solidFill>
                  <a:srgbClr val="FFFF00"/>
                </a:solidFill>
              </a:rPr>
              <a:t>рганизация разных видов индивидуальных и групповых форм деятельности;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FFFF00"/>
                </a:solidFill>
              </a:rPr>
              <a:t>постановка учебных или научных задач и контроль их исполнения.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3728" y="274638"/>
            <a:ext cx="432048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0"/>
              </a:spcBef>
            </a:pPr>
            <a:r>
              <a:rPr lang="ru-RU" sz="3200" b="1" dirty="0">
                <a:solidFill>
                  <a:srgbClr val="FF0000"/>
                </a:solidFill>
              </a:rPr>
              <a:t>Умения и навыки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15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836712"/>
            <a:ext cx="6635080" cy="580926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i="1" dirty="0" smtClean="0">
                <a:solidFill>
                  <a:srgbClr val="FFFF00"/>
                </a:solidFill>
              </a:rPr>
              <a:t>…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Самоактуализация</a:t>
            </a:r>
            <a:r>
              <a:rPr lang="ru-RU" sz="2800" b="1" i="1" dirty="0" smtClean="0">
                <a:solidFill>
                  <a:srgbClr val="FFFF00"/>
                </a:solidFill>
              </a:rPr>
              <a:t>-наиважнейшее качество, способствующее личностному,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>а значит, и профессиональному саморазвитию.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err="1" smtClean="0">
                <a:solidFill>
                  <a:srgbClr val="FFFF00"/>
                </a:solidFill>
              </a:rPr>
              <a:t>А.Маслоу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Внимательное отношение к особенностям и потребностям своей личности способствует саморазвитию. Потакание чувству собственной значимости, чрезмерная погоня за материальным, пренебрежение собственным потребностям  тормозят  этот процесса.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34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1691680" y="1196752"/>
            <a:ext cx="5688632" cy="1152129"/>
          </a:xfrm>
          <a:prstGeom prst="triangle">
            <a:avLst>
              <a:gd name="adj" fmla="val 51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2400" dirty="0" err="1">
                <a:solidFill>
                  <a:prstClr val="white"/>
                </a:solidFill>
              </a:rPr>
              <a:t>самоактуализация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567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Пирамида  потребностей  </a:t>
            </a:r>
            <a:r>
              <a:rPr lang="ru-RU" sz="3200" b="1" dirty="0" err="1" smtClean="0">
                <a:solidFill>
                  <a:srgbClr val="FF0000"/>
                </a:solidFill>
              </a:rPr>
              <a:t>А.Маслоу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419872" y="2708920"/>
            <a:ext cx="136815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19872" y="2708920"/>
            <a:ext cx="129614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19872" y="256490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рапеция 17"/>
          <p:cNvSpPr/>
          <p:nvPr/>
        </p:nvSpPr>
        <p:spPr>
          <a:xfrm>
            <a:off x="1547663" y="2348880"/>
            <a:ext cx="5904655" cy="504056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        эстетические </a:t>
            </a:r>
            <a:r>
              <a:rPr lang="ru-RU" sz="2800" b="1" dirty="0">
                <a:solidFill>
                  <a:srgbClr val="FF0000"/>
                </a:solidFill>
              </a:rPr>
              <a:t>потребности</a:t>
            </a:r>
          </a:p>
        </p:txBody>
      </p:sp>
      <p:sp>
        <p:nvSpPr>
          <p:cNvPr id="19" name="Трапеция 18"/>
          <p:cNvSpPr/>
          <p:nvPr/>
        </p:nvSpPr>
        <p:spPr>
          <a:xfrm>
            <a:off x="1418748" y="2852936"/>
            <a:ext cx="6177588" cy="504056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rgbClr val="FFC000"/>
                </a:solidFill>
              </a:rPr>
              <a:t>                  познавательные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20" name="Трапеция 19"/>
          <p:cNvSpPr/>
          <p:nvPr/>
        </p:nvSpPr>
        <p:spPr>
          <a:xfrm>
            <a:off x="1129508" y="3872326"/>
            <a:ext cx="6754860" cy="504056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rgbClr val="FFFF00"/>
                </a:solidFill>
              </a:rPr>
              <a:t>           принадлежность </a:t>
            </a:r>
            <a:r>
              <a:rPr lang="ru-RU" sz="2800" b="1" dirty="0">
                <a:solidFill>
                  <a:srgbClr val="FFFF00"/>
                </a:solidFill>
              </a:rPr>
              <a:t>и любовь</a:t>
            </a:r>
          </a:p>
        </p:txBody>
      </p:sp>
      <p:sp>
        <p:nvSpPr>
          <p:cNvPr id="21" name="Трапеция 20"/>
          <p:cNvSpPr/>
          <p:nvPr/>
        </p:nvSpPr>
        <p:spPr>
          <a:xfrm>
            <a:off x="989960" y="4376382"/>
            <a:ext cx="7038424" cy="504056"/>
          </a:xfrm>
          <a:prstGeom prst="trapezoid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             потребность </a:t>
            </a:r>
            <a:r>
              <a:rPr lang="ru-RU" sz="2800" b="1" dirty="0">
                <a:solidFill>
                  <a:srgbClr val="1F497D">
                    <a:lumMod val="75000"/>
                  </a:srgbClr>
                </a:solidFill>
              </a:rPr>
              <a:t>в безопасности</a:t>
            </a:r>
          </a:p>
        </p:txBody>
      </p:sp>
      <p:sp>
        <p:nvSpPr>
          <p:cNvPr id="22" name="Трапеция 21"/>
          <p:cNvSpPr/>
          <p:nvPr/>
        </p:nvSpPr>
        <p:spPr>
          <a:xfrm>
            <a:off x="1285179" y="3356992"/>
            <a:ext cx="6455172" cy="504056"/>
          </a:xfrm>
          <a:prstGeom prst="trapezoi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           потребность </a:t>
            </a:r>
            <a:r>
              <a:rPr lang="ru-RU" sz="28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в уважении</a:t>
            </a:r>
          </a:p>
        </p:txBody>
      </p:sp>
      <p:sp>
        <p:nvSpPr>
          <p:cNvPr id="23" name="Трапеция 22"/>
          <p:cNvSpPr/>
          <p:nvPr/>
        </p:nvSpPr>
        <p:spPr>
          <a:xfrm>
            <a:off x="832241" y="4903560"/>
            <a:ext cx="7340159" cy="685680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rgbClr val="00B050"/>
                </a:solidFill>
              </a:rPr>
              <a:t>             физиологические </a:t>
            </a:r>
            <a:r>
              <a:rPr lang="ru-RU" sz="2800" b="1" dirty="0">
                <a:solidFill>
                  <a:srgbClr val="00B050"/>
                </a:solidFill>
              </a:rPr>
              <a:t>потребности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15011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i="1" dirty="0" smtClean="0">
                <a:solidFill>
                  <a:srgbClr val="FFFF00"/>
                </a:solidFill>
              </a:rPr>
              <a:t>«Полная концентрация и полное впитывание» </a:t>
            </a:r>
            <a:r>
              <a:rPr lang="ru-RU" dirty="0" smtClean="0">
                <a:solidFill>
                  <a:srgbClr val="FFFF00"/>
                </a:solidFill>
              </a:rPr>
              <a:t>происходящего в нас и  вокруг нас.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В любой ситуации стремление </a:t>
            </a:r>
            <a:r>
              <a:rPr lang="ru-RU" i="1" dirty="0" smtClean="0">
                <a:solidFill>
                  <a:srgbClr val="FFFF00"/>
                </a:solidFill>
              </a:rPr>
              <a:t>«выбирать рост», </a:t>
            </a:r>
            <a:r>
              <a:rPr lang="ru-RU" dirty="0" smtClean="0">
                <a:solidFill>
                  <a:srgbClr val="FFFF00"/>
                </a:solidFill>
              </a:rPr>
              <a:t>осваивая новое.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Умение доверять интуиции, </a:t>
            </a:r>
            <a:r>
              <a:rPr lang="ru-RU" i="1" dirty="0" smtClean="0">
                <a:solidFill>
                  <a:srgbClr val="FFFF00"/>
                </a:solidFill>
              </a:rPr>
              <a:t>«</a:t>
            </a:r>
            <a:r>
              <a:rPr lang="ru-RU" i="1" dirty="0" err="1" smtClean="0">
                <a:solidFill>
                  <a:srgbClr val="FFFF00"/>
                </a:solidFill>
              </a:rPr>
              <a:t>сонастраиваясь</a:t>
            </a:r>
            <a:r>
              <a:rPr lang="ru-RU" i="1" dirty="0" smtClean="0">
                <a:solidFill>
                  <a:srgbClr val="FFFF00"/>
                </a:solidFill>
              </a:rPr>
              <a:t> со своей внутренней природой».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4.   </a:t>
            </a:r>
            <a:r>
              <a:rPr lang="ru-RU" i="1" dirty="0" smtClean="0">
                <a:solidFill>
                  <a:srgbClr val="FFFF00"/>
                </a:solidFill>
              </a:rPr>
              <a:t>«Честность и принятие ответственности    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smtClean="0">
                <a:solidFill>
                  <a:srgbClr val="FFFF00"/>
                </a:solidFill>
              </a:rPr>
              <a:t>      на себя» в трудной ситуации , </a:t>
            </a:r>
            <a:r>
              <a:rPr lang="ru-RU" dirty="0" smtClean="0">
                <a:solidFill>
                  <a:srgbClr val="FFFF00"/>
                </a:solidFill>
              </a:rPr>
              <a:t>а не стремление   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   удовлетворять своими ответами других, желая 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   понравиться им.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8 моментов </a:t>
            </a:r>
            <a:r>
              <a:rPr lang="ru-RU" sz="3200" b="1" dirty="0" err="1" smtClean="0">
                <a:solidFill>
                  <a:srgbClr val="FF0000"/>
                </a:solidFill>
              </a:rPr>
              <a:t>саморегуляции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по </a:t>
            </a:r>
            <a:r>
              <a:rPr lang="ru-RU" sz="3200" b="1" dirty="0" err="1" smtClean="0">
                <a:solidFill>
                  <a:srgbClr val="FF0000"/>
                </a:solidFill>
              </a:rPr>
              <a:t>А.Маслоу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652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360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Личностные качества профессионала в сфере образования, способы и подходы их развития.</vt:lpstr>
      <vt:lpstr>Слайд 2</vt:lpstr>
      <vt:lpstr>Слайд 3</vt:lpstr>
      <vt:lpstr>Личностные особенности</vt:lpstr>
      <vt:lpstr> Психолого-педагогическая подготовленность </vt:lpstr>
      <vt:lpstr>Умения и навыки</vt:lpstr>
      <vt:lpstr>…Самоактуализация-наиважнейшее качество, способствующее личностному, а значит, и профессиональному саморазвитию. А.Маслоу</vt:lpstr>
      <vt:lpstr>Пирамида  потребностей  А.Маслоу</vt:lpstr>
      <vt:lpstr>8 моментов саморегуляции  по А.Маслоу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Личностные качества профессионала в сфере образования, способы и подходы их развития.</dc:title>
  <dc:creator>Admin</dc:creator>
  <cp:lastModifiedBy>1</cp:lastModifiedBy>
  <cp:revision>25</cp:revision>
  <dcterms:created xsi:type="dcterms:W3CDTF">2015-09-30T12:35:08Z</dcterms:created>
  <dcterms:modified xsi:type="dcterms:W3CDTF">2015-10-13T14:26:00Z</dcterms:modified>
</cp:coreProperties>
</file>