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sldIdLst>
    <p:sldId id="256" r:id="rId2"/>
    <p:sldId id="257" r:id="rId3"/>
    <p:sldId id="258" r:id="rId4"/>
    <p:sldId id="284" r:id="rId5"/>
    <p:sldId id="285" r:id="rId6"/>
    <p:sldId id="259" r:id="rId7"/>
    <p:sldId id="281" r:id="rId8"/>
    <p:sldId id="278" r:id="rId9"/>
    <p:sldId id="277" r:id="rId10"/>
    <p:sldId id="261" r:id="rId11"/>
    <p:sldId id="269" r:id="rId12"/>
    <p:sldId id="270" r:id="rId13"/>
    <p:sldId id="272" r:id="rId14"/>
    <p:sldId id="271" r:id="rId15"/>
    <p:sldId id="268" r:id="rId16"/>
    <p:sldId id="262" r:id="rId17"/>
    <p:sldId id="263" r:id="rId18"/>
    <p:sldId id="264" r:id="rId19"/>
    <p:sldId id="280" r:id="rId20"/>
    <p:sldId id="265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8B55-2463-4848-A094-08D3B8ACB528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185ED-D967-429D-BA2D-41DF82638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85ED-D967-429D-BA2D-41DF826389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24DF5-5334-4CDB-8882-740D7E4A405E}" type="slidenum">
              <a:rPr lang="ru-RU"/>
              <a:pPr/>
              <a:t>7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E5279-7651-4C96-B6DB-D3A9BB8F6F69}" type="slidenum">
              <a:rPr lang="ru-RU"/>
              <a:pPr/>
              <a:t>8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86815-B1D9-4D7C-9AB4-0BE9324D79A5}" type="slidenum">
              <a:rPr lang="ru-RU"/>
              <a:pPr/>
              <a:t>9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D690F-D8E5-4267-832D-F3566DF7DEB0}" type="slidenum">
              <a:rPr lang="ru-RU"/>
              <a:pPr/>
              <a:t>19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DD90-D0B3-4188-9D9B-FAF11A731D76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B163-4A6B-4E3A-934B-2A45F19D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DD90-D0B3-4188-9D9B-FAF11A731D76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B163-4A6B-4E3A-934B-2A45F19D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DD90-D0B3-4188-9D9B-FAF11A731D76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B163-4A6B-4E3A-934B-2A45F19D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DD90-D0B3-4188-9D9B-FAF11A731D76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B163-4A6B-4E3A-934B-2A45F19D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DD90-D0B3-4188-9D9B-FAF11A731D76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B163-4A6B-4E3A-934B-2A45F19D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DD90-D0B3-4188-9D9B-FAF11A731D76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B163-4A6B-4E3A-934B-2A45F19D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DD90-D0B3-4188-9D9B-FAF11A731D76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B163-4A6B-4E3A-934B-2A45F19D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DD90-D0B3-4188-9D9B-FAF11A731D76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B163-4A6B-4E3A-934B-2A45F19D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DD90-D0B3-4188-9D9B-FAF11A731D76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B163-4A6B-4E3A-934B-2A45F19D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DD90-D0B3-4188-9D9B-FAF11A731D76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B163-4A6B-4E3A-934B-2A45F19D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DD90-D0B3-4188-9D9B-FAF11A731D76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B163-4A6B-4E3A-934B-2A45F19D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FDD90-D0B3-4188-9D9B-FAF11A731D76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B163-4A6B-4E3A-934B-2A45F19D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Сложение положительных и отрицательных чисел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933056"/>
            <a:ext cx="6400800" cy="1752600"/>
          </a:xfrm>
        </p:spPr>
        <p:txBody>
          <a:bodyPr/>
          <a:lstStyle/>
          <a:p>
            <a:r>
              <a:rPr lang="ru-RU" dirty="0" smtClean="0"/>
              <a:t>Учитель математики МОУ «Поповская ООШ»</a:t>
            </a:r>
            <a:br>
              <a:rPr lang="ru-RU" dirty="0" smtClean="0"/>
            </a:br>
            <a:r>
              <a:rPr lang="ru-RU" dirty="0" err="1" smtClean="0"/>
              <a:t>Курова</a:t>
            </a:r>
            <a:r>
              <a:rPr lang="ru-RU" dirty="0" smtClean="0"/>
              <a:t> С.С.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/>
              <a:t>З</a:t>
            </a:r>
            <a:r>
              <a:rPr lang="ru-RU" b="1" i="1" dirty="0" smtClean="0"/>
              <a:t>алив </a:t>
            </a:r>
            <a:r>
              <a:rPr lang="ru-RU" b="1" i="1" dirty="0"/>
              <a:t>«Исторический»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Татьяна\Desktop\82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77686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rgbClr val="FF0000"/>
                </a:solidFill>
              </a:rPr>
              <a:t>Китай</a:t>
            </a:r>
          </a:p>
        </p:txBody>
      </p:sp>
      <p:pic>
        <p:nvPicPr>
          <p:cNvPr id="4" name="Picture 13" descr="кита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6746354" cy="4248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rgbClr val="FF0000"/>
                </a:solidFill>
              </a:rPr>
              <a:t>Индия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chemeClr val="accent2"/>
                </a:solidFill>
                <a:latin typeface="Georgia" pitchFamily="18" charset="0"/>
              </a:rPr>
              <a:t>Брахмагупта</a:t>
            </a:r>
            <a:r>
              <a:rPr lang="ru-RU" b="1" i="1" dirty="0" smtClean="0">
                <a:solidFill>
                  <a:schemeClr val="accent2"/>
                </a:solidFill>
                <a:latin typeface="Georgia" pitchFamily="18" charset="0"/>
              </a:rPr>
              <a:t> –</a:t>
            </a:r>
            <a:r>
              <a:rPr lang="ru-RU" b="1" i="1" dirty="0" smtClean="0">
                <a:solidFill>
                  <a:srgbClr val="990000"/>
                </a:solidFill>
                <a:latin typeface="Georgia" pitchFamily="18" charset="0"/>
              </a:rPr>
              <a:t> индийский  математик,  который  жил  в  </a:t>
            </a:r>
            <a:r>
              <a:rPr lang="en-US" b="1" i="1" dirty="0" smtClean="0">
                <a:solidFill>
                  <a:srgbClr val="990000"/>
                </a:solidFill>
                <a:latin typeface="Georgia" pitchFamily="18" charset="0"/>
              </a:rPr>
              <a:t>VII</a:t>
            </a:r>
            <a:r>
              <a:rPr lang="ru-RU" b="1" i="1" dirty="0" smtClean="0">
                <a:solidFill>
                  <a:srgbClr val="990000"/>
                </a:solidFill>
                <a:latin typeface="Georgia" pitchFamily="18" charset="0"/>
              </a:rPr>
              <a:t> веке.</a:t>
            </a: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990000"/>
                </a:solidFill>
                <a:latin typeface="Georgia" pitchFamily="18" charset="0"/>
              </a:rPr>
              <a:t>    Одним  из первых  он  начал  использовать  положительные  и  отрицательные  числа.  Положительные  числа  он  называл  </a:t>
            </a:r>
            <a:r>
              <a:rPr lang="ru-RU" b="1" i="1" dirty="0" smtClean="0">
                <a:solidFill>
                  <a:srgbClr val="006600"/>
                </a:solidFill>
                <a:latin typeface="Georgia" pitchFamily="18" charset="0"/>
              </a:rPr>
              <a:t>«имущество»</a:t>
            </a:r>
            <a:r>
              <a:rPr lang="ru-RU" b="1" i="1" dirty="0" smtClean="0">
                <a:solidFill>
                  <a:srgbClr val="990000"/>
                </a:solidFill>
                <a:latin typeface="Georgia" pitchFamily="18" charset="0"/>
              </a:rPr>
              <a:t>, отрицательные – </a:t>
            </a:r>
            <a:r>
              <a:rPr lang="ru-RU" b="1" i="1" dirty="0" smtClean="0">
                <a:solidFill>
                  <a:srgbClr val="006600"/>
                </a:solidFill>
                <a:latin typeface="Georgia" pitchFamily="18" charset="0"/>
              </a:rPr>
              <a:t>«долги»</a:t>
            </a:r>
            <a:r>
              <a:rPr lang="ru-RU" b="1" i="1" dirty="0" smtClean="0">
                <a:solidFill>
                  <a:srgbClr val="990000"/>
                </a:solidFill>
                <a:latin typeface="Georgia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Италия</a:t>
            </a:r>
            <a:endParaRPr lang="ru-RU" dirty="0"/>
          </a:p>
        </p:txBody>
      </p:sp>
      <p:pic>
        <p:nvPicPr>
          <p:cNvPr id="4" name="Picture 13" descr="италия Генуя, собор Сан-Лоренц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00200"/>
            <a:ext cx="6696743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rgbClr val="FF0000"/>
                </a:solidFill>
              </a:rPr>
              <a:t>Германия </a:t>
            </a:r>
          </a:p>
        </p:txBody>
      </p:sp>
      <p:pic>
        <p:nvPicPr>
          <p:cNvPr id="4" name="Picture 6" descr="Картинка 32 из 1127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772816"/>
            <a:ext cx="7344816" cy="42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11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4"/>
            <a:ext cx="6429375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Иван-царевич ― положительный сказочный персонаж. Рассматриваем его со знаком «плюс».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4643438"/>
            <a:ext cx="542925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Кощей бессмертный ― отрицательный персонаж. Рассматриваем его со знаком «минус».</a:t>
            </a:r>
          </a:p>
        </p:txBody>
      </p:sp>
      <p:pic>
        <p:nvPicPr>
          <p:cNvPr id="66568" name="Picture 8" descr="Картинка 28 из 1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31623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0" descr="Картинка 139 из 28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214313"/>
            <a:ext cx="1857375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люс 5"/>
          <p:cNvSpPr/>
          <p:nvPr/>
        </p:nvSpPr>
        <p:spPr>
          <a:xfrm>
            <a:off x="5072063" y="2000250"/>
            <a:ext cx="1500187" cy="142875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4071938" y="3643313"/>
            <a:ext cx="1500187" cy="12144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50" y="142875"/>
            <a:ext cx="2286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СКАЗКИ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>Остров </a:t>
            </a:r>
            <a:r>
              <a:rPr lang="ru-RU" b="1" i="1" dirty="0"/>
              <a:t>«</a:t>
            </a:r>
            <a:r>
              <a:rPr lang="ru-RU" b="1" i="1" dirty="0" smtClean="0"/>
              <a:t>Здоровья»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4" name="Picture 6" descr="C:\Users\Татьяна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292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О</a:t>
            </a:r>
            <a:r>
              <a:rPr lang="ru-RU" b="1" i="1" dirty="0" smtClean="0"/>
              <a:t>стров </a:t>
            </a:r>
            <a:r>
              <a:rPr lang="ru-RU" b="1" i="1" dirty="0"/>
              <a:t>«</a:t>
            </a:r>
            <a:r>
              <a:rPr lang="ru-RU" b="1" i="1" dirty="0" smtClean="0"/>
              <a:t>Удача»</a:t>
            </a:r>
            <a:endParaRPr lang="ru-RU" dirty="0"/>
          </a:p>
        </p:txBody>
      </p:sp>
      <p:pic>
        <p:nvPicPr>
          <p:cNvPr id="8194" name="Picture 2" descr="C:\Users\Татьяна\Desktop\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1" y="1484784"/>
            <a:ext cx="763284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Океан «Знаний</a:t>
            </a:r>
            <a:r>
              <a:rPr lang="ru-RU" b="1" i="1" dirty="0"/>
              <a:t>»</a:t>
            </a:r>
            <a:endParaRPr lang="ru-RU" dirty="0"/>
          </a:p>
        </p:txBody>
      </p:sp>
      <p:pic>
        <p:nvPicPr>
          <p:cNvPr id="9218" name="Picture 2" descr="C:\Users\Татьяна\Desktop\134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88076" y="1600200"/>
            <a:ext cx="736784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124075" y="836613"/>
            <a:ext cx="6769100" cy="1655762"/>
          </a:xfrm>
          <a:prstGeom prst="wedgeRoundRectCallout">
            <a:avLst>
              <a:gd name="adj1" fmla="val -62241"/>
              <a:gd name="adj2" fmla="val -21236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E70303"/>
                </a:solidFill>
                <a:latin typeface="Georgia" pitchFamily="18" charset="0"/>
              </a:rPr>
              <a:t>Заполните  </a:t>
            </a:r>
            <a:r>
              <a:rPr lang="ru-RU" sz="2800" b="1" i="1" dirty="0" smtClean="0">
                <a:solidFill>
                  <a:srgbClr val="E70303"/>
                </a:solidFill>
                <a:latin typeface="Georgia" pitchFamily="18" charset="0"/>
              </a:rPr>
              <a:t>таблицу.</a:t>
            </a:r>
            <a:endParaRPr lang="ru-RU" sz="2800" b="1" i="1" dirty="0">
              <a:solidFill>
                <a:srgbClr val="E70303"/>
              </a:solidFill>
              <a:latin typeface="Georgia" pitchFamily="18" charset="0"/>
            </a:endParaRPr>
          </a:p>
        </p:txBody>
      </p:sp>
      <p:graphicFrame>
        <p:nvGraphicFramePr>
          <p:cNvPr id="9306" name="Group 90"/>
          <p:cNvGraphicFramePr>
            <a:graphicFrameLocks noGrp="1"/>
          </p:cNvGraphicFramePr>
          <p:nvPr>
            <p:ph idx="1"/>
          </p:nvPr>
        </p:nvGraphicFramePr>
        <p:xfrm>
          <a:off x="179388" y="2781300"/>
          <a:ext cx="8785225" cy="3743326"/>
        </p:xfrm>
        <a:graphic>
          <a:graphicData uri="http://schemas.openxmlformats.org/drawingml/2006/table">
            <a:tbl>
              <a:tblPr/>
              <a:tblGrid>
                <a:gridCol w="1152525"/>
                <a:gridCol w="1223962"/>
                <a:gridCol w="1584325"/>
                <a:gridCol w="1368425"/>
                <a:gridCol w="1368425"/>
                <a:gridCol w="2087563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</a:rPr>
                        <a:t>a+b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 a 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 b 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 a |+| b 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70303"/>
                          </a:solidFill>
                          <a:effectLst/>
                          <a:latin typeface="Times New Roman" pitchFamily="18" charset="0"/>
                        </a:rPr>
                        <a:t>- 4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E7030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70303"/>
                          </a:solidFill>
                          <a:effectLst/>
                          <a:latin typeface="Times New Roman" pitchFamily="18" charset="0"/>
                        </a:rPr>
                        <a:t> 3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E7030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70303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E7030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70303"/>
                          </a:solidFill>
                          <a:effectLst/>
                          <a:latin typeface="Times New Roman" pitchFamily="18" charset="0"/>
                        </a:rPr>
                        <a:t>- 1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E7030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70303"/>
                          </a:solidFill>
                          <a:effectLst/>
                          <a:latin typeface="Times New Roman" pitchFamily="18" charset="0"/>
                        </a:rPr>
                        <a:t>- 6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E7030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70303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E7030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70303"/>
                          </a:solidFill>
                          <a:effectLst/>
                          <a:latin typeface="Times New Roman" pitchFamily="18" charset="0"/>
                        </a:rPr>
                        <a:t>- 3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E7030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70303"/>
                          </a:solidFill>
                          <a:effectLst/>
                          <a:latin typeface="Times New Roman" pitchFamily="18" charset="0"/>
                        </a:rPr>
                        <a:t>- 5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E7030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Страна </a:t>
            </a:r>
            <a:r>
              <a:rPr lang="ru-RU" dirty="0"/>
              <a:t>«Положительных и отрицательных чисел». </a:t>
            </a:r>
          </a:p>
        </p:txBody>
      </p:sp>
      <p:pic>
        <p:nvPicPr>
          <p:cNvPr id="3074" name="Picture 2" descr="C:\Users\Татьяна\Desktop\1213571329_screenshot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Татьяна\Desktop\800px-Cruise_ship_at_St._Petersburg_Sea_Passenger_po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404664"/>
            <a:ext cx="8208912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Пожелание.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И завершить наш урок я хочу пожеланием  каждому из Вас:</a:t>
            </a:r>
          </a:p>
          <a:p>
            <a:r>
              <a:rPr lang="ru-RU" dirty="0" smtClean="0"/>
              <a:t>«К математике способность проявляй,</a:t>
            </a:r>
          </a:p>
          <a:p>
            <a:r>
              <a:rPr lang="ru-RU" dirty="0" smtClean="0"/>
              <a:t> Не  ленись, а ежедневно развивай,</a:t>
            </a:r>
          </a:p>
          <a:p>
            <a:r>
              <a:rPr lang="ru-RU" dirty="0" smtClean="0"/>
              <a:t> Умножай, дели, трудись, соображай,</a:t>
            </a:r>
          </a:p>
          <a:p>
            <a:r>
              <a:rPr lang="ru-RU" dirty="0" smtClean="0"/>
              <a:t> С математикой дружить не забывай»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i="1" dirty="0"/>
              <a:t>Б</a:t>
            </a:r>
            <a:r>
              <a:rPr lang="ru-RU" b="1" i="1" dirty="0" smtClean="0"/>
              <a:t>ухта </a:t>
            </a:r>
            <a:r>
              <a:rPr lang="ru-RU" b="1" i="1" dirty="0"/>
              <a:t>«Трудный вопрос». </a:t>
            </a:r>
            <a:endParaRPr lang="ru-RU" dirty="0"/>
          </a:p>
        </p:txBody>
      </p:sp>
      <p:pic>
        <p:nvPicPr>
          <p:cNvPr id="4098" name="Picture 2" descr="C:\Users\Татьяна\Desktop\656b526b09297ef119b5ab9d06f97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600200"/>
            <a:ext cx="77048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Правда 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Сумма двух чисел с разными знаками всегда положительна;</a:t>
            </a:r>
          </a:p>
          <a:p>
            <a:r>
              <a:rPr lang="ru-RU" dirty="0" smtClean="0"/>
              <a:t>Сумма двух чисел с разными знаками всегда отрицательна;</a:t>
            </a:r>
          </a:p>
          <a:p>
            <a:r>
              <a:rPr lang="ru-RU" dirty="0" smtClean="0"/>
              <a:t>Сумма двух чисел с разными знаками может быть и положительна и отрицательна;</a:t>
            </a:r>
          </a:p>
          <a:p>
            <a:r>
              <a:rPr lang="ru-RU" dirty="0" smtClean="0"/>
              <a:t>Сумма двух чисел с разными знаками может быть равна нулю;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Правда 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Знак суммы двух чисел с разными знаками всегда такой же, как у слагаемого с большим модулем;</a:t>
            </a:r>
          </a:p>
          <a:p>
            <a:r>
              <a:rPr lang="ru-RU" dirty="0" smtClean="0"/>
              <a:t>Сумма отрицательных чисел  всегда отрицательное число.</a:t>
            </a:r>
          </a:p>
          <a:p>
            <a:r>
              <a:rPr lang="ru-RU" dirty="0" smtClean="0"/>
              <a:t>Сумма противоположных чисел  равна нулю.</a:t>
            </a:r>
          </a:p>
          <a:p>
            <a:r>
              <a:rPr lang="ru-RU" dirty="0" smtClean="0"/>
              <a:t>Сумма двух отрицательных чисел- число положительное.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Пролив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/>
              <a:t>«Устного счета</a:t>
            </a:r>
            <a:r>
              <a:rPr lang="ru-RU" dirty="0"/>
              <a:t>».</a:t>
            </a:r>
          </a:p>
        </p:txBody>
      </p:sp>
      <p:pic>
        <p:nvPicPr>
          <p:cNvPr id="5124" name="Picture 4" descr="C:\Users\Татьяна\Desktop\Sredny-Island_Severnay-Zemlya-Archipelago_RV0ADW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628800"/>
            <a:ext cx="734030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accent2"/>
                </a:solidFill>
                <a:latin typeface="Georgia" pitchFamily="18" charset="0"/>
              </a:rPr>
              <a:t>Вопросы  повторения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9144000" cy="676275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dirty="0">
                <a:latin typeface="Georgia" pitchFamily="18" charset="0"/>
              </a:rPr>
              <a:t> Устно.  </a:t>
            </a:r>
            <a:r>
              <a:rPr lang="ru-RU" b="1" i="1" dirty="0">
                <a:solidFill>
                  <a:srgbClr val="990000"/>
                </a:solidFill>
                <a:latin typeface="Georgia" pitchFamily="18" charset="0"/>
              </a:rPr>
              <a:t>Найдите  правильный  ответ.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rot="272227">
            <a:off x="1750058" y="2310568"/>
            <a:ext cx="2735263" cy="1584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i="0">
                <a:latin typeface="Times New Roman" pitchFamily="18" charset="0"/>
              </a:rPr>
              <a:t>-4,8 +(-4,8) =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3924300" y="4941888"/>
            <a:ext cx="914400" cy="914400"/>
          </a:xfrm>
          <a:prstGeom prst="ellipse">
            <a:avLst/>
          </a:prstGeom>
          <a:gradFill rotWithShape="1">
            <a:gsLst>
              <a:gs pos="0">
                <a:srgbClr val="FF99CC">
                  <a:gamma/>
                  <a:tint val="0"/>
                  <a:invGamma/>
                </a:srgbClr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i="0">
                <a:latin typeface="Times New Roman" pitchFamily="18" charset="0"/>
              </a:rPr>
              <a:t>-1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6372225" y="4005263"/>
            <a:ext cx="914400" cy="914400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i="0">
                <a:latin typeface="Times New Roman" pitchFamily="18" charset="0"/>
              </a:rPr>
              <a:t>0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6588125" y="5516563"/>
            <a:ext cx="914400" cy="935037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i="0">
                <a:latin typeface="Times New Roman" pitchFamily="18" charset="0"/>
              </a:rPr>
              <a:t>9,6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7524750" y="2276475"/>
            <a:ext cx="914400" cy="914400"/>
          </a:xfrm>
          <a:prstGeom prst="ellipse">
            <a:avLst/>
          </a:prstGeom>
          <a:gradFill rotWithShape="1">
            <a:gsLst>
              <a:gs pos="0">
                <a:srgbClr val="FCB7B2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i="0" dirty="0">
                <a:latin typeface="Times New Roman" pitchFamily="18" charset="0"/>
              </a:rPr>
              <a:t>-9,6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7885113" y="4797425"/>
            <a:ext cx="914400" cy="935038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tint val="0"/>
                  <a:invGamma/>
                </a:srgbClr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i="0">
                <a:latin typeface="Times New Roman" pitchFamily="18" charset="0"/>
              </a:rPr>
              <a:t>-8,16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C 0.02048 0.01272 0.04097 0.02567 0.05399 0.05272 C 0.06701 0.07977 0.07152 0.11769 0.07777 0.16277 C 0.08402 0.20786 0.10121 0.27191 0.09201 0.32324 C 0.08281 0.37457 0.06979 0.43884 0.02222 0.47121 C -0.02535 0.50358 -0.12674 0.51676 -0.19358 0.51792 C -0.26042 0.51908 -0.35278 0.51514 -0.37934 0.47769 C -0.40591 0.44023 -0.37813 0.33017 -0.35243 0.29364 C -0.32674 0.25711 -0.25018 0.28948 -0.22535 0.2578 C -0.20052 0.22613 -0.20782 0.13526 -0.20313 0.10289 " pathEditMode="relative" rAng="0" ptsTypes="aaaaaaaaaa">
                                      <p:cBhvr>
                                        <p:cTn id="44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2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9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6" grpId="1" animBg="1"/>
      <p:bldP spid="5126" grpId="2" animBg="1"/>
      <p:bldP spid="5127" grpId="0" animBg="1"/>
      <p:bldP spid="5127" grpId="1" animBg="1"/>
      <p:bldP spid="5127" grpId="2" animBg="1"/>
      <p:bldP spid="5128" grpId="0" animBg="1"/>
      <p:bldP spid="5128" grpId="1" animBg="1"/>
      <p:bldP spid="5128" grpId="2" animBg="1"/>
      <p:bldP spid="5129" grpId="0" animBg="1"/>
      <p:bldP spid="5129" grpId="1" animBg="1"/>
      <p:bldP spid="5130" grpId="0" animBg="1"/>
      <p:bldP spid="5130" grpId="1" animBg="1"/>
      <p:bldP spid="513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2051050" y="404813"/>
            <a:ext cx="5545138" cy="720725"/>
          </a:xfrm>
          <a:prstGeom prst="wedgeRoundRectCallout">
            <a:avLst>
              <a:gd name="adj1" fmla="val -66889"/>
              <a:gd name="adj2" fmla="val 102204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 i="1">
                <a:solidFill>
                  <a:srgbClr val="E70303"/>
                </a:solidFill>
                <a:latin typeface="Georgia" pitchFamily="18" charset="0"/>
              </a:rPr>
              <a:t>Заполните  пропуски.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763713" y="2133600"/>
            <a:ext cx="4176712" cy="625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i="1" dirty="0">
                <a:latin typeface="Times New Roman" pitchFamily="18" charset="0"/>
              </a:rPr>
              <a:t>-14 +   …   = </a:t>
            </a:r>
            <a:r>
              <a:rPr lang="ru-RU" sz="3600" b="1" i="1" dirty="0" smtClean="0">
                <a:latin typeface="Times New Roman" pitchFamily="18" charset="0"/>
              </a:rPr>
              <a:t>7</a:t>
            </a:r>
            <a:endParaRPr lang="ru-RU" sz="3600" b="1" i="1" dirty="0">
              <a:latin typeface="Times New Roman" pitchFamily="18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763713" y="2924175"/>
            <a:ext cx="4176712" cy="625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i="1" dirty="0">
                <a:latin typeface="Times New Roman" pitchFamily="18" charset="0"/>
              </a:rPr>
              <a:t>-4,8 +   …   = </a:t>
            </a:r>
            <a:r>
              <a:rPr lang="ru-RU" sz="3600" b="1" i="1" dirty="0" smtClean="0">
                <a:latin typeface="Times New Roman" pitchFamily="18" charset="0"/>
              </a:rPr>
              <a:t>8,6</a:t>
            </a:r>
            <a:endParaRPr lang="ru-RU" sz="3600" b="1" i="1" dirty="0">
              <a:latin typeface="Times New Roman" pitchFamily="18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763713" y="3716338"/>
            <a:ext cx="4176712" cy="625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i="1">
                <a:latin typeface="Times New Roman" pitchFamily="18" charset="0"/>
              </a:rPr>
              <a:t>-2,13 +   …   = -17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763713" y="4508500"/>
            <a:ext cx="4176712" cy="625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i="1">
                <a:latin typeface="Times New Roman" pitchFamily="18" charset="0"/>
              </a:rPr>
              <a:t>-3,8 +   …   = -4,08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763713" y="5300663"/>
            <a:ext cx="4176712" cy="625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00">
                  <a:gamma/>
                  <a:tint val="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i="1" dirty="0">
                <a:latin typeface="Times New Roman" pitchFamily="18" charset="0"/>
              </a:rPr>
              <a:t>-51,22 +   …   = -60,1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7451725" y="5516563"/>
            <a:ext cx="914400" cy="576262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E70303"/>
                </a:solidFill>
                <a:latin typeface="Times New Roman" pitchFamily="18" charset="0"/>
              </a:rPr>
              <a:t>(-23)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7451725" y="5516563"/>
            <a:ext cx="914400" cy="576262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E7030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C -0.00677 -0.05417 -0.01354 -0.10811 -0.0158 -0.17176 C -0.01805 -0.23542 -0.00712 -0.31227 -0.01319 -0.38241 C -0.01927 -0.45255 -0.02587 -0.53982 -0.0526 -0.59283 C -0.07934 -0.64584 -0.11389 -0.69445 -0.17378 -0.7 C -0.23368 -0.70556 -0.36701 -0.66135 -0.41198 -0.62616 C -0.45694 -0.59098 -0.43733 -0.51713 -0.44392 -0.48843 " pathEditMode="relative" rAng="0" ptsTypes="aaaaaaa">
                                      <p:cBhvr>
                                        <p:cTn id="42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348 C 0.00017 -0.1176 0.0007 -0.23172 -0.02118 -0.2713 C -0.04288 -0.31088 -0.09566 -0.28727 -0.13073 -0.24074 C -0.16562 -0.19399 -0.1875 -0.04445 -0.2309 0.00902 C -0.2743 0.06226 -0.35503 0.14375 -0.39062 0.07916 C -0.42604 0.01458 -0.43264 -0.28264 -0.44375 -0.37778 " pathEditMode="relative" rAng="0" ptsTypes="aaaaaa">
                                      <p:cBhvr>
                                        <p:cTn id="47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accent2"/>
                </a:solidFill>
                <a:latin typeface="Georgia" pitchFamily="18" charset="0"/>
              </a:rPr>
              <a:t>Вопросы  повторения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9144000" cy="676275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latin typeface="Georgia" pitchFamily="18" charset="0"/>
              </a:rPr>
              <a:t> Устно.  </a:t>
            </a:r>
            <a:r>
              <a:rPr lang="ru-RU" b="1" i="1">
                <a:solidFill>
                  <a:srgbClr val="990000"/>
                </a:solidFill>
                <a:latin typeface="Georgia" pitchFamily="18" charset="0"/>
              </a:rPr>
              <a:t>Найдите  правильный  ответ.</a:t>
            </a:r>
            <a:endParaRPr lang="ru-RU" b="1" i="1">
              <a:latin typeface="Georgia" pitchFamily="18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rot="272227">
            <a:off x="2916238" y="2492375"/>
            <a:ext cx="2447925" cy="1584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algn="ctr"/>
            <a:r>
              <a:rPr lang="ru-RU" sz="3600" i="0" dirty="0">
                <a:latin typeface="Times New Roman" pitchFamily="18" charset="0"/>
              </a:rPr>
              <a:t>-2 + (-8,2) =</a:t>
            </a: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7740650" y="2924175"/>
            <a:ext cx="914400" cy="914400"/>
          </a:xfrm>
          <a:prstGeom prst="ellipse">
            <a:avLst/>
          </a:prstGeom>
          <a:gradFill rotWithShape="1">
            <a:gsLst>
              <a:gs pos="0">
                <a:srgbClr val="FF99CC">
                  <a:gamma/>
                  <a:tint val="0"/>
                  <a:invGamma/>
                </a:srgbClr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i="0">
                <a:latin typeface="Times New Roman" pitchFamily="18" charset="0"/>
              </a:rPr>
              <a:t>-6,2</a:t>
            </a: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6227763" y="2708275"/>
            <a:ext cx="914400" cy="914400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tint val="0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i="0">
                <a:latin typeface="Times New Roman" pitchFamily="18" charset="0"/>
              </a:rPr>
              <a:t>6,2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4356100" y="5013325"/>
            <a:ext cx="914400" cy="935038"/>
          </a:xfrm>
          <a:prstGeom prst="ellipse">
            <a:avLst/>
          </a:prstGeom>
          <a:gradFill rotWithShape="1">
            <a:gsLst>
              <a:gs pos="0">
                <a:srgbClr val="AFE1FF">
                  <a:gamma/>
                  <a:tint val="0"/>
                  <a:invGamma/>
                </a:srgbClr>
              </a:gs>
              <a:gs pos="100000">
                <a:srgbClr val="AFE1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i="0">
                <a:latin typeface="Times New Roman" pitchFamily="18" charset="0"/>
              </a:rPr>
              <a:t>10,2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6227763" y="4652963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tint val="0"/>
                  <a:invGamma/>
                </a:srgbClr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i="0">
                <a:latin typeface="Times New Roman" pitchFamily="18" charset="0"/>
              </a:rPr>
              <a:t>-10,2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7956550" y="4652963"/>
            <a:ext cx="914400" cy="935037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tint val="0"/>
                  <a:invGamma/>
                </a:srgbClr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i="0">
                <a:latin typeface="Times New Roman" pitchFamily="18" charset="0"/>
              </a:rPr>
              <a:t>-8,4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854 0.00116 0.17725 0.00231 0.21267 -0.02127 C 0.24809 -0.04486 0.22326 -0.07306 0.21267 -0.14173 C 0.20208 -0.2104 0.17187 -0.38775 0.14913 -0.43353 C 0.12639 -0.47931 0.09878 -0.45064 0.07604 -0.41642 C 0.0533 -0.3822 0.04236 -0.25665 0.01267 -0.22844 C -0.01702 -0.20023 -0.05938 -0.22381 -0.10174 -0.2474 " pathEditMode="relative" ptsTypes="aaaaaaA">
                                      <p:cBhvr>
                                        <p:cTn id="44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9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0" grpId="1" animBg="1"/>
      <p:bldP spid="6150" grpId="2" animBg="1"/>
      <p:bldP spid="6151" grpId="0" animBg="1"/>
      <p:bldP spid="6151" grpId="1" animBg="1"/>
      <p:bldP spid="6151" grpId="2" animBg="1"/>
      <p:bldP spid="6152" grpId="0" animBg="1"/>
      <p:bldP spid="6152" grpId="1" animBg="1"/>
      <p:bldP spid="6152" grpId="2" animBg="1"/>
      <p:bldP spid="6153" grpId="0" animBg="1"/>
      <p:bldP spid="6153" grpId="1" animBg="1"/>
      <p:bldP spid="6154" grpId="0" animBg="1"/>
      <p:bldP spid="6154" grpId="1" animBg="1"/>
      <p:bldP spid="615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301</Words>
  <Application>Microsoft Office PowerPoint</Application>
  <PresentationFormat>Экран (4:3)</PresentationFormat>
  <Paragraphs>77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Сложение положительных и отрицательных чисел</vt:lpstr>
      <vt:lpstr>Страна «Положительных и отрицательных чисел». </vt:lpstr>
      <vt:lpstr>Бухта «Трудный вопрос». </vt:lpstr>
      <vt:lpstr>Правда ли:</vt:lpstr>
      <vt:lpstr>Правда ли:</vt:lpstr>
      <vt:lpstr>Пролив  «Устного счета».</vt:lpstr>
      <vt:lpstr>Вопросы  повторения</vt:lpstr>
      <vt:lpstr>Слайд 8</vt:lpstr>
      <vt:lpstr>Вопросы  повторения</vt:lpstr>
      <vt:lpstr>Залив «Исторический» </vt:lpstr>
      <vt:lpstr>Китай</vt:lpstr>
      <vt:lpstr>Индия</vt:lpstr>
      <vt:lpstr>Италия</vt:lpstr>
      <vt:lpstr>Германия </vt:lpstr>
      <vt:lpstr>Слайд 15</vt:lpstr>
      <vt:lpstr>Остров «Здоровья» </vt:lpstr>
      <vt:lpstr>Остров «Удача»</vt:lpstr>
      <vt:lpstr>Океан «Знаний»</vt:lpstr>
      <vt:lpstr>Слайд 19</vt:lpstr>
      <vt:lpstr>Слайд 20</vt:lpstr>
      <vt:lpstr>Пожелание.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положительных и отрицательных чисел</dc:title>
  <dc:creator>Татьяна</dc:creator>
  <cp:lastModifiedBy>Татьяна</cp:lastModifiedBy>
  <cp:revision>38</cp:revision>
  <dcterms:created xsi:type="dcterms:W3CDTF">2015-02-22T10:11:19Z</dcterms:created>
  <dcterms:modified xsi:type="dcterms:W3CDTF">2015-02-26T14:52:16Z</dcterms:modified>
</cp:coreProperties>
</file>