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73" r:id="rId16"/>
    <p:sldId id="274" r:id="rId17"/>
    <p:sldId id="275" r:id="rId18"/>
    <p:sldId id="276" r:id="rId19"/>
    <p:sldId id="270" r:id="rId20"/>
    <p:sldId id="27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082A03D-733C-4D2B-B122-AA38AE6229E8}" type="datetimeFigureOut">
              <a:rPr lang="ru-RU" smtClean="0"/>
              <a:pPr/>
              <a:t>14.02.2012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157358B-656D-48D6-BB87-3724C7A473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2A03D-733C-4D2B-B122-AA38AE6229E8}" type="datetimeFigureOut">
              <a:rPr lang="ru-RU" smtClean="0"/>
              <a:pPr/>
              <a:t>14.02.2012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7358B-656D-48D6-BB87-3724C7A473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2A03D-733C-4D2B-B122-AA38AE6229E8}" type="datetimeFigureOut">
              <a:rPr lang="ru-RU" smtClean="0"/>
              <a:pPr/>
              <a:t>14.02.2012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7358B-656D-48D6-BB87-3724C7A473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082A03D-733C-4D2B-B122-AA38AE6229E8}" type="datetimeFigureOut">
              <a:rPr lang="ru-RU" smtClean="0"/>
              <a:pPr/>
              <a:t>14.02.2012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157358B-656D-48D6-BB87-3724C7A473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082A03D-733C-4D2B-B122-AA38AE6229E8}" type="datetimeFigureOut">
              <a:rPr lang="ru-RU" smtClean="0"/>
              <a:pPr/>
              <a:t>14.02.2012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157358B-656D-48D6-BB87-3724C7A473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2A03D-733C-4D2B-B122-AA38AE6229E8}" type="datetimeFigureOut">
              <a:rPr lang="ru-RU" smtClean="0"/>
              <a:pPr/>
              <a:t>14.02.2012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7358B-656D-48D6-BB87-3724C7A473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2A03D-733C-4D2B-B122-AA38AE6229E8}" type="datetimeFigureOut">
              <a:rPr lang="ru-RU" smtClean="0"/>
              <a:pPr/>
              <a:t>14.02.2012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7358B-656D-48D6-BB87-3724C7A473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082A03D-733C-4D2B-B122-AA38AE6229E8}" type="datetimeFigureOut">
              <a:rPr lang="ru-RU" smtClean="0"/>
              <a:pPr/>
              <a:t>14.02.2012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157358B-656D-48D6-BB87-3724C7A473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2A03D-733C-4D2B-B122-AA38AE6229E8}" type="datetimeFigureOut">
              <a:rPr lang="ru-RU" smtClean="0"/>
              <a:pPr/>
              <a:t>14.02.2012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7358B-656D-48D6-BB87-3724C7A473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082A03D-733C-4D2B-B122-AA38AE6229E8}" type="datetimeFigureOut">
              <a:rPr lang="ru-RU" smtClean="0"/>
              <a:pPr/>
              <a:t>14.02.2012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157358B-656D-48D6-BB87-3724C7A473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082A03D-733C-4D2B-B122-AA38AE6229E8}" type="datetimeFigureOut">
              <a:rPr lang="ru-RU" smtClean="0"/>
              <a:pPr/>
              <a:t>14.02.2012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157358B-656D-48D6-BB87-3724C7A473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082A03D-733C-4D2B-B122-AA38AE6229E8}" type="datetimeFigureOut">
              <a:rPr lang="ru-RU" smtClean="0"/>
              <a:pPr/>
              <a:t>14.02.2012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157358B-656D-48D6-BB87-3724C7A473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Обмен, торговля, реклама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Урок обществознания в 7 классе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/>
              <a:t>Торговля </a:t>
            </a:r>
            <a:endParaRPr lang="ru-RU" sz="3600" b="1" dirty="0"/>
          </a:p>
        </p:txBody>
      </p:sp>
      <p:pic>
        <p:nvPicPr>
          <p:cNvPr id="5122" name="Picture 2" descr="C:\Users\Comp\Pictures\картинки для урока\опт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08210" y="3000372"/>
            <a:ext cx="3413849" cy="2571767"/>
          </a:xfrm>
          <a:prstGeom prst="rect">
            <a:avLst/>
          </a:prstGeom>
          <a:noFill/>
        </p:spPr>
      </p:pic>
      <p:pic>
        <p:nvPicPr>
          <p:cNvPr id="5123" name="Picture 3" descr="C:\Users\Comp\Pictures\картинки для урока\розн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 bwMode="auto">
          <a:xfrm>
            <a:off x="4371975" y="2927604"/>
            <a:ext cx="3657600" cy="2755392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algn="ctr"/>
            <a:r>
              <a:rPr lang="ru-RU" sz="2800" dirty="0" smtClean="0"/>
              <a:t>Оптовая </a:t>
            </a:r>
            <a:endParaRPr lang="ru-RU" sz="28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sz="2800" dirty="0" smtClean="0"/>
              <a:t>розничная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/>
              <a:t>Торговля </a:t>
            </a:r>
            <a:endParaRPr lang="ru-RU" sz="3600" b="1" dirty="0"/>
          </a:p>
        </p:txBody>
      </p:sp>
      <p:pic>
        <p:nvPicPr>
          <p:cNvPr id="6148" name="Picture 4" descr="C:\Users\Comp\Pictures\картинки для урока\внут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918909"/>
            <a:ext cx="3543296" cy="2669283"/>
          </a:xfrm>
          <a:prstGeom prst="rect">
            <a:avLst/>
          </a:prstGeom>
          <a:noFill/>
        </p:spPr>
      </p:pic>
      <p:pic>
        <p:nvPicPr>
          <p:cNvPr id="6146" name="Picture 2" descr="C:\Users\Comp\Pictures\картинки для урока\внеш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80935" y="2928934"/>
            <a:ext cx="3171846" cy="2643205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algn="ctr"/>
            <a:r>
              <a:rPr lang="ru-RU" sz="2800" dirty="0" smtClean="0"/>
              <a:t>Внутренняя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sz="2800" dirty="0" smtClean="0"/>
              <a:t>Внешняя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8944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Соотнесите понятия и их определения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571612"/>
            <a:ext cx="8229600" cy="4600905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ru-RU" sz="2000" dirty="0" smtClean="0"/>
              <a:t>1. </a:t>
            </a:r>
            <a:r>
              <a:rPr lang="ru-RU" sz="1800" dirty="0" smtClean="0"/>
              <a:t>Мера ценности полезного товара                                А) цена</a:t>
            </a:r>
          </a:p>
          <a:p>
            <a:pPr marL="457200" indent="-457200">
              <a:buAutoNum type="arabicPeriod"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2. Товарообмен, происходящий без помощи денег        Б) ассортимент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3. Денежное выражение ценности товара                     В) стоимость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4. Набор разнообразных товаров и услуг                       Г) бартер</a:t>
            </a:r>
            <a:endParaRPr lang="ru-RU" sz="18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57224" y="4286256"/>
          <a:ext cx="721524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3810"/>
                <a:gridCol w="1803810"/>
                <a:gridCol w="1803810"/>
                <a:gridCol w="180381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43042" y="4643446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428992" y="4643446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Г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214942" y="4643446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А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072330" y="4643446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Б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428868"/>
            <a:ext cx="8229600" cy="16430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i="1" u="sng" dirty="0" smtClean="0"/>
              <a:t>Реклама </a:t>
            </a:r>
            <a:r>
              <a:rPr lang="ru-RU" sz="2800" dirty="0" smtClean="0"/>
              <a:t>– информация о потребительских свойствах товара или услуги с целью продажи.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86050" y="428604"/>
            <a:ext cx="36936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РЕКЛАМА!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rgbClr val="FFFF00">
                    <a:alpha val="60000"/>
                  </a:srgb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C:\Documents and Settings\Учительская2\Мои документы\Мои рисунки\р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2214578" cy="2143140"/>
          </a:xfrm>
          <a:prstGeom prst="rect">
            <a:avLst/>
          </a:prstGeom>
          <a:noFill/>
        </p:spPr>
      </p:pic>
      <p:pic>
        <p:nvPicPr>
          <p:cNvPr id="1027" name="Picture 3" descr="C:\Documents and Settings\Учительская2\Мои документы\Мои рисунки\р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357166"/>
            <a:ext cx="2143140" cy="2000264"/>
          </a:xfrm>
          <a:prstGeom prst="rect">
            <a:avLst/>
          </a:prstGeom>
          <a:noFill/>
        </p:spPr>
      </p:pic>
      <p:pic>
        <p:nvPicPr>
          <p:cNvPr id="1028" name="Picture 4" descr="C:\Documents and Settings\Учительская2\Мои документы\Мои рисунки\р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540835">
            <a:off x="523227" y="4245678"/>
            <a:ext cx="1498363" cy="2270247"/>
          </a:xfrm>
          <a:prstGeom prst="rect">
            <a:avLst/>
          </a:prstGeom>
          <a:noFill/>
        </p:spPr>
      </p:pic>
      <p:pic>
        <p:nvPicPr>
          <p:cNvPr id="1029" name="Picture 5" descr="C:\Documents and Settings\Учительская2\Мои документы\Мои рисунки\р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655122">
            <a:off x="6472718" y="4433808"/>
            <a:ext cx="2157304" cy="1664996"/>
          </a:xfrm>
          <a:prstGeom prst="rect">
            <a:avLst/>
          </a:prstGeom>
          <a:noFill/>
        </p:spPr>
      </p:pic>
      <p:pic>
        <p:nvPicPr>
          <p:cNvPr id="1030" name="Picture 6" descr="C:\Documents and Settings\Учительская2\Мои документы\Мои рисунки\р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887813">
            <a:off x="2222545" y="3609882"/>
            <a:ext cx="1670735" cy="1957893"/>
          </a:xfrm>
          <a:prstGeom prst="rect">
            <a:avLst/>
          </a:prstGeom>
          <a:noFill/>
        </p:spPr>
      </p:pic>
      <p:pic>
        <p:nvPicPr>
          <p:cNvPr id="1031" name="Picture 7" descr="C:\Documents and Settings\Учительская2\Мои документы\Мои рисунки\р1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0801769">
            <a:off x="3456341" y="4979776"/>
            <a:ext cx="1894190" cy="1338561"/>
          </a:xfrm>
          <a:prstGeom prst="rect">
            <a:avLst/>
          </a:prstGeom>
          <a:noFill/>
        </p:spPr>
      </p:pic>
      <p:pic>
        <p:nvPicPr>
          <p:cNvPr id="1032" name="Picture 8" descr="C:\Documents and Settings\Учительская2\Мои документы\Мои рисунки\р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913055">
            <a:off x="5112199" y="3649339"/>
            <a:ext cx="1418865" cy="2128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Немного истории</a:t>
            </a:r>
            <a:endParaRPr lang="ru-RU" dirty="0"/>
          </a:p>
        </p:txBody>
      </p:sp>
      <p:pic>
        <p:nvPicPr>
          <p:cNvPr id="1026" name="Picture 2" descr="C:\Users\Comp\Pictures\2011823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7000" y="1581150"/>
            <a:ext cx="6350000" cy="369570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Немного истории</a:t>
            </a:r>
            <a:endParaRPr lang="ru-RU" dirty="0"/>
          </a:p>
        </p:txBody>
      </p:sp>
      <p:pic>
        <p:nvPicPr>
          <p:cNvPr id="2050" name="Picture 2" descr="C:\Documents and Settings\Учительская2\Мои документы\Мои рисунки\и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2428892" cy="2428892"/>
          </a:xfrm>
          <a:prstGeom prst="rect">
            <a:avLst/>
          </a:prstGeom>
          <a:noFill/>
        </p:spPr>
      </p:pic>
      <p:pic>
        <p:nvPicPr>
          <p:cNvPr id="2051" name="Picture 3" descr="C:\Documents and Settings\Учительская2\Мои документы\Мои рисунки\и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4429132"/>
            <a:ext cx="3857652" cy="1928826"/>
          </a:xfrm>
          <a:prstGeom prst="rect">
            <a:avLst/>
          </a:prstGeom>
          <a:noFill/>
        </p:spPr>
      </p:pic>
      <p:pic>
        <p:nvPicPr>
          <p:cNvPr id="2052" name="Picture 4" descr="C:\Documents and Settings\Учительская2\Мои документы\Мои рисунки\и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1857364"/>
            <a:ext cx="2487573" cy="1857388"/>
          </a:xfrm>
          <a:prstGeom prst="rect">
            <a:avLst/>
          </a:prstGeom>
          <a:noFill/>
        </p:spPr>
      </p:pic>
      <p:pic>
        <p:nvPicPr>
          <p:cNvPr id="2053" name="Picture 5" descr="C:\Documents and Settings\Учительская2\Мои документы\Мои рисунки\и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7" y="1714488"/>
            <a:ext cx="2611389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Немного истории</a:t>
            </a:r>
            <a:endParaRPr lang="ru-RU" dirty="0"/>
          </a:p>
        </p:txBody>
      </p:sp>
      <p:pic>
        <p:nvPicPr>
          <p:cNvPr id="3077" name="Picture 5" descr="C:\Documents and Settings\Учительская2\Мои документы\Мои рисунки\и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928934"/>
            <a:ext cx="3061629" cy="2286016"/>
          </a:xfrm>
          <a:prstGeom prst="rect">
            <a:avLst/>
          </a:prstGeom>
          <a:noFill/>
        </p:spPr>
      </p:pic>
      <p:pic>
        <p:nvPicPr>
          <p:cNvPr id="2050" name="Picture 2" descr="C:\Users\Comp\Pictures\a7d0e73e593ft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357298"/>
            <a:ext cx="2485753" cy="37925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Немного истории</a:t>
            </a:r>
            <a:endParaRPr lang="ru-RU" dirty="0"/>
          </a:p>
        </p:txBody>
      </p:sp>
      <p:pic>
        <p:nvPicPr>
          <p:cNvPr id="4098" name="Picture 2" descr="C:\Documents and Settings\Учительская2\Мои документы\Мои рисунки\и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785926"/>
            <a:ext cx="2491757" cy="3429024"/>
          </a:xfrm>
          <a:prstGeom prst="rect">
            <a:avLst/>
          </a:prstGeom>
          <a:noFill/>
        </p:spPr>
      </p:pic>
      <p:pic>
        <p:nvPicPr>
          <p:cNvPr id="6" name="Рисунок 5" descr="C:\Users\Comp\Pictures\0_69408_8e5bdc50_XL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357298"/>
            <a:ext cx="371477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Comp\Pictures\3292565330_0deefcb1de_o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285852" y="1500174"/>
            <a:ext cx="2518712" cy="41709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Современная реклама</a:t>
            </a:r>
            <a:endParaRPr lang="ru-RU" dirty="0"/>
          </a:p>
        </p:txBody>
      </p:sp>
      <p:pic>
        <p:nvPicPr>
          <p:cNvPr id="4098" name="Picture 2" descr="C:\Users\Comp\Pictures\1elle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643050"/>
            <a:ext cx="3286148" cy="1993399"/>
          </a:xfrm>
          <a:prstGeom prst="rect">
            <a:avLst/>
          </a:prstGeom>
          <a:noFill/>
        </p:spPr>
      </p:pic>
      <p:pic>
        <p:nvPicPr>
          <p:cNvPr id="4099" name="Picture 3" descr="C:\Users\Comp\Pictures\sht-s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2857496"/>
            <a:ext cx="2054633" cy="2786082"/>
          </a:xfrm>
          <a:prstGeom prst="rect">
            <a:avLst/>
          </a:prstGeom>
          <a:noFill/>
        </p:spPr>
      </p:pic>
      <p:pic>
        <p:nvPicPr>
          <p:cNvPr id="4100" name="Picture 4" descr="C:\Users\Comp\Pictures\main_bi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4143380"/>
            <a:ext cx="3333747" cy="25003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467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Задание группам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Составить </a:t>
            </a:r>
            <a:r>
              <a:rPr lang="ru-RU" dirty="0" smtClean="0"/>
              <a:t>1 предложение </a:t>
            </a:r>
            <a:r>
              <a:rPr lang="ru-RU" dirty="0" smtClean="0"/>
              <a:t>и </a:t>
            </a:r>
          </a:p>
          <a:p>
            <a:pPr>
              <a:buNone/>
            </a:pPr>
            <a:r>
              <a:rPr lang="ru-RU" dirty="0" smtClean="0"/>
              <a:t>2</a:t>
            </a:r>
            <a:r>
              <a:rPr lang="ru-RU" dirty="0" smtClean="0"/>
              <a:t> </a:t>
            </a:r>
            <a:r>
              <a:rPr lang="ru-RU" dirty="0" smtClean="0"/>
              <a:t>словосочетания с понятиями:</a:t>
            </a:r>
          </a:p>
          <a:p>
            <a:pPr>
              <a:buNone/>
            </a:pPr>
            <a:endParaRPr lang="ru-RU" dirty="0" smtClean="0"/>
          </a:p>
          <a:p>
            <a:pPr marL="514350" indent="-514350">
              <a:buNone/>
            </a:pPr>
            <a:r>
              <a:rPr lang="ru-RU" dirty="0" smtClean="0"/>
              <a:t>1 группа – торговля</a:t>
            </a:r>
          </a:p>
          <a:p>
            <a:pPr marL="514350" indent="-514350">
              <a:buNone/>
            </a:pPr>
            <a:r>
              <a:rPr lang="ru-RU" dirty="0" smtClean="0"/>
              <a:t>2 группа – обмен</a:t>
            </a:r>
          </a:p>
          <a:p>
            <a:pPr marL="514350" indent="-514350">
              <a:buNone/>
            </a:pPr>
            <a:r>
              <a:rPr lang="ru-RU" dirty="0" smtClean="0"/>
              <a:t>3 группа – цена</a:t>
            </a:r>
          </a:p>
          <a:p>
            <a:pPr marL="514350" indent="-514350">
              <a:buNone/>
            </a:pPr>
            <a:r>
              <a:rPr lang="ru-RU" dirty="0" smtClean="0"/>
              <a:t>4 группа - реклама</a:t>
            </a:r>
          </a:p>
          <a:p>
            <a:endParaRPr lang="ru-RU" dirty="0"/>
          </a:p>
        </p:txBody>
      </p:sp>
      <p:pic>
        <p:nvPicPr>
          <p:cNvPr id="2052" name="Picture 4" descr="C:\Documents and Settings\Учительская2\Мои документы\Мои рисунки\р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000372"/>
            <a:ext cx="2928958" cy="23041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Вопросы</a:t>
            </a:r>
            <a:r>
              <a:rPr lang="ru-RU" b="1" i="1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ru-RU" b="1" dirty="0" smtClean="0">
                <a:latin typeface="+mj-lt"/>
              </a:rPr>
              <a:t>Что создается трудом?</a:t>
            </a:r>
            <a:endParaRPr lang="ru-RU" dirty="0" smtClean="0">
              <a:latin typeface="+mj-lt"/>
            </a:endParaRPr>
          </a:p>
          <a:p>
            <a:pPr lvl="0"/>
            <a:r>
              <a:rPr lang="ru-RU" b="1" dirty="0" smtClean="0">
                <a:latin typeface="+mj-lt"/>
              </a:rPr>
              <a:t>Какими ремеслами может овладеть человек?</a:t>
            </a:r>
            <a:endParaRPr lang="ru-RU" dirty="0" smtClean="0">
              <a:latin typeface="+mj-lt"/>
            </a:endParaRPr>
          </a:p>
          <a:p>
            <a:pPr lvl="0"/>
            <a:r>
              <a:rPr lang="ru-RU" b="1" dirty="0" smtClean="0">
                <a:latin typeface="+mj-lt"/>
              </a:rPr>
              <a:t>Как влияет на экономику разделение труда?</a:t>
            </a:r>
            <a:endParaRPr lang="ru-RU" dirty="0" smtClean="0">
              <a:latin typeface="+mj-lt"/>
            </a:endParaRPr>
          </a:p>
          <a:p>
            <a:pPr lvl="0"/>
            <a:r>
              <a:rPr lang="ru-RU" b="1" dirty="0" smtClean="0">
                <a:latin typeface="+mj-lt"/>
              </a:rPr>
              <a:t>Какая форма хозяйствования лучше отвечает целям экономики – натуральное хозяйство или товарное?</a:t>
            </a:r>
            <a:endParaRPr lang="ru-RU" dirty="0" smtClean="0">
              <a:latin typeface="+mj-lt"/>
            </a:endParaRP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Домашнее задание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Вклеить листок с понятиями в тетрадь и выучить их, п. 16 учебника + реклама</a:t>
            </a:r>
            <a:endParaRPr lang="ru-RU" dirty="0"/>
          </a:p>
        </p:txBody>
      </p:sp>
      <p:pic>
        <p:nvPicPr>
          <p:cNvPr id="3074" name="Picture 2" descr="C:\Documents and Settings\Учительская2\Мои документы\Мои рисунки\р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7" y="2928934"/>
            <a:ext cx="3508681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Способы удовлетворения материальных потребностей человека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ru-RU" b="1" dirty="0" smtClean="0">
                <a:latin typeface="+mj-lt"/>
              </a:rPr>
              <a:t>Изготовить все необходимое для жизни самостоятельно.</a:t>
            </a:r>
          </a:p>
          <a:p>
            <a:pPr lvl="0"/>
            <a:r>
              <a:rPr lang="ru-RU" b="1" dirty="0" smtClean="0">
                <a:latin typeface="+mj-lt"/>
              </a:rPr>
              <a:t>Обменять часть излишков , созданных своим трудом, на необходимые вещи, изготовленные другими.</a:t>
            </a:r>
          </a:p>
          <a:p>
            <a:pPr lvl="0"/>
            <a:r>
              <a:rPr lang="ru-RU" b="1" dirty="0" smtClean="0">
                <a:latin typeface="+mj-lt"/>
              </a:rPr>
              <a:t>Купить нужные вещи.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Вопрос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latin typeface="+mj-lt"/>
              </a:rPr>
              <a:t>В чем преимущества обмена по сравнению с самостоятельным изготовлением продукта?</a:t>
            </a:r>
            <a:endParaRPr lang="ru-RU" dirty="0" smtClean="0">
              <a:latin typeface="+mj-lt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Условия обмена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chemeClr val="accent5">
                    <a:lumMod val="50000"/>
                  </a:schemeClr>
                </a:solidFill>
              </a:rPr>
              <a:t>Рынок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 smtClean="0"/>
              <a:t>– место обмена,  купли-продажи товаров и услуг.</a:t>
            </a:r>
          </a:p>
          <a:p>
            <a:r>
              <a:rPr lang="ru-RU" b="1" i="1" u="sng" dirty="0" smtClean="0">
                <a:solidFill>
                  <a:schemeClr val="accent5">
                    <a:lumMod val="50000"/>
                  </a:schemeClr>
                </a:solidFill>
              </a:rPr>
              <a:t>Товар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 smtClean="0"/>
              <a:t>– продукт труда, произведенный для обмена или продажи.</a:t>
            </a:r>
          </a:p>
          <a:p>
            <a:r>
              <a:rPr lang="ru-RU" b="1" i="1" u="sng" dirty="0" smtClean="0">
                <a:solidFill>
                  <a:schemeClr val="accent6">
                    <a:lumMod val="90000"/>
                  </a:schemeClr>
                </a:solidFill>
              </a:rPr>
              <a:t>Стоимость </a:t>
            </a:r>
            <a:r>
              <a:rPr lang="ru-RU" b="1" dirty="0" smtClean="0"/>
              <a:t>– мера, с помощью которой определяется ценность товара или его полезность.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57200" y="928670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 smtClean="0">
                <a:solidFill>
                  <a:schemeClr val="accent5">
                    <a:lumMod val="50000"/>
                  </a:schemeClr>
                </a:solidFill>
              </a:rPr>
              <a:t>Цена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 smtClean="0"/>
              <a:t>– мера ценности (стоимости) полезного товара.</a:t>
            </a:r>
          </a:p>
        </p:txBody>
      </p:sp>
      <p:pic>
        <p:nvPicPr>
          <p:cNvPr id="1026" name="Picture 2" descr="C:\Users\Comp\Pictures\картинки для урока\цена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285992"/>
            <a:ext cx="2655218" cy="2000264"/>
          </a:xfrm>
          <a:prstGeom prst="rect">
            <a:avLst/>
          </a:prstGeom>
          <a:noFill/>
        </p:spPr>
      </p:pic>
      <p:pic>
        <p:nvPicPr>
          <p:cNvPr id="1027" name="Picture 3" descr="C:\Users\Comp\Pictures\картинки для урока\цена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3857628"/>
            <a:ext cx="2714644" cy="2045032"/>
          </a:xfrm>
          <a:prstGeom prst="rect">
            <a:avLst/>
          </a:prstGeom>
          <a:noFill/>
        </p:spPr>
      </p:pic>
      <p:pic>
        <p:nvPicPr>
          <p:cNvPr id="1028" name="Picture 4" descr="C:\Users\Comp\Pictures\картинки для урока\цен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2285992"/>
            <a:ext cx="2500330" cy="20716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57232"/>
            <a:ext cx="8229600" cy="5315285"/>
          </a:xfrm>
        </p:spPr>
        <p:txBody>
          <a:bodyPr/>
          <a:lstStyle/>
          <a:p>
            <a:r>
              <a:rPr lang="ru-RU" b="1" i="1" u="sng" dirty="0" smtClean="0">
                <a:solidFill>
                  <a:schemeClr val="accent5">
                    <a:lumMod val="50000"/>
                  </a:schemeClr>
                </a:solidFill>
              </a:rPr>
              <a:t>Бартер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 smtClean="0"/>
              <a:t>– натуральный товарообмен, происходящий без помощи денег.</a:t>
            </a:r>
          </a:p>
          <a:p>
            <a:endParaRPr lang="ru-RU" dirty="0"/>
          </a:p>
        </p:txBody>
      </p:sp>
      <p:pic>
        <p:nvPicPr>
          <p:cNvPr id="2050" name="Picture 2" descr="C:\Users\Comp\Pictures\картинки для урока\бартер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8363" y="2285992"/>
            <a:ext cx="2656028" cy="2071702"/>
          </a:xfrm>
          <a:prstGeom prst="rect">
            <a:avLst/>
          </a:prstGeom>
          <a:noFill/>
        </p:spPr>
      </p:pic>
      <p:pic>
        <p:nvPicPr>
          <p:cNvPr id="2051" name="Picture 3" descr="C:\Users\Comp\Pictures\картинки для урока\бартер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9657" y="2249322"/>
            <a:ext cx="2431367" cy="2036934"/>
          </a:xfrm>
          <a:prstGeom prst="rect">
            <a:avLst/>
          </a:prstGeom>
          <a:noFill/>
        </p:spPr>
      </p:pic>
      <p:pic>
        <p:nvPicPr>
          <p:cNvPr id="2052" name="Picture 4" descr="C:\Users\Comp\Pictures\картинки для урока\бартер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3357561"/>
            <a:ext cx="2357454" cy="28517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57232"/>
            <a:ext cx="8229600" cy="5315285"/>
          </a:xfrm>
        </p:spPr>
        <p:txBody>
          <a:bodyPr/>
          <a:lstStyle/>
          <a:p>
            <a:r>
              <a:rPr lang="ru-RU" b="1" i="1" u="sng" dirty="0" smtClean="0">
                <a:solidFill>
                  <a:schemeClr val="accent5">
                    <a:lumMod val="50000"/>
                  </a:schemeClr>
                </a:solidFill>
              </a:rPr>
              <a:t>Торговля</a:t>
            </a:r>
            <a:r>
              <a:rPr lang="ru-RU" b="1" dirty="0" smtClean="0"/>
              <a:t> – отрасль хозяйства, реализующая товары путем купли-продажи.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7" name="Picture 5" descr="C:\Users\Comp\Pictures\картинки для урока\торг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643182"/>
            <a:ext cx="2509984" cy="1857388"/>
          </a:xfrm>
          <a:prstGeom prst="rect">
            <a:avLst/>
          </a:prstGeom>
          <a:noFill/>
        </p:spPr>
      </p:pic>
      <p:pic>
        <p:nvPicPr>
          <p:cNvPr id="3078" name="Picture 6" descr="C:\Users\Comp\Pictures\картинки для урока\торг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714619"/>
            <a:ext cx="2286016" cy="1874533"/>
          </a:xfrm>
          <a:prstGeom prst="rect">
            <a:avLst/>
          </a:prstGeom>
          <a:noFill/>
        </p:spPr>
      </p:pic>
      <p:pic>
        <p:nvPicPr>
          <p:cNvPr id="3079" name="Picture 7" descr="C:\Users\Comp\Pictures\картинки для урока\торг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39" y="4000504"/>
            <a:ext cx="2870277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57232"/>
            <a:ext cx="8229600" cy="5315285"/>
          </a:xfrm>
        </p:spPr>
        <p:txBody>
          <a:bodyPr/>
          <a:lstStyle/>
          <a:p>
            <a:r>
              <a:rPr lang="ru-RU" b="1" i="1" u="sng" dirty="0" smtClean="0">
                <a:solidFill>
                  <a:schemeClr val="accent5">
                    <a:lumMod val="50000"/>
                  </a:schemeClr>
                </a:solidFill>
              </a:rPr>
              <a:t>Ассортимент</a:t>
            </a:r>
            <a:r>
              <a:rPr lang="ru-RU" b="1" dirty="0" smtClean="0"/>
              <a:t> – набор разнообразных товаров и услуг.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100" name="Picture 4" descr="C:\Users\Comp\Pictures\картинки для урока\асс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3" y="2714620"/>
            <a:ext cx="2678925" cy="2000264"/>
          </a:xfrm>
          <a:prstGeom prst="rect">
            <a:avLst/>
          </a:prstGeom>
          <a:noFill/>
        </p:spPr>
      </p:pic>
      <p:pic>
        <p:nvPicPr>
          <p:cNvPr id="4101" name="Picture 5" descr="C:\Users\Comp\Pictures\картинки для урока\асс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1" y="2729376"/>
            <a:ext cx="2571768" cy="2040270"/>
          </a:xfrm>
          <a:prstGeom prst="rect">
            <a:avLst/>
          </a:prstGeom>
          <a:noFill/>
        </p:spPr>
      </p:pic>
      <p:pic>
        <p:nvPicPr>
          <p:cNvPr id="4102" name="Picture 6" descr="C:\Users\Comp\Pictures\картинки для урока\асс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4071942"/>
            <a:ext cx="2857520" cy="21526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356</TotalTime>
  <Words>287</Words>
  <Application>Microsoft Office PowerPoint</Application>
  <PresentationFormat>Экран (4:3)</PresentationFormat>
  <Paragraphs>60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Эркер</vt:lpstr>
      <vt:lpstr>Обмен, торговля, реклама</vt:lpstr>
      <vt:lpstr>Вопросы </vt:lpstr>
      <vt:lpstr>Способы удовлетворения материальных потребностей человека</vt:lpstr>
      <vt:lpstr>Вопрос </vt:lpstr>
      <vt:lpstr>Условия обмена</vt:lpstr>
      <vt:lpstr>Слайд 6</vt:lpstr>
      <vt:lpstr>Слайд 7</vt:lpstr>
      <vt:lpstr>Слайд 8</vt:lpstr>
      <vt:lpstr>Слайд 9</vt:lpstr>
      <vt:lpstr>Торговля </vt:lpstr>
      <vt:lpstr>Торговля </vt:lpstr>
      <vt:lpstr>Соотнесите понятия и их определения </vt:lpstr>
      <vt:lpstr>Слайд 13</vt:lpstr>
      <vt:lpstr>Немного истории</vt:lpstr>
      <vt:lpstr>Немного истории</vt:lpstr>
      <vt:lpstr>Немного истории</vt:lpstr>
      <vt:lpstr>Немного истории</vt:lpstr>
      <vt:lpstr>Современная реклама</vt:lpstr>
      <vt:lpstr>Задание группам</vt:lpstr>
      <vt:lpstr>Домашнее задание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Обмен, торговля, реклама</dc:title>
  <dc:creator>Comp</dc:creator>
  <cp:lastModifiedBy>Comp</cp:lastModifiedBy>
  <cp:revision>30</cp:revision>
  <dcterms:created xsi:type="dcterms:W3CDTF">2012-01-19T12:39:22Z</dcterms:created>
  <dcterms:modified xsi:type="dcterms:W3CDTF">2012-02-14T15:54:55Z</dcterms:modified>
</cp:coreProperties>
</file>