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8" r:id="rId10"/>
    <p:sldId id="269" r:id="rId11"/>
    <p:sldId id="264" r:id="rId12"/>
    <p:sldId id="265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4DB0-88B7-4282-AA6A-49EE601955A9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6AF0472-C977-41E8-A669-B8C08CF052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4DB0-88B7-4282-AA6A-49EE601955A9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0472-C977-41E8-A669-B8C08CF05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6AF0472-C977-41E8-A669-B8C08CF052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4DB0-88B7-4282-AA6A-49EE601955A9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4DB0-88B7-4282-AA6A-49EE601955A9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6AF0472-C977-41E8-A669-B8C08CF052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4DB0-88B7-4282-AA6A-49EE601955A9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6AF0472-C977-41E8-A669-B8C08CF052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4364DB0-88B7-4282-AA6A-49EE601955A9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0472-C977-41E8-A669-B8C08CF052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4DB0-88B7-4282-AA6A-49EE601955A9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6AF0472-C977-41E8-A669-B8C08CF052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4DB0-88B7-4282-AA6A-49EE601955A9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6AF0472-C977-41E8-A669-B8C08CF05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4DB0-88B7-4282-AA6A-49EE601955A9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AF0472-C977-41E8-A669-B8C08CF05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6AF0472-C977-41E8-A669-B8C08CF052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4DB0-88B7-4282-AA6A-49EE601955A9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6AF0472-C977-41E8-A669-B8C08CF052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4364DB0-88B7-4282-AA6A-49EE601955A9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4364DB0-88B7-4282-AA6A-49EE601955A9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6AF0472-C977-41E8-A669-B8C08CF052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velo-tur.net/wp-content/uploads/2012/03/rastoyanie-na-velosipede.jpg" TargetMode="External"/><Relationship Id="rId3" Type="http://schemas.openxmlformats.org/officeDocument/2006/relationships/hyperlink" Target="http://stranger1972.users.photofile.ru/photo/stranger1972/96413315/xlarge/116544215.jpg" TargetMode="External"/><Relationship Id="rId7" Type="http://schemas.openxmlformats.org/officeDocument/2006/relationships/hyperlink" Target="http://www.zelenograd.ru/img/4/d/2/4d290ccb602f6ff48c37044d4076b0a2.jpg" TargetMode="External"/><Relationship Id="rId2" Type="http://schemas.openxmlformats.org/officeDocument/2006/relationships/hyperlink" Target="http://igraem.pro/wp-content/uploads/2011/11/vslo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velootpusk.ru/textimages/vkolonna.png" TargetMode="External"/><Relationship Id="rId5" Type="http://schemas.openxmlformats.org/officeDocument/2006/relationships/hyperlink" Target="http://cs315326.vk.me/v315326189/a7f4/ipV0Xj0KCdI.jpg" TargetMode="External"/><Relationship Id="rId4" Type="http://schemas.openxmlformats.org/officeDocument/2006/relationships/hyperlink" Target="http://images.newsmsk.com/images/news_pic/94_21_942183_1225530536.jpg" TargetMode="External"/><Relationship Id="rId9" Type="http://schemas.openxmlformats.org/officeDocument/2006/relationships/hyperlink" Target="http://www.bankoboev.ru/images/NDE4Mzgx/Bankoboev.Ru_velosipedisty_na_gorodskoi_ulice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ressaobninsk.ru/pictures/news/2009/33_probeg_2_500.jpg" TargetMode="External"/><Relationship Id="rId2" Type="http://schemas.openxmlformats.org/officeDocument/2006/relationships/hyperlink" Target="https://encrypted-tbn0.gstatic.com/images?q=tbn:ANd9GcQlv8F4Qp674zDWn_zk_LpORRWV0VWQZHq9b6dvNvMj3mIqcSN0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vto-russia.ru/pdd/pdd_rf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Учитель ОБЖ</a:t>
            </a:r>
          </a:p>
          <a:p>
            <a:pPr algn="r"/>
            <a:r>
              <a:rPr lang="ru-RU" dirty="0" smtClean="0"/>
              <a:t>Строганов Евгений Васильевич</a:t>
            </a:r>
          </a:p>
          <a:p>
            <a:pPr algn="r"/>
            <a:r>
              <a:rPr lang="ru-RU" dirty="0" smtClean="0"/>
              <a:t>Школа №13</a:t>
            </a:r>
          </a:p>
          <a:p>
            <a:pPr algn="r"/>
            <a:r>
              <a:rPr lang="ru-RU" dirty="0" smtClean="0"/>
              <a:t>Г. Рязань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Велосипедист – водитель транспортного средства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84443"/>
            <a:ext cx="2974057" cy="255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4572000" cy="39149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rgbClr val="D16349"/>
              </a:buClr>
              <a:buSzPct val="85000"/>
            </a:pPr>
            <a:r>
              <a:rPr lang="ru-RU" sz="2700" dirty="0" smtClean="0">
                <a:solidFill>
                  <a:prstClr val="black"/>
                </a:solidFill>
              </a:rPr>
              <a:t>Запрещено поворачивать </a:t>
            </a:r>
            <a:r>
              <a:rPr lang="ru-RU" sz="2700" dirty="0">
                <a:solidFill>
                  <a:prstClr val="black"/>
                </a:solidFill>
              </a:rPr>
              <a:t>налево или разворачиваться на дорогах с трамвайным движением и на дорогах, имеющих более одной полосы для движения в данном </a:t>
            </a:r>
            <a:r>
              <a:rPr lang="ru-RU" sz="2700" dirty="0" smtClean="0">
                <a:solidFill>
                  <a:prstClr val="black"/>
                </a:solidFill>
              </a:rPr>
              <a:t>направлении.</a:t>
            </a:r>
          </a:p>
          <a:p>
            <a:pPr lvl="0">
              <a:spcBef>
                <a:spcPct val="20000"/>
              </a:spcBef>
              <a:buClr>
                <a:srgbClr val="D16349"/>
              </a:buClr>
              <a:buSzPct val="85000"/>
            </a:pPr>
            <a:endParaRPr lang="ru-RU" sz="27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1988840"/>
            <a:ext cx="4572000" cy="46535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</a:pPr>
            <a:r>
              <a:rPr lang="ru-RU" sz="2400" dirty="0">
                <a:solidFill>
                  <a:prstClr val="black"/>
                </a:solidFill>
              </a:rPr>
              <a:t>При перевозке груза существуют определенные ограничения. Он не должен мешать управлению велосипедом, а также обзорности дороги. Габариты груза не должны превышать размеры велосипеда и дополнительных полметра с каждой стороны.  </a:t>
            </a:r>
          </a:p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endParaRPr lang="ru-RU" sz="27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08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124744"/>
            <a:ext cx="3838200" cy="4974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Держать дистанцию – обязанность каждого велосипедиста.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Не стоит подъезжать на близкое расстояние к движущемуся транспорту.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311" y="332656"/>
            <a:ext cx="86591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igraem.pro/wp-content/uploads/2011/11/vslo.jpg</a:t>
            </a:r>
            <a:r>
              <a:rPr lang="ru-RU" dirty="0" smtClean="0"/>
              <a:t>  фото: «Велосипедист»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5311" y="951111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stranger1972.users.photofile.ru/photo/stranger1972/96413315/xlarge/116544215.jpg</a:t>
            </a:r>
            <a:r>
              <a:rPr lang="ru-RU" dirty="0" smtClean="0"/>
              <a:t> фото «Велосипед»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411" y="1772816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images.newsmsk.com/images/news_pic/94_21_942183_1225530536.jpg</a:t>
            </a:r>
            <a:endParaRPr lang="ru-RU" dirty="0" smtClean="0"/>
          </a:p>
          <a:p>
            <a:r>
              <a:rPr lang="ru-RU" dirty="0" smtClean="0"/>
              <a:t>Фото «Велосипедист в городе»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2410" y="2636912"/>
            <a:ext cx="8578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cs315326.vk.me/v315326189/a7f4/ipV0Xj0KCdI.jpg</a:t>
            </a:r>
            <a:r>
              <a:rPr lang="ru-RU" dirty="0" smtClean="0"/>
              <a:t> фото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5311" y="3105835"/>
            <a:ext cx="86591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www.velootpusk.ru/textimages/vkolonna.png</a:t>
            </a:r>
            <a:endParaRPr lang="ru-RU" dirty="0" smtClean="0"/>
          </a:p>
          <a:p>
            <a:r>
              <a:rPr lang="ru-RU" dirty="0" smtClean="0"/>
              <a:t>Фото «Колонна велосипедистов»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2409" y="3933056"/>
            <a:ext cx="85780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www.zelenograd.ru/img/4/d/2/4d290ccb602f6ff48c37044d4076b0a2.jpg</a:t>
            </a:r>
            <a:endParaRPr lang="ru-RU" dirty="0" smtClean="0"/>
          </a:p>
          <a:p>
            <a:r>
              <a:rPr lang="ru-RU" dirty="0" smtClean="0"/>
              <a:t>Фото «Сигналы велосипедистов»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4294" y="4509120"/>
            <a:ext cx="87401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velo-tur.net/wp-content/uploads/2012/03/rastoyanie-na-velosipede.jpg</a:t>
            </a:r>
            <a:r>
              <a:rPr lang="ru-RU" dirty="0" smtClean="0"/>
              <a:t> фото: «Велотуристы»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0704" y="5432450"/>
            <a:ext cx="86717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www.bankoboev.ru/images/NDE4Mzgx/Bankoboev.Ru_velosipedisty_na_gorodskoi_ulice.jpg</a:t>
            </a:r>
            <a:r>
              <a:rPr lang="ru-RU" dirty="0" smtClean="0"/>
              <a:t> фото «На трамвайных путях»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379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encrypted-tbn0.gstatic.com/images?q=tbn:ANd9GcQlv8F4Qp674zDWn_zk_LpORRWV0VWQZHq9b6dvNvMj3mIqcSN0</a:t>
            </a:r>
            <a:endParaRPr lang="ru-RU" dirty="0" smtClean="0"/>
          </a:p>
          <a:p>
            <a:r>
              <a:rPr lang="ru-RU" dirty="0" smtClean="0"/>
              <a:t>Фото: «Велосипед с грузом»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616646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pressaobninsk.ru/pictures/news/2009/33_probeg_2_500.jpg</a:t>
            </a:r>
            <a:r>
              <a:rPr lang="ru-RU" dirty="0" smtClean="0"/>
              <a:t> фото: «дистанция велосипедистов»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420888"/>
            <a:ext cx="89505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avto-russia.ru/pdd/pdd_rf.html</a:t>
            </a:r>
            <a:endParaRPr lang="ru-RU" dirty="0" smtClean="0"/>
          </a:p>
          <a:p>
            <a:r>
              <a:rPr lang="ru-RU" dirty="0" smtClean="0"/>
              <a:t>   «Правила </a:t>
            </a:r>
            <a:r>
              <a:rPr lang="ru-RU" dirty="0"/>
              <a:t>дорожного движения </a:t>
            </a:r>
            <a:r>
              <a:rPr lang="ru-RU" dirty="0" smtClean="0"/>
              <a:t>РФ 2015.</a:t>
            </a:r>
          </a:p>
          <a:p>
            <a:r>
              <a:rPr lang="ru-RU" dirty="0" smtClean="0"/>
              <a:t> </a:t>
            </a:r>
            <a:r>
              <a:rPr lang="ru-RU" dirty="0"/>
              <a:t>Настоящие правила утверждены </a:t>
            </a:r>
            <a:endParaRPr lang="ru-RU" dirty="0" smtClean="0"/>
          </a:p>
          <a:p>
            <a:r>
              <a:rPr lang="ru-RU" dirty="0" smtClean="0"/>
              <a:t>постановлением </a:t>
            </a:r>
            <a:r>
              <a:rPr lang="ru-RU" dirty="0"/>
              <a:t>Совета Министров - Правительства </a:t>
            </a:r>
            <a:endParaRPr lang="ru-RU" dirty="0" smtClean="0"/>
          </a:p>
          <a:p>
            <a:r>
              <a:rPr lang="ru-RU" dirty="0" smtClean="0"/>
              <a:t>РФ </a:t>
            </a:r>
            <a:r>
              <a:rPr lang="ru-RU" dirty="0"/>
              <a:t>№ 1423 от 23.10.1993 со всеми изменениями до 19 декабря 2014 </a:t>
            </a:r>
            <a:r>
              <a:rPr lang="ru-RU" dirty="0" smtClean="0"/>
              <a:t>года</a:t>
            </a:r>
          </a:p>
          <a:p>
            <a:r>
              <a:rPr lang="ru-RU" dirty="0" smtClean="0"/>
              <a:t> </a:t>
            </a:r>
            <a:r>
              <a:rPr lang="ru-RU" dirty="0"/>
              <a:t>включительно (Постановление Правительства РФ № 1423</a:t>
            </a:r>
            <a:r>
              <a:rPr lang="ru-RU" dirty="0" smtClean="0"/>
              <a:t>).»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37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Правила дорожного движения для велосипедистов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1818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Велосипед - транспортное средство, имеющее два колеса или более и приводимое в движение мускульной силой людей, находящихся на нем.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4426809" cy="28951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22914"/>
            <a:ext cx="5076056" cy="33840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357158" y="44624"/>
            <a:ext cx="4502874" cy="6264696"/>
          </a:xfrm>
        </p:spPr>
        <p:txBody>
          <a:bodyPr>
            <a:normAutofit fontScale="92500"/>
          </a:bodyPr>
          <a:lstStyle/>
          <a:p>
            <a:r>
              <a:rPr lang="ru-RU" sz="2600" dirty="0" smtClean="0">
                <a:solidFill>
                  <a:schemeClr val="tx1"/>
                </a:solidFill>
              </a:rPr>
              <a:t>"Велосипедисты должны двигаться только по крайней правой полосе в один ряд возможно правее. Допускается движение по обочинам, если это не создает помех пешеходам.</a:t>
            </a:r>
          </a:p>
          <a:p>
            <a:endParaRPr lang="ru-RU" sz="2600" dirty="0" smtClean="0">
              <a:solidFill>
                <a:schemeClr val="tx1"/>
              </a:solidFill>
            </a:endParaRPr>
          </a:p>
          <a:p>
            <a:r>
              <a:rPr lang="ru-RU" sz="2600" dirty="0" smtClean="0">
                <a:solidFill>
                  <a:schemeClr val="tx1"/>
                </a:solidFill>
              </a:rPr>
              <a:t>Это значит, что вы сами выбираете на каком расстоянии от обочины ехать. В зависимости от состояния дороги, наличия на ней препятствий в виде колодцев, осколков стекла и т.п.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sz="1800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55828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          «Лица, передвигающиеся в инвалидных колясках без двигателя, ведущие мотоцикл, мопед, велосипед, в этих случаях должны следовать по ходу движения транспортных средств.»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808" y="62068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Дополнительные требования к движению велосипедов.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694184" cy="4566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"Колонны велосипедистов при движении по проезжей части должны быть разделены на группы по 10 велосипедистов. Для облегчения обгона расстояние между группами должно составлять 80-100 метров."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Специальные знаки при движении на велосипеде.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196752"/>
            <a:ext cx="4414264" cy="2280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Поворот или перестроение направо: вытянутая правая рука, либо вытянутая и согнутая в локте левая.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026" y="2692418"/>
            <a:ext cx="1935983" cy="19202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980728"/>
            <a:ext cx="1864978" cy="17181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653004"/>
            <a:ext cx="1800200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51520" y="3024417"/>
            <a:ext cx="4572000" cy="201285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rgbClr val="D16349"/>
              </a:buClr>
              <a:buSzPct val="85000"/>
            </a:pPr>
            <a:r>
              <a:rPr lang="ru-RU" sz="2400" dirty="0">
                <a:solidFill>
                  <a:prstClr val="black"/>
                </a:solidFill>
              </a:rPr>
              <a:t>Поворот или перестроение налево: вытянутая левая рука, либо вытянутая и согнутая в локте правая.</a:t>
            </a:r>
          </a:p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58239" y="555126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rgbClr val="D16349"/>
              </a:buClr>
              <a:buSzPct val="85000"/>
            </a:pPr>
            <a:r>
              <a:rPr lang="ru-RU" sz="2400" dirty="0">
                <a:solidFill>
                  <a:prstClr val="black"/>
                </a:solidFill>
              </a:rPr>
              <a:t>Остановка: поднятая вверх рука (любая).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7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90998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800" dirty="0"/>
              <a:t>При езде в группе используется еще один знак, предназначенный не для автомобилистов, а для велотуристов, едущих за вами.</a:t>
            </a:r>
          </a:p>
          <a:p>
            <a:r>
              <a:rPr lang="ru-RU" sz="2800" dirty="0"/>
              <a:t>Ямы справа: опущенная вниз правая рука.</a:t>
            </a:r>
          </a:p>
          <a:p>
            <a:r>
              <a:rPr lang="ru-RU" sz="2800" dirty="0"/>
              <a:t>Ямы слева: опущенная вниз левая рука.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730" y="2310166"/>
            <a:ext cx="3611678" cy="2703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70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34400" cy="2714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Действия недопустимые на дороге.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692696"/>
            <a:ext cx="4198240" cy="49737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Велосипедистам запрещено:</a:t>
            </a:r>
          </a:p>
          <a:p>
            <a:pPr marL="0" indent="0">
              <a:buNone/>
            </a:pPr>
            <a:r>
              <a:rPr lang="ru-RU" dirty="0" smtClean="0"/>
              <a:t>Ездить, не держась за руль хотя бы одной рукой, убирать ноги с педалей.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Ездить по дорогам при наличии рядом велосипедной дорожки.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5" b="97423" l="9653" r="891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2514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558" l="1653" r="979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24744"/>
            <a:ext cx="23050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7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4572000" cy="30839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rgbClr val="D16349"/>
              </a:buClr>
              <a:buSzPct val="85000"/>
            </a:pPr>
            <a:r>
              <a:rPr lang="ru-RU" sz="2700" dirty="0" err="1" smtClean="0">
                <a:solidFill>
                  <a:prstClr val="black"/>
                </a:solidFill>
              </a:rPr>
              <a:t>Hа</a:t>
            </a:r>
            <a:r>
              <a:rPr lang="ru-RU" sz="2700" dirty="0" smtClean="0">
                <a:solidFill>
                  <a:prstClr val="black"/>
                </a:solidFill>
              </a:rPr>
              <a:t> </a:t>
            </a:r>
            <a:r>
              <a:rPr lang="ru-RU" sz="2700" dirty="0">
                <a:solidFill>
                  <a:prstClr val="black"/>
                </a:solidFill>
              </a:rPr>
              <a:t>автомагистралях запрещается движение </a:t>
            </a:r>
            <a:r>
              <a:rPr lang="ru-RU" sz="2700" dirty="0" smtClean="0">
                <a:solidFill>
                  <a:prstClr val="black"/>
                </a:solidFill>
              </a:rPr>
              <a:t>велосипедов.</a:t>
            </a:r>
          </a:p>
          <a:p>
            <a:pPr lvl="0">
              <a:spcBef>
                <a:spcPct val="20000"/>
              </a:spcBef>
              <a:buClr>
                <a:srgbClr val="D16349"/>
              </a:buClr>
              <a:buSzPct val="85000"/>
            </a:pPr>
            <a:r>
              <a:rPr lang="ru-RU" sz="2700" dirty="0" smtClean="0">
                <a:solidFill>
                  <a:prstClr val="black"/>
                </a:solidFill>
              </a:rPr>
              <a:t>Автомагистрали </a:t>
            </a:r>
            <a:r>
              <a:rPr lang="ru-RU" sz="2700" dirty="0">
                <a:solidFill>
                  <a:prstClr val="black"/>
                </a:solidFill>
              </a:rPr>
              <a:t>обозначаются знаками "автомагистраль" и "дорога для автомобилей".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66739" y="378904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700" dirty="0">
                <a:solidFill>
                  <a:prstClr val="black"/>
                </a:solidFill>
              </a:rPr>
              <a:t>Движение по тротуарам и пешеходным дорожкам запрещено. </a:t>
            </a:r>
          </a:p>
          <a:p>
            <a:pPr lvl="0"/>
            <a:endParaRPr lang="ru-RU" sz="2700" dirty="0">
              <a:solidFill>
                <a:prstClr val="black"/>
              </a:solidFill>
            </a:endParaRPr>
          </a:p>
          <a:p>
            <a:pPr lvl="0"/>
            <a:r>
              <a:rPr lang="ru-RU" sz="2700" dirty="0">
                <a:solidFill>
                  <a:prstClr val="black"/>
                </a:solidFill>
              </a:rPr>
              <a:t>Запрещается буксировка велосипедов.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6672"/>
            <a:ext cx="17716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51" y="3775518"/>
            <a:ext cx="1728192" cy="240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30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221</TotalTime>
  <Words>514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Официальная</vt:lpstr>
      <vt:lpstr>Велосипедист – водитель транспортного средства</vt:lpstr>
      <vt:lpstr>Правила дорожного движения для велосипедистов</vt:lpstr>
      <vt:lpstr>Презентация PowerPoint</vt:lpstr>
      <vt:lpstr>Презентация PowerPoint</vt:lpstr>
      <vt:lpstr>Дополнительные требования к движению велосипедов. </vt:lpstr>
      <vt:lpstr>Специальные знаки при движении на велосипеде.</vt:lpstr>
      <vt:lpstr>Презентация PowerPoint</vt:lpstr>
      <vt:lpstr>Действия недопустимые на дороге.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школа13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Велосипедист – водитель транспортного средства</dc:title>
  <dc:creator>кабинет6</dc:creator>
  <cp:lastModifiedBy>Евгений</cp:lastModifiedBy>
  <cp:revision>30</cp:revision>
  <dcterms:created xsi:type="dcterms:W3CDTF">2010-11-10T07:02:11Z</dcterms:created>
  <dcterms:modified xsi:type="dcterms:W3CDTF">2015-09-28T10:30:09Z</dcterms:modified>
</cp:coreProperties>
</file>